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4"/>
  </p:notesMasterIdLst>
  <p:sldIdLst>
    <p:sldId id="256" r:id="rId2"/>
    <p:sldId id="442" r:id="rId3"/>
    <p:sldId id="321" r:id="rId4"/>
    <p:sldId id="516" r:id="rId5"/>
    <p:sldId id="518" r:id="rId6"/>
    <p:sldId id="519" r:id="rId7"/>
    <p:sldId id="520" r:id="rId8"/>
    <p:sldId id="521" r:id="rId9"/>
    <p:sldId id="522" r:id="rId10"/>
    <p:sldId id="524" r:id="rId11"/>
    <p:sldId id="523" r:id="rId12"/>
    <p:sldId id="525" r:id="rId13"/>
    <p:sldId id="526" r:id="rId14"/>
    <p:sldId id="527" r:id="rId15"/>
    <p:sldId id="528" r:id="rId16"/>
    <p:sldId id="529" r:id="rId17"/>
    <p:sldId id="530" r:id="rId18"/>
    <p:sldId id="531" r:id="rId19"/>
    <p:sldId id="532" r:id="rId20"/>
    <p:sldId id="562" r:id="rId21"/>
    <p:sldId id="560" r:id="rId22"/>
    <p:sldId id="561" r:id="rId23"/>
    <p:sldId id="565" r:id="rId24"/>
    <p:sldId id="533" r:id="rId25"/>
    <p:sldId id="545" r:id="rId26"/>
    <p:sldId id="546" r:id="rId27"/>
    <p:sldId id="534" r:id="rId28"/>
    <p:sldId id="537" r:id="rId29"/>
    <p:sldId id="563" r:id="rId30"/>
    <p:sldId id="564" r:id="rId31"/>
    <p:sldId id="535" r:id="rId32"/>
    <p:sldId id="538" r:id="rId33"/>
    <p:sldId id="539" r:id="rId34"/>
    <p:sldId id="540" r:id="rId35"/>
    <p:sldId id="541" r:id="rId36"/>
    <p:sldId id="542" r:id="rId37"/>
    <p:sldId id="543" r:id="rId38"/>
    <p:sldId id="544" r:id="rId39"/>
    <p:sldId id="547" r:id="rId40"/>
    <p:sldId id="456" r:id="rId41"/>
    <p:sldId id="548" r:id="rId42"/>
    <p:sldId id="549" r:id="rId43"/>
    <p:sldId id="550" r:id="rId44"/>
    <p:sldId id="551" r:id="rId45"/>
    <p:sldId id="448" r:id="rId46"/>
    <p:sldId id="552" r:id="rId47"/>
    <p:sldId id="449" r:id="rId48"/>
    <p:sldId id="454" r:id="rId49"/>
    <p:sldId id="461" r:id="rId50"/>
    <p:sldId id="457" r:id="rId51"/>
    <p:sldId id="496" r:id="rId52"/>
    <p:sldId id="553" r:id="rId53"/>
    <p:sldId id="554" r:id="rId54"/>
    <p:sldId id="555" r:id="rId55"/>
    <p:sldId id="556" r:id="rId56"/>
    <p:sldId id="557" r:id="rId57"/>
    <p:sldId id="558" r:id="rId58"/>
    <p:sldId id="477" r:id="rId59"/>
    <p:sldId id="478" r:id="rId60"/>
    <p:sldId id="482" r:id="rId61"/>
    <p:sldId id="487" r:id="rId62"/>
    <p:sldId id="485" r:id="rId63"/>
    <p:sldId id="500" r:id="rId64"/>
    <p:sldId id="501" r:id="rId65"/>
    <p:sldId id="503" r:id="rId66"/>
    <p:sldId id="504" r:id="rId67"/>
    <p:sldId id="505" r:id="rId68"/>
    <p:sldId id="506" r:id="rId69"/>
    <p:sldId id="507" r:id="rId70"/>
    <p:sldId id="508" r:id="rId71"/>
    <p:sldId id="559" r:id="rId72"/>
    <p:sldId id="409" r:id="rId73"/>
  </p:sldIdLst>
  <p:sldSz cx="9144000" cy="5143500" type="screen16x9"/>
  <p:notesSz cx="6797675" cy="9926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3030"/>
    <a:srgbClr val="1A202C"/>
    <a:srgbClr val="D15B5B"/>
    <a:srgbClr val="394353"/>
    <a:srgbClr val="293243"/>
    <a:srgbClr val="5E66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26" autoAdjust="0"/>
    <p:restoredTop sz="95282" autoAdjust="0"/>
  </p:normalViewPr>
  <p:slideViewPr>
    <p:cSldViewPr snapToGrid="0" snapToObjects="1">
      <p:cViewPr varScale="1">
        <p:scale>
          <a:sx n="140" d="100"/>
          <a:sy n="140" d="100"/>
        </p:scale>
        <p:origin x="102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900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107031" tIns="53515" rIns="107031" bIns="53515"/>
          <a:lstStyle/>
          <a:p>
            <a:endParaRPr lang="it-IT" dirty="0"/>
          </a:p>
        </p:txBody>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20BE-C885-A42D-40CB-B7FEF9AF8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2E11C-C425-D6DD-7A70-E53253E8C5F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F25EF24-0F8F-8872-F85D-4803618C9C8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7BB9C7D-B1B9-657D-F706-29CE24A7F971}"/>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44640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BD0E-04DC-9542-56C9-5B8536147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E2FD4-D543-0DE5-066B-28E8EB03D76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3E404B83-F6B2-45BE-6124-01FBD09E6E8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C1B9471-3EC2-D407-FE45-A0C299AB1C6C}"/>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480650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BAD6-59C4-815A-2576-45D25B252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E1E0F-99ED-6678-D7CA-6E2E89623CB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A92B213-2658-8F26-80AB-B0E62B1E0CCB}"/>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BAAB8EE-30FB-A255-9CFB-52AF7D79079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813930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33325-1932-B432-912F-88F77313D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CC0F2-FE98-FFDF-9374-801F5D8CECCE}"/>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A2A7E0BA-308F-FD95-BBA9-7CF4F518ADC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5C164D4B-C429-B6F2-9B16-DAD9293B0C7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727880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90D1-8A24-3A6B-92F6-8A6463D07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F3805-CECE-456B-98AC-267D41368FD7}"/>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B1AB54B8-274D-B550-5FF3-99ED875A5F1E}"/>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49FB901-1ADD-8677-7F03-8F31AE7592BA}"/>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156230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4A47F-9BAC-179A-3478-E9448013F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F4608-0546-DD4E-89AE-8AF0EDA59A16}"/>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0E0DC06-20C7-EFEC-E974-A32E2D1C2423}"/>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56323A8-96F3-9607-3D67-B1555C0ACC9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648739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20061-8AE8-5A3E-B09C-12CE30707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0ADF3-78BE-19E6-DE1A-823C21A0DE9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42D9FA9-5320-34D8-2D9E-6367EEE1A83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282BDD9-9846-0B21-3C3A-0F83C09454F4}"/>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813839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3CC5-6356-0E5C-B9EB-050BFB95C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F0874-B665-EB16-E611-4A58D19F9DD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1F525DB-86DB-02AF-A979-01D4875E2026}"/>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E227067-1CC9-8D14-82BA-7F218F207C14}"/>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699761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344-508E-9249-71F1-165766E93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92DD5-F31C-096B-449A-12382633D094}"/>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99202D7-B374-2461-11D8-02F3732A603C}"/>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CF5718A-EF8D-EBA4-B18D-95EAF7491022}"/>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449603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BFE7-7751-2DE5-6702-86D08FD87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B885FD-C493-D7FA-F650-6606F6B72E3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7EEA6FC-8607-FCCF-3F7F-453A579D0E3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3D581E4D-6E3E-B0B5-9878-83A25351AF3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19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92847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107031" tIns="53515" rIns="107031" bIns="53515"/>
          <a:lstStyle/>
          <a:p>
            <a:endParaRPr lang="it-IT"/>
          </a:p>
        </p:txBody>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DC12D-E862-E2C3-B0AE-7418706FE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13CA1-3CEE-F971-6146-057ED40C456E}"/>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192957E8-6223-3FE9-E4D3-685463DE3D3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51F10E8D-742C-1314-F17F-EF47C9C6B06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707512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69578-9BE2-08C7-5F59-1AADDB47F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1C813-AC2A-16B6-3368-9E919E4156C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DDC83B4-0751-DBCF-1D91-817BDD1DEA5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CFAC3D88-EB7F-2AA2-8061-8FEAED9E565C}"/>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777008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2836D-00DB-FE6E-9828-CF9373306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D319B-34FA-1DB9-54A0-CFB5F2979A13}"/>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4EA03C7A-1BF2-1156-94F0-90056C5464BA}"/>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89CFEBF-B589-1A1C-761B-55F8140B99B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594694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70D1E-41AC-BD3D-9B33-C54CDF292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0D403-552F-8102-F53B-9E37EF7E2ED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6F989F5-31D2-FB8C-4F3A-FA073F66282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AC78E7C-1712-CF76-2937-7800AF2526E4}"/>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4273401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379DD-9F77-1061-3878-C351DB05F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6BD08-466B-8E8A-F068-5E086AF2B3CB}"/>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C8EE055B-ADC8-5B3E-4737-F208CBE85CE3}"/>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C8EC517-5FE7-C135-81FB-60E37059164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087255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7E6D2-7BBF-057D-3CF3-37F322669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10FF6-F515-694A-A2BD-85DA1949B1DF}"/>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59C896A-1754-1C77-6866-7A157AD28E1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A082D165-DFB2-92C2-9E2D-4C21EFBF284C}"/>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165888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B728-1ADB-CA69-E8A0-4EAA88F58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B1096-AAE0-7F95-3869-F594D101A16E}"/>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1F2F613-0933-23F3-A196-8C58E6BFBBF8}"/>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E65393C-C258-86DC-1B59-39488FF6F007}"/>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997217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82858-033C-E1C5-948D-6991EEB89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F5E3F-1D1A-73B6-DA89-07C2DCED1CB4}"/>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30A87E5-9FCC-3635-0B31-2F208A13AD7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A8D2209A-0CB3-04EF-E29D-D4D0C5C1A741}"/>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8430133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B41FE-5D3A-6CFB-E8FE-15961FD82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C8B44-4360-CE09-1DE2-8AD882365939}"/>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B344364-2683-55F3-7DA2-CB3C428504A3}"/>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CCC0C2C1-CAC4-763D-37EA-BD3AC35D0783}"/>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255603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A012A-3CDF-58B6-C004-1D17584BC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68719-94EF-D21B-C220-F56306F2A279}"/>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AC4E68B-1054-3D15-D14E-5CA87BAD9498}"/>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59D71D6A-F4B7-25C8-BBDF-D6CEB297B6D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29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973858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E556F-5DFC-51B2-4B93-C458FF0356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81D1E-4A90-DE4B-35D3-41F4AA617D67}"/>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F1F83020-125A-5400-740D-BE2A2E9F623A}"/>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F862D2C-CCCC-3E36-F150-F91B2C6C7870}"/>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088371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2E872-E0E5-9FEA-16FB-2B3726E70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CAECE-2DDC-E8E3-FCF7-A6C1CE97D63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6DCC142-9DC6-488E-EB6E-E72168D6676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E5B3D32F-FCC4-EC13-4FCE-4C6AE07FED1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654582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42E11-8C27-F55B-D5F6-6C5FB9AA6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83962-0DAD-2147-1838-293EEE432322}"/>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8C9FDFF-1B8F-BC59-94DA-DDF80EB0536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CE62CA72-6244-B277-49D8-D08D389232B7}"/>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813681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6661B-9DA5-B212-1C08-F38870699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1680D-D3EF-EA50-D5B0-32D08CC95E2F}"/>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CC284019-40AA-BFA9-3C14-4F6FA2BAF068}"/>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23F14B4-D0D1-B141-7AF7-680CE4418F5E}"/>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8782573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95B10-BC92-FB37-F8BB-251FF7D434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71A35-D113-20F9-37DD-BB0C2FCB662C}"/>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C0B2C4EA-6E15-2813-51FF-10311F72238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6A9F34D4-2877-2063-5C05-54FA6EE1E63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910765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8FFF6-94C4-1B43-8521-CC3AD9950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BA1D5-1562-2C2D-BD3E-544B178B9C9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5F8DD85D-1EA7-9EFF-3065-B269A40282E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BD680FF-850D-E8C4-52B9-5ED584027844}"/>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3126947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8E8FF-9FAC-04B0-8207-001ADB84F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3A8EE-672C-2836-9F46-7CF9674AA102}"/>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1EEE5FF8-1D46-BD02-442F-5F66A3141A0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B2C333E-919E-9240-17AC-B9EC2181071F}"/>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5805457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508E1-1992-0698-A2F6-DFE1562AE0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C1225-D3D9-60BB-7956-DEB119B25D70}"/>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EDBBFB04-E0D2-4901-DED4-FAE1B53D127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C1A857ED-C1F8-41B4-D06D-58506941DAB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4447838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8412E-F024-3CD3-A60E-4068D4273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DCB29-C719-37C7-90DE-115806281AC0}"/>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C4C438B-C69A-AA2D-468A-193A856FF8F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F140668-7B2D-92A5-D2F1-A329A4907AC3}"/>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045965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47CDA-0CDF-A109-E763-706193D4A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B54CA-5AF8-3457-A2F3-189587F4137C}"/>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483069DA-1FCE-A43B-6C7E-A96BDD59E530}"/>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CE0B097-C297-8711-6EB5-9604F47582F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04419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5C6D-1D75-89F6-0328-779D6F2F52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97ECA-04C6-2E1D-8B4F-60A8C78B4F22}"/>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3D1BD7D3-B52F-0606-765E-71A58764CEB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A00C93F-7E9F-799E-4733-630D11FA949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39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701928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75382-B77E-2B06-2E2B-031410B17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D8E12-C0E6-46FA-909B-876F4ED329C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A33428C-49EA-2DF4-4543-3A619E5D2F96}"/>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2F99C450-026E-8326-BE3F-3CFD07E1FEB1}"/>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8620734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73383-A620-EEE0-833E-E206F1B19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D8304-F484-8CCC-1865-181EE20450EF}"/>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B1400DF2-34F5-65A2-CE96-C88C5FCA78A4}"/>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24962DAC-1D25-D700-5F91-12A6D43B7495}"/>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371808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32A42-8DD3-C97D-429C-8B2F4911B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C4143-D1E2-E7E1-4665-C3F810E26B66}"/>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AAD077E-8188-B0AC-0367-DAB2C40B7BDA}"/>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AE9B9045-8AE6-D623-2825-79531235A992}"/>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4818399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D1B9C-73DB-B7D8-B3FD-FA56A3D89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B42AA-579A-0542-9F73-CFEB5C1A4DE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6F934B86-2FB9-8E52-23B4-3572D547119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A7DCCB48-738F-ECF3-32CF-C6605B3BA852}"/>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3153725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1EA6E-5B45-1064-D9DF-07F27BFB5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245037-B924-83EA-E943-94511391956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E5BE32C-87BD-C75A-2CED-113EB454FA63}"/>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ADC87D84-EF4A-B248-C8CE-C4AEDA763ED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4869714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49B5D-674D-A45C-A208-CEDD38E1D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0D5F1-215B-5A54-338A-8C61D4CA5FB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B2E7FFB-ECF3-7D77-BD0E-1AFC2292D9A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33DE5BB4-0251-6606-67B5-FFD815FECE3F}"/>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975356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8F871-6594-85D6-6331-B1771CEB7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0E473-6B59-6C90-E95E-7F5DB6B445C8}"/>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8AB2EFC-9AEB-F42E-16EB-E4A2799296D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0F83FAD2-124E-DF84-3243-15371755DA5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0893529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8E7B4-DE25-6783-96BE-30B9CAAF3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7F5F8-02A3-880B-9DF3-1FBFF6AB7547}"/>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693E9F4-B179-AE91-90FE-7E8E2978E07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0F0755F-E898-6201-45A0-1BCF3D25D8E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4702611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1A17D-1118-9E25-7625-B085B8343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9E5A3B-88FC-9615-97EE-CF12332EC01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4C19BB7-4DE6-E2A4-7D19-558FE59C404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538A8DF-B086-8CBB-8310-7D053F31EB4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936337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A76C-2FF7-7879-B44D-928AC8646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417D9-EF87-4F92-4605-11B8FEAB2D6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05CA717B-25F9-8594-3A68-D1DF372801B4}"/>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0534058-C0DA-0EE7-0380-F23AF7E1CCC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267965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02474-66A8-9B87-D9E1-896E71907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49E9A-2127-0621-9E20-D1208E09AB77}"/>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407673E-2F4F-F346-F6B4-A7EEC8D5F5F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99DDBD2-7E0F-95BD-A37C-C6303BBD099B}"/>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49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66622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31F0C-2C2B-9B81-E59A-63197D3E2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29C98-6597-9191-3448-8B084D2B9C5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E4AD4AF3-EBE7-8C4D-D446-748B1F934204}"/>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8BE0C103-831F-E15B-E51F-E512EE2D7B8A}"/>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5172592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BB0A3-9CE7-115A-81B5-9F9FC7145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623AE-8BC8-E694-5BA4-45182FA8C4E8}"/>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025857AD-7D68-36DE-7F08-C88E5309CCB8}"/>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AF3165D-D930-EDEC-E467-AA286A9413F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8621818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66AFC-B487-2BED-0719-5D8AAEC66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3F5A80-ECA4-56F5-65EA-63C6AF6F2FE4}"/>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512C950-C5E1-7E47-088D-35C905B8BDE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BA8BA796-693C-4DAB-0EF1-977051DB777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3013777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8FACA-5A11-C267-ACFA-3118B30AA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4E0DD-B231-72DE-658E-05B33B1D34BF}"/>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2351CECB-9FA5-C68D-B469-394C157F42C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0A3BA83-5246-F2C8-6995-1DF6F1216885}"/>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982758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97CB1-EBB3-1044-24F1-61F79A354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1427C5-18CD-50DF-A195-1539E2058D97}"/>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B1CF4CA4-05DC-0B78-9203-A09100ECDB3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84561966-71F4-124A-EF18-4E91930B1247}"/>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8991151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15AB4-9BD1-EDFB-EF82-19785045D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E7C9B-CC97-6547-F644-61B872FEF69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98ED681-4694-E16E-8A5F-0C385640714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48414A4-E7B1-FBF7-3290-0FD5D6C34A97}"/>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35562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0A05-3D96-C4F7-3EDA-A6E7FB46D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206BF-2219-C63B-3FD1-2CF8FB79B7D8}"/>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D23A8F64-1F82-0CCB-20E0-A76BE60F756A}"/>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E9743DE2-5890-60B7-A640-DB8648675E37}"/>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9930839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C9B1-0367-8C67-4041-03672FC7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4DF38-0B2A-8AD2-FEF6-09342A07235B}"/>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136BF21-9139-F78C-9120-F3E9CB911E9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FC4E92F-C05D-1165-FA43-B17E00F8549A}"/>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7540281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6F41E-18A2-7E38-BFAA-206FF6732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92D99-4E8F-A8CB-1BA9-4026867AB9C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2CAD256-50E3-E89B-EDA7-15572C1AEEB4}"/>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DD4BE2A-EF07-22C0-D8AE-434B4899C27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41443697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5D885-6F82-C7D9-0E13-76FDDD524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C199A-FC3A-4DA1-90C5-ABC5AF503705}"/>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E8C00F08-ED83-ACBB-5F59-E213BB8BCF6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73818161-A87A-3FF5-32CA-6D9108782E85}"/>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2415901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0FCC-6BDB-F809-A63D-7BC717461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5DFB4-9CF2-4104-9D2D-96D8BD9BE319}"/>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B3FC48B8-5381-EE4F-6E6A-3BDF8AC945E3}"/>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6AF8039F-3116-F2DF-CD85-61594823B7C4}"/>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59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54752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AFB14-AA11-30B1-45B1-2387193F9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3EFB0-43F9-BCF3-D0AF-0A4183ED3062}"/>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2BC063A4-11BB-0227-C284-F94CEB1441EC}"/>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8139C24A-9DB4-CFDA-C747-5B04BA2D3FC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059512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D07B0-5FE0-2802-37AD-48A1E7B6F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6A1F6E-4C23-71AD-FB24-9801F864FA28}"/>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536B9DB-B36C-2F05-CC90-1A706E9B85F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A7E9B3E-57E9-12A0-D6D7-571100C8EECB}"/>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1012706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8D0ED-8F93-DABA-A728-BBD433369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81836-5D6A-8D19-F810-6A27FC902964}"/>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E41AE80B-F595-BB50-6978-D79A51AEA320}"/>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F2AC8822-2C13-7FF9-195E-79071EC8C0CA}"/>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9261494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C7050-AC17-91B2-B925-390A14B3C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6E01B-56BB-D1C9-5937-87A9C15B36F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FD9083BF-0DEF-5228-4693-931B9ED7D5F5}"/>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E6FEBF26-8C7E-8E5B-467B-B894DAEA75CF}"/>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62</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5840362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F62A-1CA3-5779-8B8D-5DB6CF6A6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056BB-34E7-6903-993D-8CE86DF15FC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97B7632E-1876-B69F-623A-B18BB7C5640E}"/>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B23A69DE-CFB9-7695-1E5E-2A1009443DC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24006081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4B405-28B8-31BB-15B5-6D5DA21ED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B9495-D278-F3B2-6CD2-9385B3FB12C1}"/>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228AF852-9234-64EE-8624-0EDFA70EA36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03DC794A-AF74-B8A8-1776-9CCEBED5BAF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64</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6787528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E5683-4BE1-9637-C90C-558C12C50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94206-9C91-46CE-07BC-5DBD044C4460}"/>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8DF1BE34-56FB-F9CA-06C1-A225CA1E75A1}"/>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717B7A8B-48BF-75A9-21CF-8573BD3EBC69}"/>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8888958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9F5B-BB00-3929-72E5-B565FC70D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1DBC2-FFCD-64D5-43AD-7F0F75D5C36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CD519005-471E-373A-F830-A5040CE9B23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573227BC-D378-766A-2614-4D7DC9BE7DA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3162394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F56E9-6876-8815-BDAF-20CED06CA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D7347-51CC-D1A3-5876-FC0CDAB06DC9}"/>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7CFE0DFC-2ABE-DAF1-57CE-CDF10D02C09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108AEA71-C5BF-D81F-551F-FDF8C99327A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41285583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0F86D-F630-FE88-A01F-2FE5A07D1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0E5A8-A37A-E662-E5A7-877B2CABF05A}"/>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0E65D3B8-EE21-DCDC-8AA0-247E9AAA7906}"/>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CAF3915-E4B4-BB58-15A5-E883472F6655}"/>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8514031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184C0-D0AE-B2A0-5B7D-CCD39FEB5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F5498-BBE0-A109-7CC2-3E69A879F113}"/>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AE34EB12-6674-CAB3-60CF-DBB81A57B142}"/>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0FBC15A-ACEB-E85A-B503-0B6A5A702D21}"/>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69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74396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194AD-4528-CB66-CAA2-526BA3B3C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3DAB6-57D7-DB37-64B4-C81680701FE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B57CABF6-5CDF-B152-22DE-5AF7DBAD661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D60BEC45-C355-7F00-3396-1BDFB53C33D6}"/>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4262879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C3A72-E85E-A026-00D5-AAF6189461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B64F2-4547-BBC6-DF9A-E9178B7AEEC4}"/>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CC3E6601-D758-F83D-FACD-5894587D4D9D}"/>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4DD2BD08-4393-6A53-603F-3F68996CDD22}"/>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70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4515356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DD042-F3CC-486D-B7D8-1A0373C4F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72872-2A6D-4D9A-A3EA-5154A7FB8612}"/>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4C06F7A4-9F6A-AD69-FB71-6A1D9BADC157}"/>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9CEF914E-0F98-A76B-4BE0-997E6D6BDE8D}"/>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71</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7371108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D69A-A4F4-AAC4-E78A-EFE27ACF9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E69D0-EFE9-838D-CF47-5E6C753CE0F4}"/>
              </a:ext>
            </a:extLst>
          </p:cNvPr>
          <p:cNvSpPr>
            <a:spLocks noGrp="1" noRot="1" noChangeAspect="1"/>
          </p:cNvSpPr>
          <p:nvPr>
            <p:ph type="sldImg"/>
          </p:nvPr>
        </p:nvSpPr>
        <p:spPr/>
        <p:txBody>
          <a:bodyPr lIns="107031" tIns="53515" rIns="107031" bIns="53515"/>
          <a:lstStyle/>
          <a:p>
            <a:endParaRPr lang="it-IT" dirty="0"/>
          </a:p>
        </p:txBody>
      </p:sp>
      <p:sp>
        <p:nvSpPr>
          <p:cNvPr id="3" name="Notes Placeholder 2">
            <a:extLst>
              <a:ext uri="{FF2B5EF4-FFF2-40B4-BE49-F238E27FC236}">
                <a16:creationId xmlns:a16="http://schemas.microsoft.com/office/drawing/2014/main" id="{D3BD542C-65EC-C1A2-F59F-3E107012D668}"/>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08CABFA7-26B2-6319-C460-44281F04E06B}"/>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72</a:t>
            </a:fld>
            <a:endParaRPr lang="en-US" sz="2100" dirty="0">
              <a:solidFill>
                <a:prstClr val="black"/>
              </a:solidFill>
              <a:latin typeface="Calibri" panose="020F0502020204030204"/>
            </a:endParaRPr>
          </a:p>
        </p:txBody>
      </p:sp>
    </p:spTree>
    <p:extLst>
      <p:ext uri="{BB962C8B-B14F-4D97-AF65-F5344CB8AC3E}">
        <p14:creationId xmlns:p14="http://schemas.microsoft.com/office/powerpoint/2010/main" val="3735499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88776-BBEC-FF95-3A86-E20AD7A6A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66AF0-4822-FE57-8BC2-63F968B037A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59FB798A-7C17-5373-24E6-B9EB45783EFF}"/>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8F9BB695-A4A1-13E4-32FA-6A2586D75758}"/>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8</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3168200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72293-FB48-CE45-1AA3-A10013540B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C5764-3BCF-7224-3A07-033D72FFBADD}"/>
              </a:ext>
            </a:extLst>
          </p:cNvPr>
          <p:cNvSpPr>
            <a:spLocks noGrp="1" noRot="1" noChangeAspect="1"/>
          </p:cNvSpPr>
          <p:nvPr>
            <p:ph type="sldImg"/>
          </p:nvPr>
        </p:nvSpPr>
        <p:spPr/>
        <p:txBody>
          <a:bodyPr lIns="107031" tIns="53515" rIns="107031" bIns="53515"/>
          <a:lstStyle/>
          <a:p>
            <a:endParaRPr lang="it-IT"/>
          </a:p>
        </p:txBody>
      </p:sp>
      <p:sp>
        <p:nvSpPr>
          <p:cNvPr id="3" name="Notes Placeholder 2">
            <a:extLst>
              <a:ext uri="{FF2B5EF4-FFF2-40B4-BE49-F238E27FC236}">
                <a16:creationId xmlns:a16="http://schemas.microsoft.com/office/drawing/2014/main" id="{44012E3D-CCA4-8FB0-0085-6E31A3287BE9}"/>
              </a:ext>
            </a:extLst>
          </p:cNvPr>
          <p:cNvSpPr>
            <a:spLocks noGrp="1"/>
          </p:cNvSpPr>
          <p:nvPr>
            <p:ph type="body" idx="1"/>
          </p:nvPr>
        </p:nvSpPr>
        <p:spPr/>
        <p:txBody>
          <a:bodyPr lIns="107031" tIns="53515" rIns="107031" bIns="53515"/>
          <a:lstStyle/>
          <a:p>
            <a:endParaRPr lang="en-US" dirty="0"/>
          </a:p>
        </p:txBody>
      </p:sp>
      <p:sp>
        <p:nvSpPr>
          <p:cNvPr id="4" name="Slide Number Placeholder 3">
            <a:extLst>
              <a:ext uri="{FF2B5EF4-FFF2-40B4-BE49-F238E27FC236}">
                <a16:creationId xmlns:a16="http://schemas.microsoft.com/office/drawing/2014/main" id="{7BFDC485-E3A6-9928-FF4A-0CF7044D02D3}"/>
              </a:ext>
            </a:extLst>
          </p:cNvPr>
          <p:cNvSpPr>
            <a:spLocks noGrp="1"/>
          </p:cNvSpPr>
          <p:nvPr>
            <p:ph type="sldNum" sz="quarter" idx="10"/>
          </p:nvPr>
        </p:nvSpPr>
        <p:spPr/>
        <p:txBody>
          <a:bodyPr lIns="107031" tIns="53515" rIns="107031" bIns="53515"/>
          <a:lstStyle/>
          <a:p>
            <a:pPr defTabSz="1070305">
              <a:defRPr/>
            </a:pPr>
            <a:fld id="{F7021451-1387-4CA6-816F-3879F97B5CBC}" type="slidenum">
              <a:rPr lang="en-US" sz="2100">
                <a:solidFill>
                  <a:prstClr val="black"/>
                </a:solidFill>
                <a:latin typeface="Calibri" panose="020F0502020204030204"/>
              </a:rPr>
              <a:pPr defTabSz="1070305">
                <a:defRPr/>
              </a:pPr>
              <a:t>9</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50081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1859" y="3307"/>
            <a:ext cx="9144000" cy="5143500"/>
          </a:xfrm>
          <a:prstGeom prst="rect">
            <a:avLst/>
          </a:prstGeom>
        </p:spPr>
      </p:pic>
      <p:pic>
        <p:nvPicPr>
          <p:cNvPr id="3" name="Image 1" descr="preencoded.png"/>
          <p:cNvPicPr>
            <a:picLocks noChangeAspect="1"/>
          </p:cNvPicPr>
          <p:nvPr/>
        </p:nvPicPr>
        <p:blipFill>
          <a:blip r:embed="rId4"/>
          <a:stretch>
            <a:fillRect/>
          </a:stretch>
        </p:blipFill>
        <p:spPr>
          <a:xfrm rot="-900000">
            <a:off x="5963465" y="2643187"/>
            <a:ext cx="3571874" cy="2857501"/>
          </a:xfrm>
          <a:prstGeom prst="rect">
            <a:avLst/>
          </a:prstGeom>
        </p:spPr>
      </p:pic>
      <p:sp>
        <p:nvSpPr>
          <p:cNvPr id="4" name="Text 0"/>
          <p:cNvSpPr/>
          <p:nvPr/>
        </p:nvSpPr>
        <p:spPr>
          <a:xfrm>
            <a:off x="1000125" y="1503895"/>
            <a:ext cx="7143750" cy="465961"/>
          </a:xfrm>
          <a:prstGeom prst="rect">
            <a:avLst/>
          </a:prstGeom>
          <a:noFill/>
          <a:ln/>
        </p:spPr>
        <p:txBody>
          <a:bodyPr wrap="square" lIns="0" tIns="0" rIns="0" bIns="0" rtlCol="0" anchor="t">
            <a:spAutoFit/>
          </a:bodyPr>
          <a:lstStyle/>
          <a:p>
            <a:pPr marL="0" indent="0" algn="ctr">
              <a:lnSpc>
                <a:spcPts val="4000"/>
              </a:lnSpc>
              <a:buNone/>
            </a:pPr>
            <a:endParaRPr lang="en-US" sz="2400" dirty="0"/>
          </a:p>
        </p:txBody>
      </p:sp>
      <p:sp>
        <p:nvSpPr>
          <p:cNvPr id="6" name="Shape 2"/>
          <p:cNvSpPr/>
          <p:nvPr/>
        </p:nvSpPr>
        <p:spPr>
          <a:xfrm>
            <a:off x="2171700" y="3558285"/>
            <a:ext cx="4800600" cy="753666"/>
          </a:xfrm>
          <a:prstGeom prst="rect">
            <a:avLst/>
          </a:prstGeom>
          <a:solidFill>
            <a:srgbClr val="000000">
              <a:alpha val="0"/>
            </a:srgbClr>
          </a:solidFill>
          <a:ln/>
        </p:spPr>
        <p:txBody>
          <a:bodyPr/>
          <a:lstStyle/>
          <a:p>
            <a:endParaRPr lang="it-IT" dirty="0"/>
          </a:p>
        </p:txBody>
      </p:sp>
      <p:sp>
        <p:nvSpPr>
          <p:cNvPr id="7" name="Shape 3"/>
          <p:cNvSpPr/>
          <p:nvPr/>
        </p:nvSpPr>
        <p:spPr>
          <a:xfrm>
            <a:off x="2171700" y="3558285"/>
            <a:ext cx="4800600" cy="7144"/>
          </a:xfrm>
          <a:prstGeom prst="rect">
            <a:avLst/>
          </a:prstGeom>
          <a:solidFill>
            <a:srgbClr val="FDFDFC"/>
          </a:solidFill>
          <a:ln/>
        </p:spPr>
        <p:txBody>
          <a:bodyPr/>
          <a:lstStyle/>
          <a:p>
            <a:endParaRPr lang="it-IT" dirty="0"/>
          </a:p>
        </p:txBody>
      </p:sp>
      <p:pic>
        <p:nvPicPr>
          <p:cNvPr id="8" name="Image 2" descr="preencoded.png"/>
          <p:cNvPicPr>
            <a:picLocks noChangeAspect="1"/>
          </p:cNvPicPr>
          <p:nvPr/>
        </p:nvPicPr>
        <p:blipFill>
          <a:blip r:embed="rId5"/>
          <a:stretch>
            <a:fillRect/>
          </a:stretch>
        </p:blipFill>
        <p:spPr>
          <a:xfrm>
            <a:off x="2724229" y="3732860"/>
            <a:ext cx="135731" cy="128588"/>
          </a:xfrm>
          <a:prstGeom prst="rect">
            <a:avLst/>
          </a:prstGeom>
        </p:spPr>
      </p:pic>
      <p:sp>
        <p:nvSpPr>
          <p:cNvPr id="9" name="Text 4"/>
          <p:cNvSpPr/>
          <p:nvPr/>
        </p:nvSpPr>
        <p:spPr>
          <a:xfrm>
            <a:off x="3147715" y="3711659"/>
            <a:ext cx="3337580" cy="170175"/>
          </a:xfrm>
          <a:prstGeom prst="rect">
            <a:avLst/>
          </a:prstGeom>
          <a:noFill/>
          <a:ln/>
        </p:spPr>
        <p:txBody>
          <a:bodyPr wrap="none" lIns="0" tIns="0" rIns="0" bIns="0" rtlCol="0" anchor="t">
            <a:spAutoFit/>
          </a:bodyPr>
          <a:lstStyle/>
          <a:p>
            <a:pPr>
              <a:lnSpc>
                <a:spcPts val="1400"/>
              </a:lnSpc>
            </a:pPr>
            <a:r>
              <a:rPr lang="en-US" sz="1050" b="1" kern="0" spc="1" dirty="0">
                <a:solidFill>
                  <a:srgbClr val="F5F5F0"/>
                </a:solidFill>
                <a:latin typeface="Inter" pitchFamily="34" charset="0"/>
                <a:ea typeface="Inter" pitchFamily="34" charset="-122"/>
                <a:cs typeface="Inter" pitchFamily="34" charset="-120"/>
              </a:rPr>
              <a:t>CONSIGLIO DELL'ORDINE DEGLI AVVOCATI DI ALESSANDRIA</a:t>
            </a:r>
            <a:endParaRPr lang="en-US" sz="1050" b="1" dirty="0"/>
          </a:p>
        </p:txBody>
      </p:sp>
      <p:pic>
        <p:nvPicPr>
          <p:cNvPr id="10" name="Image 3" descr="preencoded.png"/>
          <p:cNvPicPr>
            <a:picLocks noChangeAspect="1"/>
          </p:cNvPicPr>
          <p:nvPr/>
        </p:nvPicPr>
        <p:blipFill>
          <a:blip r:embed="rId6"/>
          <a:stretch>
            <a:fillRect/>
          </a:stretch>
        </p:blipFill>
        <p:spPr>
          <a:xfrm>
            <a:off x="2704357" y="4130437"/>
            <a:ext cx="167878" cy="128588"/>
          </a:xfrm>
          <a:prstGeom prst="rect">
            <a:avLst/>
          </a:prstGeom>
        </p:spPr>
      </p:pic>
      <p:sp>
        <p:nvSpPr>
          <p:cNvPr id="11" name="Text 5"/>
          <p:cNvSpPr/>
          <p:nvPr/>
        </p:nvSpPr>
        <p:spPr>
          <a:xfrm>
            <a:off x="3147715" y="4062331"/>
            <a:ext cx="3102173" cy="173236"/>
          </a:xfrm>
          <a:prstGeom prst="rect">
            <a:avLst/>
          </a:prstGeom>
          <a:noFill/>
          <a:ln/>
        </p:spPr>
        <p:txBody>
          <a:bodyPr wrap="none" lIns="0" tIns="0" rIns="0" bIns="0" rtlCol="0" anchor="t">
            <a:spAutoFit/>
          </a:bodyPr>
          <a:lstStyle/>
          <a:p>
            <a:pPr marL="0" indent="0" algn="l">
              <a:lnSpc>
                <a:spcPts val="1400"/>
              </a:lnSpc>
              <a:buNone/>
            </a:pPr>
            <a:r>
              <a:rPr lang="en-US" sz="1050" kern="0" spc="1" dirty="0">
                <a:solidFill>
                  <a:srgbClr val="F5F5F0"/>
                </a:solidFill>
                <a:latin typeface="Inter" pitchFamily="34" charset="0"/>
                <a:ea typeface="Inter" pitchFamily="34" charset="-122"/>
                <a:cs typeface="Inter" pitchFamily="34" charset="-120"/>
              </a:rPr>
              <a:t>CORSO DI FORMAZIONE PROFESSIONALE</a:t>
            </a:r>
            <a:endParaRPr lang="en-US" sz="1050" dirty="0"/>
          </a:p>
        </p:txBody>
      </p:sp>
      <p:sp>
        <p:nvSpPr>
          <p:cNvPr id="14" name="CasellaDiTesto 13">
            <a:extLst>
              <a:ext uri="{FF2B5EF4-FFF2-40B4-BE49-F238E27FC236}">
                <a16:creationId xmlns:a16="http://schemas.microsoft.com/office/drawing/2014/main" id="{209AE411-6CDE-1F2F-E674-58CA3B2DFFC4}"/>
              </a:ext>
            </a:extLst>
          </p:cNvPr>
          <p:cNvSpPr txBox="1"/>
          <p:nvPr/>
        </p:nvSpPr>
        <p:spPr>
          <a:xfrm>
            <a:off x="2615246" y="231892"/>
            <a:ext cx="3913507" cy="397288"/>
          </a:xfrm>
          <a:prstGeom prst="rect">
            <a:avLst/>
          </a:prstGeom>
          <a:noFill/>
        </p:spPr>
        <p:txBody>
          <a:bodyPr wrap="none" rtlCol="0">
            <a:spAutoFit/>
          </a:bodyPr>
          <a:lstStyle/>
          <a:p>
            <a:pPr algn="ctr">
              <a:spcBef>
                <a:spcPts val="600"/>
              </a:spcBef>
              <a:spcAft>
                <a:spcPts val="200"/>
              </a:spcAft>
              <a:buNone/>
              <a:tabLst>
                <a:tab pos="3060065" algn="ctr"/>
                <a:tab pos="6120130" algn="r"/>
              </a:tabLst>
            </a:pPr>
            <a:r>
              <a:rPr lang="it-IT" sz="900" b="1" kern="900" spc="300" dirty="0">
                <a:solidFill>
                  <a:schemeClr val="bg2"/>
                </a:solidFill>
                <a:effectLst/>
                <a:latin typeface="Copperplate Gothic Light" panose="020E0507020206020404" pitchFamily="34" charset="0"/>
                <a:ea typeface="Calibri" panose="020F0502020204030204" pitchFamily="34" charset="0"/>
                <a:cs typeface="Times New Roman" panose="02020603050405020304" pitchFamily="18" charset="0"/>
              </a:rPr>
              <a:t>STUDIO LEGALE</a:t>
            </a:r>
            <a:endParaRPr lang="it-IT" sz="12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300"/>
              </a:spcAft>
              <a:buNone/>
              <a:tabLst>
                <a:tab pos="3060065" algn="ctr"/>
                <a:tab pos="6120130" algn="r"/>
              </a:tabLst>
            </a:pPr>
            <a:r>
              <a:rPr lang="it-IT" sz="900" b="1" kern="900" spc="100" dirty="0">
                <a:solidFill>
                  <a:schemeClr val="bg2"/>
                </a:solidFill>
                <a:effectLst/>
                <a:latin typeface="Copperplate Gothic Light" panose="020E0507020206020404" pitchFamily="34" charset="0"/>
                <a:ea typeface="Times New Roman" panose="02020603050405020304" pitchFamily="18" charset="0"/>
                <a:cs typeface="Times New Roman" panose="02020603050405020304" pitchFamily="18" charset="0"/>
              </a:rPr>
              <a:t>FINOCCHIARO FORMENTIN SARACCO E ASSOCIATI</a:t>
            </a:r>
            <a:endParaRPr lang="it-IT" sz="12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AD9985E2-BE7A-B846-ADA2-2FC10107E57E}"/>
              </a:ext>
            </a:extLst>
          </p:cNvPr>
          <p:cNvSpPr txBox="1"/>
          <p:nvPr/>
        </p:nvSpPr>
        <p:spPr>
          <a:xfrm>
            <a:off x="1099023" y="4772549"/>
            <a:ext cx="7235680" cy="518091"/>
          </a:xfrm>
          <a:prstGeom prst="rect">
            <a:avLst/>
          </a:prstGeom>
          <a:noFill/>
        </p:spPr>
        <p:txBody>
          <a:bodyPr wrap="square" rtlCol="0">
            <a:spAutoFit/>
          </a:bodyPr>
          <a:lstStyle/>
          <a:p>
            <a:pPr algn="ctr">
              <a:spcBef>
                <a:spcPts val="600"/>
              </a:spcBef>
              <a:spcAft>
                <a:spcPts val="200"/>
              </a:spcAft>
              <a:buNone/>
              <a:tabLst>
                <a:tab pos="3060065" algn="ctr"/>
                <a:tab pos="6120130" algn="r"/>
              </a:tabLst>
            </a:pPr>
            <a:r>
              <a:rPr lang="it-IT" sz="700" b="1" kern="900" spc="300" dirty="0">
                <a:solidFill>
                  <a:schemeClr val="bg2"/>
                </a:solidFill>
                <a:latin typeface="Copperplate Gothic Light" panose="020E0507020206020404" pitchFamily="34" charset="0"/>
                <a:ea typeface="Calibri" panose="020F0502020204030204" pitchFamily="34" charset="0"/>
                <a:cs typeface="Times New Roman" panose="02020603050405020304" pitchFamily="18" charset="0"/>
              </a:rPr>
              <a:t>AVV. LAURA FORMENTIN E </a:t>
            </a:r>
            <a:r>
              <a:rPr lang="it-IT" sz="800" b="1" kern="900" spc="300" dirty="0">
                <a:solidFill>
                  <a:schemeClr val="bg2"/>
                </a:solidFill>
                <a:latin typeface="Copperplate Gothic Light" panose="020E0507020206020404" pitchFamily="34" charset="0"/>
                <a:ea typeface="Calibri" panose="020F0502020204030204" pitchFamily="34" charset="0"/>
                <a:cs typeface="Times New Roman" panose="02020603050405020304" pitchFamily="18" charset="0"/>
              </a:rPr>
              <a:t>Avv. Fabrizio Colasurdo</a:t>
            </a:r>
            <a:endParaRPr lang="it-IT" sz="7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
        <p:nvSpPr>
          <p:cNvPr id="12" name="CasellaDiTesto 11">
            <a:extLst>
              <a:ext uri="{FF2B5EF4-FFF2-40B4-BE49-F238E27FC236}">
                <a16:creationId xmlns:a16="http://schemas.microsoft.com/office/drawing/2014/main" id="{E9E026AF-B3D9-7FCB-7320-4124B7F36403}"/>
              </a:ext>
            </a:extLst>
          </p:cNvPr>
          <p:cNvSpPr txBox="1"/>
          <p:nvPr/>
        </p:nvSpPr>
        <p:spPr>
          <a:xfrm>
            <a:off x="1170555" y="1882805"/>
            <a:ext cx="6802888" cy="1200329"/>
          </a:xfrm>
          <a:prstGeom prst="rect">
            <a:avLst/>
          </a:prstGeom>
          <a:noFill/>
        </p:spPr>
        <p:txBody>
          <a:bodyPr wrap="square">
            <a:spAutoFit/>
          </a:bodyPr>
          <a:lstStyle/>
          <a:p>
            <a:pPr algn="ctr"/>
            <a:r>
              <a:rPr lang="it-IT" sz="2400" b="1" cap="small" dirty="0">
                <a:solidFill>
                  <a:schemeClr val="bg1"/>
                </a:solidFill>
              </a:rPr>
              <a:t>Questioni aperte in materia di polizia locale: poteri di ordinanza, rimozione veicoli abbandonati e omologazione autovelox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1856F-7026-2BD4-E1CC-5924954171F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F752A1B-72BD-5DCE-87A8-085A2420F93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CCCFFD0D-9397-5931-AC93-6692839EBE55}"/>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1A9A975F-E150-5D2C-3CC7-526DE1C3472E}"/>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it-IT" sz="1300" b="1" u="sng" dirty="0">
                <a:solidFill>
                  <a:prstClr val="black"/>
                </a:solidFill>
                <a:latin typeface="Calibri" panose="020F0502020204030204"/>
              </a:rPr>
              <a:t>Cosa disciplina il d.lgs. 209/2003</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u="sng" dirty="0">
                <a:solidFill>
                  <a:prstClr val="black"/>
                </a:solidFill>
                <a:latin typeface="Calibri" panose="020F0502020204030204"/>
              </a:rPr>
              <a:t>Veicoli a motore appartenenti alla categoria M1 </a:t>
            </a:r>
            <a:r>
              <a:rPr lang="it-IT" sz="1300" dirty="0">
                <a:solidFill>
                  <a:prstClr val="black"/>
                </a:solidFill>
                <a:latin typeface="Calibri" panose="020F0502020204030204"/>
                <a:sym typeface="Wingdings" panose="05000000000000000000" pitchFamily="2" charset="2"/>
              </a:rPr>
              <a:t> </a:t>
            </a:r>
            <a:r>
              <a:rPr lang="it-IT" sz="1300" dirty="0">
                <a:solidFill>
                  <a:prstClr val="black"/>
                </a:solidFill>
                <a:latin typeface="Calibri" panose="020F0502020204030204"/>
              </a:rPr>
              <a:t>veicoli destinati al trasporto di persone, aventi al massimo 8 posti a sedere, oltre al sedile del conducente.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u="sng" dirty="0">
                <a:solidFill>
                  <a:prstClr val="black"/>
                </a:solidFill>
                <a:latin typeface="Calibri" panose="020F0502020204030204"/>
              </a:rPr>
              <a:t>Veicoli a motore appartenenti alla categoria N1 </a:t>
            </a:r>
            <a:r>
              <a:rPr lang="it-IT" sz="1300" dirty="0">
                <a:solidFill>
                  <a:prstClr val="black"/>
                </a:solidFill>
                <a:latin typeface="Calibri" panose="020F0502020204030204"/>
                <a:sym typeface="Wingdings" panose="05000000000000000000" pitchFamily="2" charset="2"/>
              </a:rPr>
              <a:t></a:t>
            </a:r>
            <a:r>
              <a:rPr lang="it-IT" sz="1300" dirty="0">
                <a:solidFill>
                  <a:prstClr val="black"/>
                </a:solidFill>
                <a:latin typeface="Calibri" panose="020F0502020204030204"/>
              </a:rPr>
              <a:t> veicoli destinati al trasporto merci aventi peso massimo non superiore a 3,5 tonnellate.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u="sng" dirty="0">
                <a:solidFill>
                  <a:prstClr val="black"/>
                </a:solidFill>
                <a:latin typeface="Calibri" panose="020F0502020204030204"/>
              </a:rPr>
              <a:t>Veicoli a motore a tre ruote con esclusione dei tricicli a motore</a:t>
            </a:r>
            <a:r>
              <a:rPr lang="it-IT" sz="1300" dirty="0">
                <a:solidFill>
                  <a:prstClr val="black"/>
                </a:solidFill>
                <a:latin typeface="Calibri" panose="020F0502020204030204"/>
              </a:rPr>
              <a:t>;</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Restano esclusi dalla disciplina dei veicoli fuori uso i veicoli d’epoca e i veicoli di interesse storico o collezionistico o destinati ai musei, conservati in modo adeguato, pronti all’uso o in pezzi smontati.</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BE62FA08-5B8D-EB9C-4CFE-8BBEA2D40F97}"/>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6CFF6134-75FF-4FC1-54D8-1EAD9744792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F020936-324A-3EEC-F02D-E5F377F25DE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41359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4D40E-7434-A232-8BC0-92E16017D9D1}"/>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4670A109-61C9-5C35-4E83-2CB6B4F98DB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97C9622-D7F2-7980-6BB1-1721DB67516D}"/>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BC6D296E-EEBD-DEFF-9F4F-230A522F21AB}"/>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Veicolo fuori uso ai sensi dell’art. 3 co. 1 lett. a) e b) d.lgs. 209/2003: </a:t>
            </a:r>
            <a:r>
              <a:rPr lang="it-IT" sz="1300" i="1" dirty="0">
                <a:solidFill>
                  <a:prstClr val="black"/>
                </a:solidFill>
                <a:latin typeface="Calibri" panose="020F0502020204030204"/>
              </a:rPr>
              <a:t>«il veicolo … a fine vita che costituisce un rifiuto ai sensi dell’articolo 6 del decreto legislativo 5 febbraio 1997 n. 22 e successiva modifiche».</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L’art. 6 del d.lgs. 22/1997 è attualmente sostituito dall’art. 183 d.lgs. 152/2006, che definisce la nozione di rifiuto quale </a:t>
            </a:r>
            <a:r>
              <a:rPr lang="it-IT" sz="1300" i="1" dirty="0">
                <a:solidFill>
                  <a:prstClr val="black"/>
                </a:solidFill>
                <a:latin typeface="Calibri" panose="020F0502020204030204"/>
              </a:rPr>
              <a:t>«qualsiasi sostanza od oggetto di cui il detentore si disfi o abbia intenzione o abbia obbligo di disfarsi».</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Sul punto la Corte di Cassazione, sez. III, con la pronuncia n. 46245 del 17 dicembre 2024 ha chiarito che </a:t>
            </a:r>
            <a:r>
              <a:rPr lang="it-IT" sz="1300" i="1" dirty="0">
                <a:solidFill>
                  <a:prstClr val="black"/>
                </a:solidFill>
                <a:latin typeface="Calibri" panose="020F0502020204030204"/>
              </a:rPr>
              <a:t>«quanto alla attribuzione della qualifica di rifiuto alle autovetture in questione, che deve essere considerato «fuori uso» in base alla disciplina di cui all’art. 3 del d.lgs. 209 del 2003 e, pertanto, rifiuto, sia il veicolo di cui il proprietario si disfi o abbia deciso o abbia l’obbligo di disfarsi, sia quello destinato alla demolizione, ufficialmente privo delle targhe di immatricolazione, anche prima della materiale consegna a un centro di raccolta, sia quello che risulti in evidente stato di abbandono, anche se giacente in area privata».</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9D7CA8E5-A677-07F1-74DC-5A4E5993816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44EB551-F306-4AF4-A39A-6327701D91D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3DF9A71-D298-CE3C-57B4-E66D0C270EC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754235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1FCFC-3536-0F37-1784-576591AAC4F7}"/>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9F731B49-5278-4544-82FF-901B2112ADEE}"/>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AA3820A-78EC-E8C9-5068-C216B02C4534}"/>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25578CBA-B7CF-60D4-550F-DF85CCFD9460}"/>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200" b="1" u="sng" dirty="0">
                <a:solidFill>
                  <a:prstClr val="black"/>
                </a:solidFill>
                <a:latin typeface="Calibri" panose="020F0502020204030204"/>
              </a:rPr>
              <a:t>Campo di applicazione del d.lgs. 209/2003</a:t>
            </a:r>
          </a:p>
          <a:p>
            <a:pPr algn="just">
              <a:lnSpc>
                <a:spcPct val="150000"/>
              </a:lnSpc>
            </a:pPr>
            <a:endParaRPr lang="it-IT" sz="1200" dirty="0">
              <a:latin typeface="Garamond" panose="02020404030301010803" pitchFamily="18" charset="0"/>
              <a:sym typeface="Wingdings" panose="05000000000000000000" pitchFamily="2" charset="2"/>
            </a:endParaRPr>
          </a:p>
          <a:p>
            <a:pPr algn="just">
              <a:lnSpc>
                <a:spcPct val="150000"/>
              </a:lnSpc>
            </a:pPr>
            <a:r>
              <a:rPr lang="it-IT" sz="1200" dirty="0">
                <a:solidFill>
                  <a:prstClr val="black"/>
                </a:solidFill>
                <a:latin typeface="Calibri" panose="020F0502020204030204"/>
                <a:sym typeface="Wingdings" panose="05000000000000000000" pitchFamily="2" charset="2"/>
              </a:rPr>
              <a:t>Ai sensi del d.lgs. 209/2003 il veicoli fuori uso è classificato quale «rifiuto» ai sensi dell’art. 6 del d.lgs. 22/97 (oggi art. 183 TU Ambiente), e, in quanto tale, il suo «smaltimento» avviene:</a:t>
            </a:r>
          </a:p>
          <a:p>
            <a:pPr marL="331470" indent="-285750" algn="just">
              <a:lnSpc>
                <a:spcPct val="150000"/>
              </a:lnSpc>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con la consegna ad un centro di raccolta, effettuata dal detentore direttamente o tramite soggetto autorizzato al trasporto di veicoli fuori uso; </a:t>
            </a:r>
          </a:p>
          <a:p>
            <a:pPr marL="331470" indent="-285750" algn="just">
              <a:lnSpc>
                <a:spcPct val="150000"/>
              </a:lnSpc>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con la consegna, al concessionario o gestore dell’automercato o della succursale della casa costruttrice che, accettando di ritirare un veicolo destinato alla demolizione, deve rilasciare il relativo certificato di rottamazione al detentore; </a:t>
            </a:r>
          </a:p>
          <a:p>
            <a:pPr marL="331470" indent="-285750" algn="just">
              <a:lnSpc>
                <a:spcPct val="150000"/>
              </a:lnSpc>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nel caso di veicoli rinvenuti da organi pubblici e non reclamati, così come disciplinato dal d.lgs. 406/99;</a:t>
            </a:r>
          </a:p>
          <a:p>
            <a:pPr marL="331470" indent="-285750" algn="just">
              <a:lnSpc>
                <a:spcPct val="150000"/>
              </a:lnSpc>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a seguito di specifico provvedimento dell’autorità amministrativa o giudiziaria;</a:t>
            </a:r>
          </a:p>
          <a:p>
            <a:pPr marL="331470" indent="-285750" algn="just">
              <a:lnSpc>
                <a:spcPct val="150000"/>
              </a:lnSpc>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in tutti i casi in cui il veicolo giacente in area privata risulti in evidente stato di abbandono.</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0DE4CBD7-A8BC-1F74-9CDF-B697D024172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22269F98-41C7-0CBD-1D49-072A252816C6}"/>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6BA660F1-DD7E-31FE-5BA6-021A2E30042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056712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1EE25-F2C7-36C9-0A9C-3E0DBD0D559C}"/>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9958E4E-CA83-DE4A-A6F3-7E11A0451A21}"/>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D7A047B-D881-6032-C044-0FCD3C3E40B6}"/>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1D512E1C-82A8-BC63-7593-9E8D0F9ACF90}"/>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200" b="1" u="sng" dirty="0">
                <a:solidFill>
                  <a:prstClr val="black"/>
                </a:solidFill>
                <a:latin typeface="Calibri" panose="020F0502020204030204"/>
              </a:rPr>
              <a:t>Modifiche apportate al d.lgs. 209/2003</a:t>
            </a:r>
          </a:p>
          <a:p>
            <a:pPr algn="just">
              <a:lnSpc>
                <a:spcPct val="150000"/>
              </a:lnSpc>
            </a:pPr>
            <a:endParaRPr lang="it-IT" sz="1200" dirty="0">
              <a:solidFill>
                <a:prstClr val="black"/>
              </a:solidFill>
              <a:latin typeface="Calibri" panose="020F0502020204030204"/>
            </a:endParaRPr>
          </a:p>
          <a:p>
            <a:pPr algn="just">
              <a:lnSpc>
                <a:spcPct val="150000"/>
              </a:lnSpc>
            </a:pPr>
            <a:r>
              <a:rPr lang="it-IT" sz="1200" dirty="0">
                <a:solidFill>
                  <a:prstClr val="black"/>
                </a:solidFill>
                <a:latin typeface="Calibri" panose="020F0502020204030204"/>
              </a:rPr>
              <a:t>Il co. 2 dell’art. 3 d.lgs. 209/2003, come modificato dal d.lgs. 149/2006, prevede che </a:t>
            </a:r>
            <a:r>
              <a:rPr lang="it-IT" sz="1200" i="1" dirty="0">
                <a:solidFill>
                  <a:prstClr val="black"/>
                </a:solidFill>
                <a:latin typeface="Calibri" panose="020F0502020204030204"/>
              </a:rPr>
              <a:t>«un veicolo è classificato fuori uso con la consegna a un centro di raccolta, effettuata dal detentore direttamente, o tramite soggetto autorizzato al trasporto di veicoli fuori uso, oppure con la consegna al concessionario o gestore dell’automercato o della succursale della casa costruttrice che, accettando di ritirare un veicolo destinato alla demolizione, rilascia il relativo certificato di rottamazione».</a:t>
            </a:r>
          </a:p>
          <a:p>
            <a:pPr algn="just">
              <a:lnSpc>
                <a:spcPct val="150000"/>
              </a:lnSpc>
            </a:pPr>
            <a:endParaRPr lang="it-IT" sz="1200" dirty="0">
              <a:solidFill>
                <a:prstClr val="black"/>
              </a:solidFill>
              <a:latin typeface="Calibri" panose="020F0502020204030204"/>
            </a:endParaRPr>
          </a:p>
          <a:p>
            <a:pPr algn="just">
              <a:lnSpc>
                <a:spcPct val="150000"/>
              </a:lnSpc>
            </a:pPr>
            <a:r>
              <a:rPr lang="it-IT" sz="1200" dirty="0">
                <a:solidFill>
                  <a:prstClr val="black"/>
                </a:solidFill>
                <a:latin typeface="Calibri" panose="020F0502020204030204"/>
              </a:rPr>
              <a:t>Alla formalità di radiazione per demolizione deve essere allegata copia del certificato di rottamazione, il cui originale sarà consegnato al detentore del veicolo al fine di liberarlo da eventuali responsabilità penali, civili o amministrative connesse alla proprietà e alla corretta gestione del veicolo.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D2666904-24A9-0432-2BAB-ECB979E2166A}"/>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9D19441-A3F2-D487-6841-1C0F78685D18}"/>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E29B3B8-A330-344B-23F4-C6B638862C06}"/>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630651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38E90-EF42-5571-833A-66EDAB0D0251}"/>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7A169BF4-2EE0-B43A-6E43-8DCE992932B4}"/>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9E257A4C-C4FE-4905-E85E-8E06E50815FB}"/>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8EC4C7C6-D87B-B1E0-856B-E1E6874C5642}"/>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100" b="1" u="sng" dirty="0">
                <a:solidFill>
                  <a:prstClr val="black"/>
                </a:solidFill>
                <a:latin typeface="Calibri" panose="020F0502020204030204"/>
              </a:rPr>
              <a:t>Modifiche apportate al d.lgs. 209/2003 - istituzione del registro unico telematico dei veicoli fuori uso (RVFU)</a:t>
            </a:r>
            <a:endParaRPr lang="it-IT" sz="1100" dirty="0">
              <a:solidFill>
                <a:prstClr val="black"/>
              </a:solidFill>
              <a:latin typeface="Calibri" panose="020F0502020204030204"/>
            </a:endParaRPr>
          </a:p>
          <a:p>
            <a:pPr algn="just">
              <a:lnSpc>
                <a:spcPct val="150000"/>
              </a:lnSpc>
            </a:pPr>
            <a:r>
              <a:rPr lang="it-IT" sz="1100" dirty="0">
                <a:solidFill>
                  <a:prstClr val="black"/>
                </a:solidFill>
                <a:latin typeface="Calibri" panose="020F0502020204030204"/>
              </a:rPr>
              <a:t>Ai sensi del comma 10 dell’art. 5 del d.lgs. 209/2003, </a:t>
            </a:r>
            <a:r>
              <a:rPr lang="it-IT" sz="1100" i="1" dirty="0">
                <a:solidFill>
                  <a:prstClr val="black"/>
                </a:solidFill>
                <a:latin typeface="Calibri" panose="020F0502020204030204"/>
              </a:rPr>
              <a:t>«Gli estremi della ricevuta dell’avvenuta denuncia e consegna delle targhe e dei documenti relativi al veicolo fuori uso sono annotati al titolare del centro di raccolta, dal concessionario o dal gestore della casa costruttrice o dell’automercato sull’apposito registro unico telematico dei veicoli fuori uso, istituito presso il centro elaborazione dati della Direzione generale per la motorizzazione del Ministero delle Infrastrutture e dei trasporti, da tenersi in conformità alle disposizioni emanate con d.P.R., da adottare, su proposta del Ministero delle infrastrutture e dei trasporti, ai sensi dell’art. 17, co. 1 L. 400/1988».</a:t>
            </a:r>
          </a:p>
          <a:p>
            <a:pPr algn="just">
              <a:lnSpc>
                <a:spcPct val="150000"/>
              </a:lnSpc>
            </a:pPr>
            <a:endParaRPr lang="it-IT" sz="1100" dirty="0">
              <a:solidFill>
                <a:prstClr val="black"/>
              </a:solidFill>
              <a:latin typeface="Calibri" panose="020F0502020204030204"/>
            </a:endParaRPr>
          </a:p>
          <a:p>
            <a:pPr algn="just">
              <a:lnSpc>
                <a:spcPct val="150000"/>
              </a:lnSpc>
            </a:pPr>
            <a:r>
              <a:rPr lang="it-IT" sz="1100" dirty="0">
                <a:solidFill>
                  <a:prstClr val="black"/>
                </a:solidFill>
                <a:latin typeface="Calibri" panose="020F0502020204030204"/>
              </a:rPr>
              <a:t>A decorrere dal 7 giugno 2024, è obbligatorio l’utilizzo del Registro unico telematico dei veicoli fuori uso (RVFU), istituito presso il CED della Direzione Generale per la Motorizzazione, e la cui disciplina di dettaglio è contenuta nel d.P.R. 177/2022 («Regolamento recante disciplina del registro unico telematico e disposizioni di semplificazione in materia di cessazione dalla circolazione dei veicoli fuori uso»).</a:t>
            </a:r>
          </a:p>
          <a:p>
            <a:pPr algn="just">
              <a:lnSpc>
                <a:spcPct val="150000"/>
              </a:lnSpc>
            </a:pPr>
            <a:r>
              <a:rPr lang="it-IT" sz="1100" dirty="0">
                <a:solidFill>
                  <a:prstClr val="black"/>
                </a:solidFill>
                <a:latin typeface="Calibri" panose="020F0502020204030204"/>
              </a:rPr>
              <a:t>Il RVFU sostituisce integralmente il registro di cui all’art. 164 del d.P.R. 405/1992, con cui veniva annotata su supporto cartaceo la presa in carico dei veicoli avviati a demolizione.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3F55329A-3641-4C8C-496F-98A53ED53FF0}"/>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A66C2235-1655-966F-93B7-019336B008F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1C14A10C-9E9C-C480-2558-F6EC77F885F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1351771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FB417-4DEC-8409-3C2E-BF4AF37A33F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19C6DD02-0253-8960-D5D7-F69722E98C9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4EDFBC8-03A0-AC33-581B-0F89A1CB4FAD}"/>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7614BDB2-7DE3-3D2F-595C-5AFAA693E19D}"/>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200" b="1" u="sng" dirty="0">
                <a:solidFill>
                  <a:prstClr val="black"/>
                </a:solidFill>
                <a:latin typeface="Calibri" panose="020F0502020204030204"/>
              </a:rPr>
              <a:t>Modifiche apportate al d.lgs. 209/2003 - istituzione del registro unico telematico dei veicoli fuori uso (RVFU)</a:t>
            </a:r>
          </a:p>
          <a:p>
            <a:pPr algn="just">
              <a:lnSpc>
                <a:spcPct val="150000"/>
              </a:lnSpc>
            </a:pPr>
            <a:endParaRPr lang="it-IT" sz="1200" dirty="0">
              <a:solidFill>
                <a:prstClr val="black"/>
              </a:solidFill>
              <a:latin typeface="Calibri" panose="020F0502020204030204"/>
            </a:endParaRPr>
          </a:p>
          <a:p>
            <a:pPr algn="just">
              <a:lnSpc>
                <a:spcPct val="150000"/>
              </a:lnSpc>
            </a:pPr>
            <a:r>
              <a:rPr lang="it-IT" sz="1200" dirty="0">
                <a:solidFill>
                  <a:prstClr val="black"/>
                </a:solidFill>
                <a:latin typeface="Calibri" panose="020F0502020204030204"/>
              </a:rPr>
              <a:t>Il MIT ha emanato il Decreto Dirigenziale n. 15 del 17 febbraio 2025, con cui sono state rese nuove «istruzioni operative» per il RVFU.</a:t>
            </a:r>
          </a:p>
          <a:p>
            <a:pPr algn="just">
              <a:lnSpc>
                <a:spcPct val="150000"/>
              </a:lnSpc>
            </a:pPr>
            <a:endParaRPr lang="it-IT" sz="1200" dirty="0">
              <a:solidFill>
                <a:prstClr val="black"/>
              </a:solidFill>
              <a:latin typeface="Calibri" panose="020F0502020204030204"/>
            </a:endParaRPr>
          </a:p>
          <a:p>
            <a:pPr algn="just">
              <a:lnSpc>
                <a:spcPct val="150000"/>
              </a:lnSpc>
            </a:pPr>
            <a:r>
              <a:rPr lang="it-IT" sz="1200" dirty="0">
                <a:solidFill>
                  <a:prstClr val="black"/>
                </a:solidFill>
                <a:latin typeface="Calibri" panose="020F0502020204030204"/>
              </a:rPr>
              <a:t>L’art. 7 di detto Decreto specifica che, a norma dell’art. 4 co. 2 del d.P.R. 177/2022, </a:t>
            </a:r>
            <a:r>
              <a:rPr lang="it-IT" sz="1200" i="1" dirty="0">
                <a:solidFill>
                  <a:prstClr val="black"/>
                </a:solidFill>
                <a:latin typeface="Calibri" panose="020F0502020204030204"/>
              </a:rPr>
              <a:t>«in caso di accertate irregolarità negli adempimenti di gestione del RVFU, l’UMC (Ufficio Motorizzazione Civile) ne dà comunicazione ai competenti Organi di Polizia, ai fini dell’applicazione delle sanzioni previste dall’art. 13 co. 4 d.lgs. 209/2003, e dall’art. 256 co. 7 d.lgs. 152/2006».</a:t>
            </a:r>
          </a:p>
          <a:p>
            <a:pPr algn="just">
              <a:lnSpc>
                <a:spcPct val="150000"/>
              </a:lnSpc>
            </a:pPr>
            <a:r>
              <a:rPr lang="it-IT" sz="1200" dirty="0">
                <a:solidFill>
                  <a:prstClr val="black"/>
                </a:solidFill>
                <a:latin typeface="Calibri" panose="020F0502020204030204"/>
              </a:rPr>
              <a:t>Art. 13 co. 4 d.lgs. 209/2003   sanzione amministrativa pecuniaria da 1.000 a 5.000 €.</a:t>
            </a:r>
          </a:p>
          <a:p>
            <a:pPr algn="just">
              <a:lnSpc>
                <a:spcPct val="150000"/>
              </a:lnSpc>
            </a:pPr>
            <a:r>
              <a:rPr lang="it-IT" sz="1200" dirty="0">
                <a:solidFill>
                  <a:prstClr val="black"/>
                </a:solidFill>
                <a:latin typeface="Calibri" panose="020F0502020204030204"/>
              </a:rPr>
              <a:t>Art. 256 co. 7 d.lgs. 152/2006  sanzione amministrativa pecuniaria da 260 a 1.550 €.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C448F5C0-FBBD-E5E3-E476-F3353AEF5BA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49239DE-71AA-3181-EE28-9E548B57DF54}"/>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0C263BC2-928B-142F-A90A-E6F6D6B31F2D}"/>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503306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CAF0F-98E8-698E-FCDE-0F79A600AF2A}"/>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C194121-A767-638A-6724-254A3F9B71E5}"/>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B854211-71C6-9939-B4E8-93C52E02B2DE}"/>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074F3F83-E538-A51C-5D78-D47941713416}"/>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100" b="1" u="sng" dirty="0">
                <a:solidFill>
                  <a:prstClr val="black"/>
                </a:solidFill>
                <a:latin typeface="Calibri" panose="020F0502020204030204"/>
              </a:rPr>
              <a:t>Campo di applicazione del d.lgs. 152/2006</a:t>
            </a:r>
            <a:endParaRPr lang="it-IT" sz="1100" dirty="0">
              <a:solidFill>
                <a:prstClr val="black"/>
              </a:solidFill>
              <a:latin typeface="Calibri" panose="020F0502020204030204"/>
            </a:endParaRPr>
          </a:p>
          <a:p>
            <a:pPr algn="just">
              <a:lnSpc>
                <a:spcPct val="150000"/>
              </a:lnSpc>
            </a:pPr>
            <a:r>
              <a:rPr lang="it-IT" sz="1100" dirty="0">
                <a:solidFill>
                  <a:prstClr val="black"/>
                </a:solidFill>
                <a:latin typeface="Calibri" panose="020F0502020204030204"/>
              </a:rPr>
              <a:t>L’art. 231 del Testo Unico Ambiente trova applicazione in tutte le ipotesi non contemplate dal d.lgs. 209/2003 </a:t>
            </a:r>
            <a:r>
              <a:rPr lang="it-IT" sz="1100" dirty="0">
                <a:solidFill>
                  <a:prstClr val="black"/>
                </a:solidFill>
                <a:latin typeface="Calibri" panose="020F0502020204030204"/>
                <a:sym typeface="Wingdings" panose="05000000000000000000" pitchFamily="2" charset="2"/>
              </a:rPr>
              <a:t> costituisce il completamento della disciplina di cui al d.lgs. 209/2003.</a:t>
            </a:r>
            <a:endParaRPr lang="it-IT" sz="1100" dirty="0">
              <a:solidFill>
                <a:prstClr val="black"/>
              </a:solidFill>
              <a:latin typeface="Calibri" panose="020F0502020204030204"/>
            </a:endParaRPr>
          </a:p>
          <a:p>
            <a:pPr algn="just">
              <a:lnSpc>
                <a:spcPct val="150000"/>
              </a:lnSpc>
            </a:pPr>
            <a:r>
              <a:rPr lang="it-IT" sz="1100" dirty="0">
                <a:solidFill>
                  <a:prstClr val="black"/>
                </a:solidFill>
                <a:latin typeface="Calibri" panose="020F0502020204030204"/>
              </a:rPr>
              <a:t>L’art. 231, rubricato «</a:t>
            </a:r>
            <a:r>
              <a:rPr lang="it-IT" sz="1100" i="1" dirty="0">
                <a:solidFill>
                  <a:prstClr val="black"/>
                </a:solidFill>
                <a:latin typeface="Calibri" panose="020F0502020204030204"/>
              </a:rPr>
              <a:t>veicoli fuori uso non disciplinati dal decreto legislativo 24 giugno 2003 n. 209», prevede che ««il proprietario di un veicolo a motore o a rimorchio, con esclusione di quelli disciplinati dal d.lgs. 209/2002, che intenda procedere alla demolizione dello stesso deve consegnarlo ad un centro di raccolta per la messa in sicurezza, la demolizione, il recupero dei materiali e la rottamazione, autorizzato ai sensi degli artt. …».</a:t>
            </a:r>
          </a:p>
          <a:p>
            <a:pPr algn="just">
              <a:lnSpc>
                <a:spcPct val="150000"/>
              </a:lnSpc>
            </a:pPr>
            <a:r>
              <a:rPr lang="it-IT" sz="1100" dirty="0">
                <a:solidFill>
                  <a:prstClr val="black"/>
                </a:solidFill>
                <a:latin typeface="Calibri" panose="020F0502020204030204"/>
              </a:rPr>
              <a:t>In particolare, il TU Ambiente si applica a:</a:t>
            </a:r>
          </a:p>
          <a:p>
            <a:pPr marL="331470" indent="-285750" algn="just">
              <a:lnSpc>
                <a:spcPct val="150000"/>
              </a:lnSpc>
              <a:buFont typeface="Arial" panose="020B0604020202020204" pitchFamily="34" charset="0"/>
              <a:buChar char="•"/>
            </a:pPr>
            <a:r>
              <a:rPr lang="it-IT" sz="1100" dirty="0">
                <a:solidFill>
                  <a:prstClr val="black"/>
                </a:solidFill>
                <a:latin typeface="Calibri" panose="020F0502020204030204"/>
              </a:rPr>
              <a:t>Veicoli per il trasporto di persone con più di 8 posti a sedere oltre il conducente.</a:t>
            </a:r>
          </a:p>
          <a:p>
            <a:pPr marL="331470" indent="-285750" algn="just">
              <a:lnSpc>
                <a:spcPct val="150000"/>
              </a:lnSpc>
              <a:buFont typeface="Arial" panose="020B0604020202020204" pitchFamily="34" charset="0"/>
              <a:buChar char="•"/>
            </a:pPr>
            <a:r>
              <a:rPr lang="it-IT" sz="1100" dirty="0">
                <a:solidFill>
                  <a:prstClr val="black"/>
                </a:solidFill>
                <a:latin typeface="Calibri" panose="020F0502020204030204"/>
              </a:rPr>
              <a:t>Tricicli di categoria L5.</a:t>
            </a:r>
          </a:p>
          <a:p>
            <a:pPr marL="331470" indent="-285750" algn="just">
              <a:lnSpc>
                <a:spcPct val="150000"/>
              </a:lnSpc>
              <a:buFont typeface="Arial" panose="020B0604020202020204" pitchFamily="34" charset="0"/>
              <a:buChar char="•"/>
            </a:pPr>
            <a:r>
              <a:rPr lang="it-IT" sz="1100" dirty="0">
                <a:solidFill>
                  <a:prstClr val="black"/>
                </a:solidFill>
                <a:latin typeface="Calibri" panose="020F0502020204030204"/>
              </a:rPr>
              <a:t>Rimorchi.</a:t>
            </a:r>
          </a:p>
          <a:p>
            <a:pPr marL="331470" indent="-285750" algn="just">
              <a:lnSpc>
                <a:spcPct val="150000"/>
              </a:lnSpc>
              <a:buFont typeface="Arial" panose="020B0604020202020204" pitchFamily="34" charset="0"/>
              <a:buChar char="•"/>
            </a:pPr>
            <a:r>
              <a:rPr lang="it-IT" sz="1100" dirty="0">
                <a:solidFill>
                  <a:prstClr val="black"/>
                </a:solidFill>
                <a:latin typeface="Calibri" panose="020F0502020204030204"/>
              </a:rPr>
              <a:t>Macchine agricole.</a:t>
            </a:r>
          </a:p>
          <a:p>
            <a:pPr marL="331470" indent="-285750" algn="just">
              <a:lnSpc>
                <a:spcPct val="150000"/>
              </a:lnSpc>
              <a:buFont typeface="Arial" panose="020B0604020202020204" pitchFamily="34" charset="0"/>
              <a:buChar char="•"/>
            </a:pPr>
            <a:r>
              <a:rPr lang="it-IT" sz="1100" dirty="0">
                <a:solidFill>
                  <a:prstClr val="black"/>
                </a:solidFill>
                <a:latin typeface="Calibri" panose="020F0502020204030204"/>
              </a:rPr>
              <a:t>Veicoli di massa superiore a 3,5 tonnellate.</a:t>
            </a:r>
          </a:p>
        </p:txBody>
      </p:sp>
      <p:sp>
        <p:nvSpPr>
          <p:cNvPr id="8" name="Shape 5">
            <a:extLst>
              <a:ext uri="{FF2B5EF4-FFF2-40B4-BE49-F238E27FC236}">
                <a16:creationId xmlns:a16="http://schemas.microsoft.com/office/drawing/2014/main" id="{1C65D027-80EF-F5B1-8E87-FDC06D7F66C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FB8D7EF9-0F23-7826-4255-1CBF8E27735C}"/>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D420D496-DBFA-8290-C7B7-149D2562C07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712121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5B768-2E33-F195-ACD2-2681253516A3}"/>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30038FCF-A628-A448-AEB9-594FA8A217F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608F1D46-29B9-2B00-2CFE-544A4F1E4150}"/>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09E5F517-A453-09B8-BD9C-4717071E4F69}"/>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pPr>
            <a:r>
              <a:rPr lang="it-IT" sz="1200" b="1" u="sng" dirty="0">
                <a:solidFill>
                  <a:prstClr val="black"/>
                </a:solidFill>
                <a:latin typeface="Calibri" panose="020F0502020204030204"/>
              </a:rPr>
              <a:t>Campo di applicazione del d.lgs. 152/2006</a:t>
            </a:r>
            <a:endParaRPr lang="it-IT" sz="1200" dirty="0">
              <a:solidFill>
                <a:prstClr val="black"/>
              </a:solidFill>
              <a:latin typeface="Calibri" panose="020F0502020204030204"/>
            </a:endParaRPr>
          </a:p>
          <a:p>
            <a:pPr algn="just">
              <a:lnSpc>
                <a:spcPct val="150000"/>
              </a:lnSpc>
              <a:spcAft>
                <a:spcPts val="800"/>
              </a:spcAft>
            </a:pPr>
            <a:r>
              <a:rPr lang="it-IT" sz="1200" dirty="0">
                <a:solidFill>
                  <a:prstClr val="black"/>
                </a:solidFill>
                <a:latin typeface="Calibri" panose="020F0502020204030204"/>
              </a:rPr>
              <a:t>I veicoli che rientrano nel campo di applicazione del TU Ambiente devono essere in stato di abbandono e possono essere considerati rifiuti qualora riconducibili alla nozione di «rifiuto» di cui all’art. 183 d.lgs. 152/2006.</a:t>
            </a:r>
          </a:p>
          <a:p>
            <a:pPr algn="just">
              <a:lnSpc>
                <a:spcPct val="150000"/>
              </a:lnSpc>
              <a:spcAft>
                <a:spcPts val="800"/>
              </a:spcAft>
            </a:pPr>
            <a:r>
              <a:rPr lang="it-IT" sz="1200" dirty="0">
                <a:solidFill>
                  <a:prstClr val="black"/>
                </a:solidFill>
                <a:latin typeface="Calibri" panose="020F0502020204030204"/>
              </a:rPr>
              <a:t>Ai sensi dell’art. 231 d.lgs. 152/2006 il proprietario di uno dei suddetti veicoli che intende procedere alla sua demolizione può scegliere di:</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consegnarli a un centro di raccolta per la messa in sicurezza;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consegnarli a un centro di raccolta per la demolizione;</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consegnarli a un centro di raccolta per il recupero dei materiali e per la rottamazione autorizzata;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in caso di cessione o di nuovo acquisto, può consegnarli o ai concessionari o alle succursali delle case costruttrici per la successiva consegna ai centri autorizzati.</a:t>
            </a: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8CBB26F8-D9C4-010B-530A-054D8716382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714F685-5205-49DB-99ED-227138C14FDF}"/>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A410D67A-0A68-4110-DD5C-31E791ED9D77}"/>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387751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20993-B104-A052-B4D9-1C85F6C54870}"/>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8943627-E5D0-8742-A49E-5FB210EFD41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9CF9E601-34B8-3295-63A6-9C16C8902D29}"/>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ABB79169-6CE7-1FBE-BF3C-573374213ED1}"/>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10000"/>
              </a:lnSpc>
              <a:spcAft>
                <a:spcPts val="800"/>
              </a:spcAft>
            </a:pPr>
            <a:r>
              <a:rPr lang="it-IT" sz="1200" b="1" u="sng" dirty="0">
                <a:solidFill>
                  <a:prstClr val="black"/>
                </a:solidFill>
                <a:latin typeface="Calibri" panose="020F0502020204030204"/>
              </a:rPr>
              <a:t>Verifica stato di abbandono del veicolo</a:t>
            </a:r>
            <a:endParaRPr lang="it-IT" sz="1200" dirty="0">
              <a:solidFill>
                <a:prstClr val="black"/>
              </a:solidFill>
              <a:latin typeface="Calibri" panose="020F0502020204030204"/>
            </a:endParaRPr>
          </a:p>
          <a:p>
            <a:pPr algn="just">
              <a:lnSpc>
                <a:spcPct val="110000"/>
              </a:lnSpc>
              <a:spcAft>
                <a:spcPts val="800"/>
              </a:spcAft>
            </a:pPr>
            <a:r>
              <a:rPr lang="it-IT" sz="1200" dirty="0">
                <a:solidFill>
                  <a:prstClr val="black"/>
                </a:solidFill>
                <a:latin typeface="Calibri" panose="020F0502020204030204"/>
              </a:rPr>
              <a:t>In caso di rinvenimento di veicoli abbandonati, l’agente di polizia deve accertare lo stato di abbandono </a:t>
            </a:r>
            <a:r>
              <a:rPr lang="it-IT" sz="1200" dirty="0">
                <a:solidFill>
                  <a:prstClr val="black"/>
                </a:solidFill>
                <a:latin typeface="Calibri" panose="020F0502020204030204"/>
                <a:sym typeface="Wingdings" panose="05000000000000000000" pitchFamily="2" charset="2"/>
              </a:rPr>
              <a:t> la sua riconducibilità alla nozione di «rifiuto» con conseguente applicazione della procedura di cui al d.lgs. 152/2006.</a:t>
            </a:r>
          </a:p>
          <a:p>
            <a:pPr algn="just">
              <a:lnSpc>
                <a:spcPct val="110000"/>
              </a:lnSpc>
              <a:spcAft>
                <a:spcPts val="800"/>
              </a:spcAft>
            </a:pPr>
            <a:r>
              <a:rPr lang="it-IT" sz="1200" dirty="0">
                <a:solidFill>
                  <a:prstClr val="black"/>
                </a:solidFill>
                <a:latin typeface="Calibri" panose="020F0502020204030204"/>
                <a:sym typeface="Wingdings" panose="05000000000000000000" pitchFamily="2" charset="2"/>
              </a:rPr>
              <a:t>N.B. i veicoli fuori uso sono da considerarsi, ai sensi dell’art. 184 co. 3 lett. i) d.lgs. 152/2006, rifiuti speciali.</a:t>
            </a:r>
          </a:p>
          <a:p>
            <a:pPr algn="just">
              <a:lnSpc>
                <a:spcPct val="110000"/>
              </a:lnSpc>
              <a:spcAft>
                <a:spcPts val="800"/>
              </a:spcAft>
            </a:pPr>
            <a:r>
              <a:rPr lang="it-IT" sz="1200" dirty="0">
                <a:solidFill>
                  <a:prstClr val="black"/>
                </a:solidFill>
                <a:latin typeface="Calibri" panose="020F0502020204030204"/>
                <a:sym typeface="Wingdings" panose="05000000000000000000" pitchFamily="2" charset="2"/>
              </a:rPr>
              <a:t>Con la sentenza n. 13282 del 7 aprile 2025, la sez. III della Corte di Cassazione è intervenuta per chiarire se un veicolo fuori uso possa o meno considerarsi pericoloso, e quindi, quali caratteristiche debba presentare per essere ricondotto in quella particolare categoria di rifiuti.</a:t>
            </a:r>
          </a:p>
          <a:p>
            <a:pPr algn="just">
              <a:lnSpc>
                <a:spcPct val="110000"/>
              </a:lnSpc>
              <a:spcAft>
                <a:spcPts val="800"/>
              </a:spcAft>
            </a:pPr>
            <a:r>
              <a:rPr lang="it-IT" sz="1200" dirty="0">
                <a:solidFill>
                  <a:prstClr val="black"/>
                </a:solidFill>
                <a:latin typeface="Calibri" panose="020F0502020204030204"/>
                <a:sym typeface="Wingdings" panose="05000000000000000000" pitchFamily="2" charset="2"/>
              </a:rPr>
              <a:t>In particolar modo, con la pronuncia di cui sopra è stato precisato che «i veicoli fuori uso sono classificati come rifiuti pericolosi (codice CER/EER 160104) sia ai sensi del d.lgs. N. 22 del 1997 che del vigente d.lgs. 152 del 2006, allorché non siano stati bonificati mediante l’eliminazione dei materiali inquinanti. … Inoltre, affinché un veicolo dismesso possa considerarsi rifiuto pericoloso è necessario non solo che esso sia fuori uso, ma anche che contenga liquidi o altre componenti pericolose, perché altrimenti esso rientra nella categoria classificata con il codice CER/EER 16.01.06».</a:t>
            </a: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77A20D6B-8FFC-EBE7-4518-7EE84A0A7A6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D4A856A-14EF-BDCE-1963-DC7C5E65F768}"/>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CF2D389-E72C-872B-1441-1A741A31B24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76501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DFA12-E6DB-A652-D417-59F32C2BEB8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004818C-7E0A-0592-A456-59B93DDA5D71}"/>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92CD00C-6E4D-81B3-9B21-83E8BBC8AEBF}"/>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7C663380-5096-F94F-58B5-07BD65334133}"/>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100" b="1" u="sng" dirty="0">
                <a:solidFill>
                  <a:prstClr val="black"/>
                </a:solidFill>
                <a:latin typeface="Calibri" panose="020F0502020204030204"/>
              </a:rPr>
              <a:t>Verifica stato di abbandono del veicolo</a:t>
            </a:r>
            <a:endParaRPr lang="it-IT" sz="1100" dirty="0">
              <a:solidFill>
                <a:prstClr val="black"/>
              </a:solidFill>
              <a:latin typeface="Calibri" panose="020F0502020204030204"/>
            </a:endParaRPr>
          </a:p>
          <a:p>
            <a:pPr algn="just">
              <a:lnSpc>
                <a:spcPct val="150000"/>
              </a:lnSpc>
              <a:spcAft>
                <a:spcPts val="800"/>
              </a:spcAft>
            </a:pPr>
            <a:r>
              <a:rPr lang="it-IT" sz="1100" dirty="0">
                <a:solidFill>
                  <a:prstClr val="black"/>
                </a:solidFill>
                <a:latin typeface="Calibri" panose="020F0502020204030204"/>
                <a:sym typeface="Wingdings" panose="05000000000000000000" pitchFamily="2" charset="2"/>
              </a:rPr>
              <a:t>In base alla loro pericolosità e all’interno della categoria dei rifiuti speciali (qui di interesse), i rifiuti si dividono in:</a:t>
            </a:r>
          </a:p>
          <a:p>
            <a:pPr marL="285750" indent="-285750" algn="just">
              <a:lnSpc>
                <a:spcPct val="150000"/>
              </a:lnSpc>
              <a:spcAft>
                <a:spcPts val="800"/>
              </a:spcAft>
              <a:buFont typeface="Arial" panose="020B0604020202020204" pitchFamily="34" charset="0"/>
              <a:buChar char="•"/>
            </a:pPr>
            <a:r>
              <a:rPr lang="it-IT" sz="1100" b="1" dirty="0">
                <a:solidFill>
                  <a:prstClr val="black"/>
                </a:solidFill>
                <a:latin typeface="Calibri" panose="020F0502020204030204"/>
                <a:sym typeface="Wingdings" panose="05000000000000000000" pitchFamily="2" charset="2"/>
              </a:rPr>
              <a:t>rifiuti speciali pericolosi </a:t>
            </a:r>
            <a:r>
              <a:rPr lang="it-IT" sz="1100" dirty="0">
                <a:solidFill>
                  <a:prstClr val="black"/>
                </a:solidFill>
                <a:latin typeface="Calibri" panose="020F0502020204030204"/>
                <a:sym typeface="Wingdings" panose="05000000000000000000" pitchFamily="2" charset="2"/>
              </a:rPr>
              <a:t> contengono al loro interno elevata concentrazione sostanze inquinanti. Le sostanze inquinanti, nel caso dei veicoli, sono «elementi e sostanze liquide necessari al suo funzionamento (es. combustibile, batteria, olio motore, liquidi refrigeranti), la cui rimozione viene effettuata tramite operazioni complesse che comportano anche l’impiego di particolari attrezzature per lo smontaggio e che richiedono competenze tecniche specifiche. Una volta rimossi, i liquidi e le componenti non più utilizzabili dovranno essere gestiti come rifiuti. … Si tratta, inoltre, di attività che per essere eseguite, richiedono una minima competenza tecnica ed il rispetto di specifiche norme di sicurezza o, quanto meno, di una certa prudenza al fine di evitare danni alle persone o alle cose» che necessitano di specifici interventi di bonifica (cfr. Corte di Cassazione, sez. III, n. 13282 del 07.04.2025).</a:t>
            </a:r>
          </a:p>
          <a:p>
            <a:pPr algn="just">
              <a:lnSpc>
                <a:spcPct val="150000"/>
              </a:lnSpc>
              <a:spcAft>
                <a:spcPts val="800"/>
              </a:spcAft>
            </a:pPr>
            <a:r>
              <a:rPr lang="it-IT" sz="1100" dirty="0">
                <a:solidFill>
                  <a:prstClr val="black"/>
                </a:solidFill>
                <a:latin typeface="Calibri" panose="020F0502020204030204"/>
                <a:sym typeface="Wingdings" panose="05000000000000000000" pitchFamily="2" charset="2"/>
              </a:rPr>
              <a:t>     I veicoli non bonificati, pertanto, sono considerati rifiuti speciali pericolosi. </a:t>
            </a:r>
          </a:p>
          <a:p>
            <a:pPr marL="285750" indent="-285750" algn="just">
              <a:lnSpc>
                <a:spcPct val="150000"/>
              </a:lnSpc>
              <a:spcAft>
                <a:spcPts val="800"/>
              </a:spcAft>
              <a:buFont typeface="Arial" panose="020B0604020202020204" pitchFamily="34" charset="0"/>
              <a:buChar char="•"/>
            </a:pPr>
            <a:r>
              <a:rPr lang="it-IT" sz="1100" b="1" dirty="0">
                <a:solidFill>
                  <a:prstClr val="black"/>
                </a:solidFill>
                <a:latin typeface="Calibri" panose="020F0502020204030204"/>
                <a:sym typeface="Wingdings" panose="05000000000000000000" pitchFamily="2" charset="2"/>
              </a:rPr>
              <a:t>rifiuti speciali non pericolosi</a:t>
            </a:r>
            <a:r>
              <a:rPr lang="it-IT" sz="1100" dirty="0">
                <a:solidFill>
                  <a:prstClr val="black"/>
                </a:solidFill>
                <a:latin typeface="Calibri" panose="020F0502020204030204"/>
                <a:sym typeface="Wingdings" panose="05000000000000000000" pitchFamily="2" charset="2"/>
              </a:rPr>
              <a:t>.</a:t>
            </a:r>
            <a:endParaRPr lang="it-IT" sz="1100" dirty="0">
              <a:solidFill>
                <a:prstClr val="black"/>
              </a:solidFill>
              <a:latin typeface="Calibri" panose="020F0502020204030204"/>
            </a:endParaRP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C0BCDE49-25D0-ACCE-11AD-2EAA4333F1DF}"/>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5A27F739-1A0B-7B90-5E26-E1727D8B871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68A28233-C308-9145-9766-4564E2DA8717}"/>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25557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0" y="0"/>
            <a:ext cx="3200400" cy="5143500"/>
          </a:xfrm>
          <a:prstGeom prst="rect">
            <a:avLst/>
          </a:prstGeom>
          <a:solidFill>
            <a:srgbClr val="1A202C"/>
          </a:solidFill>
          <a:ln/>
        </p:spPr>
        <p:txBody>
          <a:bodyPr/>
          <a:lstStyle/>
          <a:p>
            <a:endParaRPr lang="it-IT" dirty="0"/>
          </a:p>
        </p:txBody>
      </p:sp>
      <p:sp>
        <p:nvSpPr>
          <p:cNvPr id="4" name="Text 1"/>
          <p:cNvSpPr/>
          <p:nvPr/>
        </p:nvSpPr>
        <p:spPr>
          <a:xfrm>
            <a:off x="428625" y="885825"/>
            <a:ext cx="2343150" cy="880077"/>
          </a:xfrm>
          <a:prstGeom prst="rect">
            <a:avLst/>
          </a:prstGeom>
          <a:noFill/>
          <a:ln/>
        </p:spPr>
        <p:txBody>
          <a:bodyPr wrap="square" lIns="0" tIns="0" rIns="0" bIns="0" rtlCol="0" anchor="t">
            <a:spAutoFit/>
          </a:bodyPr>
          <a:lstStyle/>
          <a:p>
            <a:pPr marL="0" indent="0" algn="l">
              <a:lnSpc>
                <a:spcPts val="3500"/>
              </a:lnSpc>
              <a:buNone/>
            </a:pPr>
            <a:r>
              <a:rPr lang="en-US" sz="2862" b="1" dirty="0">
                <a:solidFill>
                  <a:srgbClr val="F5F5F0"/>
                </a:solidFill>
                <a:latin typeface="Playfair Display" pitchFamily="34" charset="0"/>
                <a:ea typeface="Playfair Display" pitchFamily="34" charset="-122"/>
                <a:cs typeface="Playfair Display" pitchFamily="34" charset="-120"/>
              </a:rPr>
              <a:t>Struttura del corso</a:t>
            </a:r>
            <a:endParaRPr lang="en-US" sz="2862" dirty="0"/>
          </a:p>
        </p:txBody>
      </p:sp>
      <p:sp>
        <p:nvSpPr>
          <p:cNvPr id="5" name="Text 2"/>
          <p:cNvSpPr/>
          <p:nvPr/>
        </p:nvSpPr>
        <p:spPr>
          <a:xfrm>
            <a:off x="428625" y="1937352"/>
            <a:ext cx="2343150" cy="400751"/>
          </a:xfrm>
          <a:prstGeom prst="rect">
            <a:avLst/>
          </a:prstGeom>
          <a:noFill/>
          <a:ln/>
        </p:spPr>
        <p:txBody>
          <a:bodyPr wrap="square" lIns="0" tIns="0" rIns="0" bIns="0" rtlCol="0" anchor="t">
            <a:spAutoFit/>
          </a:bodyPr>
          <a:lstStyle/>
          <a:p>
            <a:pPr marL="0" indent="0" algn="l">
              <a:lnSpc>
                <a:spcPts val="1600"/>
              </a:lnSpc>
              <a:buNone/>
            </a:pPr>
            <a:r>
              <a:rPr lang="en-US" sz="1269" i="1" dirty="0">
                <a:solidFill>
                  <a:srgbClr val="A0AEC0"/>
                </a:solidFill>
                <a:latin typeface="Playfair Display" pitchFamily="34" charset="0"/>
                <a:ea typeface="Playfair Display" pitchFamily="34" charset="-122"/>
                <a:cs typeface="Playfair Display" pitchFamily="34" charset="-120"/>
              </a:rPr>
              <a:t>Una panoramica degli </a:t>
            </a:r>
            <a:r>
              <a:rPr lang="en-US" sz="1269" i="1" dirty="0" err="1">
                <a:solidFill>
                  <a:srgbClr val="A0AEC0"/>
                </a:solidFill>
                <a:latin typeface="Playfair Display" pitchFamily="34" charset="0"/>
                <a:ea typeface="Playfair Display" pitchFamily="34" charset="-122"/>
                <a:cs typeface="Playfair Display" pitchFamily="34" charset="-120"/>
              </a:rPr>
              <a:t>argomenti</a:t>
            </a:r>
            <a:r>
              <a:rPr lang="en-US" sz="1269" i="1" dirty="0">
                <a:solidFill>
                  <a:srgbClr val="A0AEC0"/>
                </a:solidFill>
                <a:latin typeface="Playfair Display" pitchFamily="34" charset="0"/>
                <a:ea typeface="Playfair Display" pitchFamily="34" charset="-122"/>
                <a:cs typeface="Playfair Display" pitchFamily="34" charset="-120"/>
              </a:rPr>
              <a:t> </a:t>
            </a:r>
            <a:r>
              <a:rPr lang="en-US" sz="1269" i="1" dirty="0" err="1">
                <a:solidFill>
                  <a:srgbClr val="A0AEC0"/>
                </a:solidFill>
                <a:latin typeface="Playfair Display" pitchFamily="34" charset="0"/>
                <a:ea typeface="Playfair Display" pitchFamily="34" charset="-122"/>
                <a:cs typeface="Playfair Display" pitchFamily="34" charset="-120"/>
              </a:rPr>
              <a:t>oggetto</a:t>
            </a:r>
            <a:r>
              <a:rPr lang="en-US" sz="1269" i="1" dirty="0">
                <a:solidFill>
                  <a:srgbClr val="A0AEC0"/>
                </a:solidFill>
                <a:latin typeface="Playfair Display" pitchFamily="34" charset="0"/>
                <a:ea typeface="Playfair Display" pitchFamily="34" charset="-122"/>
                <a:cs typeface="Playfair Display" pitchFamily="34" charset="-120"/>
              </a:rPr>
              <a:t> di </a:t>
            </a:r>
            <a:r>
              <a:rPr lang="en-US" sz="1269" i="1" dirty="0" err="1">
                <a:solidFill>
                  <a:srgbClr val="A0AEC0"/>
                </a:solidFill>
                <a:latin typeface="Playfair Display" pitchFamily="34" charset="0"/>
                <a:ea typeface="Playfair Display" pitchFamily="34" charset="-122"/>
                <a:cs typeface="Playfair Display" pitchFamily="34" charset="-120"/>
              </a:rPr>
              <a:t>trattazione</a:t>
            </a:r>
            <a:endParaRPr lang="en-US" sz="1269" dirty="0"/>
          </a:p>
        </p:txBody>
      </p:sp>
      <p:pic>
        <p:nvPicPr>
          <p:cNvPr id="6" name="Image 1" descr="preencoded.png"/>
          <p:cNvPicPr>
            <a:picLocks noChangeAspect="1"/>
          </p:cNvPicPr>
          <p:nvPr/>
        </p:nvPicPr>
        <p:blipFill>
          <a:blip r:embed="rId3"/>
          <a:stretch>
            <a:fillRect/>
          </a:stretch>
        </p:blipFill>
        <p:spPr>
          <a:xfrm>
            <a:off x="428625" y="3946838"/>
            <a:ext cx="2343150" cy="857250"/>
          </a:xfrm>
          <a:prstGeom prst="rect">
            <a:avLst/>
          </a:prstGeom>
        </p:spPr>
      </p:pic>
      <p:sp>
        <p:nvSpPr>
          <p:cNvPr id="11" name="Text 7"/>
          <p:cNvSpPr/>
          <p:nvPr/>
        </p:nvSpPr>
        <p:spPr>
          <a:xfrm>
            <a:off x="3613507" y="1745492"/>
            <a:ext cx="148482" cy="221920"/>
          </a:xfrm>
          <a:prstGeom prst="rect">
            <a:avLst/>
          </a:prstGeom>
          <a:noFill/>
          <a:ln/>
        </p:spPr>
        <p:txBody>
          <a:bodyPr wrap="square" lIns="0" tIns="0" rIns="0" bIns="0" rtlCol="0" anchor="t">
            <a:spAutoFit/>
          </a:bodyPr>
          <a:lstStyle/>
          <a:p>
            <a:pPr marL="0" indent="0" algn="l">
              <a:lnSpc>
                <a:spcPts val="1900"/>
              </a:lnSpc>
              <a:buNone/>
            </a:pPr>
            <a:endParaRPr lang="en-US" sz="1193" dirty="0"/>
          </a:p>
        </p:txBody>
      </p:sp>
      <p:sp>
        <p:nvSpPr>
          <p:cNvPr id="12" name="Text 8"/>
          <p:cNvSpPr/>
          <p:nvPr/>
        </p:nvSpPr>
        <p:spPr>
          <a:xfrm>
            <a:off x="3984427" y="1403789"/>
            <a:ext cx="65" cy="194540"/>
          </a:xfrm>
          <a:prstGeom prst="rect">
            <a:avLst/>
          </a:prstGeom>
          <a:noFill/>
          <a:ln/>
        </p:spPr>
        <p:txBody>
          <a:bodyPr wrap="none" lIns="0" tIns="0" rIns="0" bIns="0" rtlCol="0" anchor="t">
            <a:spAutoFit/>
          </a:bodyPr>
          <a:lstStyle/>
          <a:p>
            <a:pPr marL="0" indent="0" algn="l">
              <a:lnSpc>
                <a:spcPts val="1600"/>
              </a:lnSpc>
              <a:buNone/>
            </a:pPr>
            <a:endParaRPr lang="en-US" sz="1200" dirty="0"/>
          </a:p>
        </p:txBody>
      </p:sp>
      <p:sp>
        <p:nvSpPr>
          <p:cNvPr id="16" name="Text 12"/>
          <p:cNvSpPr/>
          <p:nvPr/>
        </p:nvSpPr>
        <p:spPr>
          <a:xfrm>
            <a:off x="3984492" y="3849568"/>
            <a:ext cx="65" cy="194540"/>
          </a:xfrm>
          <a:prstGeom prst="rect">
            <a:avLst/>
          </a:prstGeom>
          <a:noFill/>
          <a:ln/>
        </p:spPr>
        <p:txBody>
          <a:bodyPr wrap="none" lIns="0" tIns="0" rIns="0" bIns="0" rtlCol="0" anchor="t">
            <a:spAutoFit/>
          </a:bodyPr>
          <a:lstStyle/>
          <a:p>
            <a:pPr marL="0" indent="0" algn="l">
              <a:lnSpc>
                <a:spcPts val="1600"/>
              </a:lnSpc>
              <a:buNone/>
            </a:pPr>
            <a:endParaRPr lang="en-US" sz="1200" dirty="0"/>
          </a:p>
        </p:txBody>
      </p:sp>
      <p:sp>
        <p:nvSpPr>
          <p:cNvPr id="28" name="CasellaDiTesto 27">
            <a:extLst>
              <a:ext uri="{FF2B5EF4-FFF2-40B4-BE49-F238E27FC236}">
                <a16:creationId xmlns:a16="http://schemas.microsoft.com/office/drawing/2014/main" id="{9ABFB0E3-3C3B-0FA5-1D9C-7618DFF10DFF}"/>
              </a:ext>
            </a:extLst>
          </p:cNvPr>
          <p:cNvSpPr txBox="1"/>
          <p:nvPr/>
        </p:nvSpPr>
        <p:spPr>
          <a:xfrm>
            <a:off x="3763326" y="315864"/>
            <a:ext cx="4782398" cy="1661993"/>
          </a:xfrm>
          <a:prstGeom prst="rect">
            <a:avLst/>
          </a:prstGeom>
          <a:noFill/>
        </p:spPr>
        <p:txBody>
          <a:bodyPr wrap="square" rtlCol="0">
            <a:spAutoFit/>
          </a:bodyPr>
          <a:lstStyle/>
          <a:p>
            <a:pPr algn="just"/>
            <a:endParaRPr lang="en-US" cap="small" dirty="0">
              <a:solidFill>
                <a:srgbClr val="394353"/>
              </a:solidFill>
              <a:ea typeface="Inter" pitchFamily="34" charset="-122"/>
              <a:cs typeface="Inter" pitchFamily="34" charset="-120"/>
            </a:endParaRPr>
          </a:p>
          <a:p>
            <a:pPr algn="just"/>
            <a:r>
              <a:rPr lang="it-IT" sz="1400" cap="small" dirty="0">
                <a:latin typeface="Calibri (Corpo)"/>
                <a:ea typeface="Inter" pitchFamily="34" charset="-122"/>
              </a:rPr>
              <a:t>1. Poteri di ordinanza e relativi limiti</a:t>
            </a:r>
          </a:p>
          <a:p>
            <a:pPr algn="just"/>
            <a:endParaRPr lang="it-IT" sz="1400" cap="small" dirty="0">
              <a:latin typeface="Calibri (Corpo)"/>
              <a:ea typeface="Inter" pitchFamily="34" charset="-122"/>
              <a:cs typeface="Inter" pitchFamily="34" charset="-120"/>
            </a:endParaRPr>
          </a:p>
          <a:p>
            <a:pPr algn="just"/>
            <a:r>
              <a:rPr lang="it-IT" sz="1400" cap="small" dirty="0">
                <a:latin typeface="Calibri (Corpo)"/>
                <a:ea typeface="Inter" pitchFamily="34" charset="-122"/>
                <a:cs typeface="Inter" pitchFamily="34" charset="-120"/>
              </a:rPr>
              <a:t>2. Gestione dei veicoli fuori uso.</a:t>
            </a:r>
          </a:p>
          <a:p>
            <a:pPr algn="just"/>
            <a:endParaRPr lang="it-IT" sz="1400" cap="small" dirty="0">
              <a:latin typeface="Calibri (Corpo)"/>
              <a:ea typeface="Inter" pitchFamily="34" charset="-122"/>
              <a:cs typeface="Inter" pitchFamily="34" charset="-120"/>
            </a:endParaRPr>
          </a:p>
          <a:p>
            <a:pPr algn="just"/>
            <a:r>
              <a:rPr lang="it-IT" sz="1400" cap="small" dirty="0">
                <a:latin typeface="Calibri (Corpo)"/>
                <a:ea typeface="Inter" pitchFamily="34" charset="-122"/>
                <a:cs typeface="Inter" pitchFamily="34" charset="-120"/>
              </a:rPr>
              <a:t>3. AUTOVELOX: omologazione e approvazione. </a:t>
            </a:r>
          </a:p>
          <a:p>
            <a:pPr algn="just"/>
            <a:endParaRPr lang="it-IT" sz="1400" cap="small" dirty="0">
              <a:latin typeface="Calibri (Corpo)"/>
              <a:ea typeface="Inter" pitchFamily="34" charset="-122"/>
              <a:cs typeface="Inter" pitchFamily="34" charset="-12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BA247-1D02-0E3A-7762-82A8DF51412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95EE7F95-CE3C-0419-09CE-D2340D62A46D}"/>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D44AC7AD-48D9-069B-B3C9-BC396CE48AD0}"/>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CBAEC55B-07A7-C036-01C4-35F020FF1130}"/>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45720" algn="ctr">
              <a:lnSpc>
                <a:spcPct val="150000"/>
              </a:lnSpc>
            </a:pPr>
            <a:r>
              <a:rPr lang="it-IT" sz="1000" b="1" dirty="0">
                <a:solidFill>
                  <a:prstClr val="black"/>
                </a:solidFill>
                <a:latin typeface="Calibri" panose="020F0502020204030204"/>
              </a:rPr>
              <a:t>DALLA DISCIPLINA PREVIGENTE ALLA LEGGE N. 14/2026</a:t>
            </a:r>
          </a:p>
          <a:p>
            <a:pPr marL="45720" algn="just">
              <a:lnSpc>
                <a:spcPct val="150000"/>
              </a:lnSpc>
            </a:pPr>
            <a:r>
              <a:rPr lang="it-IT" sz="1000" dirty="0">
                <a:solidFill>
                  <a:prstClr val="black"/>
                </a:solidFill>
                <a:latin typeface="Calibri" panose="020F0502020204030204"/>
              </a:rPr>
              <a:t>Prima dell'entrata in vigore della Legge n. 14/2026, i veicoli sottoposti a fermo amministrativo erano soggetti a particolari limitazioni che spesso rendevano difficoltosa la gestione dei mezzi: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veicoli abbandonati o inutilizzabili rimanevano a lungo in depositeria;</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elevati costi di custodia a carico degli enti;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difficoltà nella demolizione e nella cancellazione dei veicoli dal PRA;</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occupazione prolungata degli spazi destinati alla custodia;</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problematiche ambientali e di decoro urbano.</a:t>
            </a:r>
          </a:p>
          <a:p>
            <a:pPr marL="45720" algn="just">
              <a:lnSpc>
                <a:spcPct val="150000"/>
              </a:lnSpc>
            </a:pPr>
            <a:endParaRPr lang="it-IT" sz="1000" dirty="0">
              <a:solidFill>
                <a:prstClr val="black"/>
              </a:solidFill>
              <a:latin typeface="Calibri" panose="020F0502020204030204"/>
            </a:endParaRPr>
          </a:p>
          <a:p>
            <a:pPr marL="45720" algn="just">
              <a:lnSpc>
                <a:spcPct val="150000"/>
              </a:lnSpc>
            </a:pPr>
            <a:r>
              <a:rPr lang="it-IT" sz="1000" dirty="0">
                <a:solidFill>
                  <a:prstClr val="black"/>
                </a:solidFill>
                <a:latin typeface="Calibri" panose="020F0502020204030204"/>
              </a:rPr>
              <a:t>In questi casi, il mantenimento del fermo finiva per assumere una funzione meramente afflittiva, slegata da un effettivo incremento delle possibilità di recupero del credito. </a:t>
            </a:r>
          </a:p>
          <a:p>
            <a:pPr marL="45720" algn="just">
              <a:lnSpc>
                <a:spcPct val="150000"/>
              </a:lnSpc>
            </a:pPr>
            <a:r>
              <a:rPr lang="it-IT" sz="1000" dirty="0">
                <a:solidFill>
                  <a:prstClr val="black"/>
                </a:solidFill>
                <a:latin typeface="Calibri" panose="020F0502020204030204"/>
              </a:rPr>
              <a:t>La necessità di semplificare le procedure e ridurre le criticità gestionali ha portato all'introduzione della Legge n. 14/2026.</a:t>
            </a:r>
          </a:p>
          <a:p>
            <a:pPr marL="45720" algn="just">
              <a:lnSpc>
                <a:spcPct val="150000"/>
              </a:lnSpc>
            </a:pPr>
            <a:r>
              <a:rPr lang="it-IT" sz="1000" dirty="0">
                <a:solidFill>
                  <a:prstClr val="black"/>
                </a:solidFill>
                <a:latin typeface="Calibri" panose="020F0502020204030204"/>
              </a:rPr>
              <a:t>Prima di analizzare le novità della riforma, è necessario comprendere:➡️ Che cos'è il fermo amministrativo e quali effetti produce sul veicolo.</a:t>
            </a:r>
          </a:p>
        </p:txBody>
      </p:sp>
      <p:sp>
        <p:nvSpPr>
          <p:cNvPr id="8" name="Shape 5">
            <a:extLst>
              <a:ext uri="{FF2B5EF4-FFF2-40B4-BE49-F238E27FC236}">
                <a16:creationId xmlns:a16="http://schemas.microsoft.com/office/drawing/2014/main" id="{A5BDAED2-BFD9-063A-F454-4F93CDEE3F82}"/>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E09E949A-6369-F807-014C-B0559ABC3E3E}"/>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D3F6A4AF-188F-8CCB-06EA-623F4741E40B}"/>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226636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CABEA-1954-6F92-F2E3-F4091175737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D92EE3C-74C3-895A-ADFF-B7137D525AB5}"/>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123B04C4-EF33-CC4C-0717-A4FC46AA0FDF}"/>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DB81C5CF-FEAF-D78F-0544-501B3952E356}"/>
              </a:ext>
            </a:extLst>
          </p:cNvPr>
          <p:cNvSpPr/>
          <p:nvPr/>
        </p:nvSpPr>
        <p:spPr>
          <a:xfrm>
            <a:off x="571500" y="1469827"/>
            <a:ext cx="8001000" cy="914400"/>
          </a:xfrm>
          <a:prstGeom prst="rect">
            <a:avLst/>
          </a:prstGeom>
          <a:solidFill>
            <a:srgbClr val="FFFFFF"/>
          </a:solidFill>
          <a:ln/>
        </p:spPr>
        <p:txBody>
          <a:bodyPr/>
          <a:lstStyle/>
          <a:p>
            <a:pPr algn="ctr">
              <a:lnSpc>
                <a:spcPct val="150000"/>
              </a:lnSpc>
              <a:spcAft>
                <a:spcPts val="800"/>
              </a:spcAft>
            </a:pPr>
            <a:r>
              <a:rPr lang="it-IT" sz="1300" b="1" u="sng" dirty="0">
                <a:solidFill>
                  <a:prstClr val="black"/>
                </a:solidFill>
                <a:latin typeface="Calibri" panose="020F0502020204030204"/>
              </a:rPr>
              <a:t>Fermo di beni mobili registrati</a:t>
            </a:r>
            <a:endParaRPr lang="it-IT" sz="1300" dirty="0">
              <a:solidFill>
                <a:prstClr val="black"/>
              </a:solidFill>
              <a:latin typeface="Calibri" panose="020F0502020204030204"/>
            </a:endParaRPr>
          </a:p>
          <a:p>
            <a:pPr marL="45720" algn="just">
              <a:lnSpc>
                <a:spcPct val="150000"/>
              </a:lnSpc>
            </a:pPr>
            <a:r>
              <a:rPr lang="it-IT" sz="1000" dirty="0">
                <a:solidFill>
                  <a:prstClr val="black"/>
                </a:solidFill>
                <a:latin typeface="Calibri" panose="020F0502020204030204"/>
              </a:rPr>
              <a:t>Art. 86 d.P.R. 602/1973: </a:t>
            </a:r>
            <a:r>
              <a:rPr lang="it-IT" sz="1000" i="1" dirty="0">
                <a:solidFill>
                  <a:prstClr val="black"/>
                </a:solidFill>
                <a:latin typeface="Calibri" panose="020F0502020204030204"/>
              </a:rPr>
              <a:t>«1. Decorso inutilmente il termine di cui all' articolo 50 , comma 1, il concessionario può disporre il fermo dei beni mobili del debitore o dei coobbligati iscritti in pubblici registri, dandone notizia alla direzione regionale delle entrate ed alla regione di residenza.</a:t>
            </a:r>
          </a:p>
          <a:p>
            <a:pPr marL="45720" algn="just">
              <a:lnSpc>
                <a:spcPct val="150000"/>
              </a:lnSpc>
            </a:pPr>
            <a:r>
              <a:rPr lang="it-IT" sz="1000" i="1" dirty="0">
                <a:solidFill>
                  <a:prstClr val="black"/>
                </a:solidFill>
                <a:latin typeface="Calibri" panose="020F0502020204030204"/>
              </a:rPr>
              <a:t>2. La procedura di iscrizione del fermo di beni mobili registrati è avviata dall'agente della riscossione con la notifica al debitore o ai coobbligati iscritti nei pubblici registri di una comunicazione preventiva contenente l'avviso che, in mancanza del pagamento delle somme dovute entro il termine di trenta giorni, sarà eseguito il fermo, senza necessità di ulteriore comunicazione, mediante iscrizione del provvedimento che lo dispone nei registri mobiliari, salvo che il debitore o i coobbligati, nel predetto termine, dimostrino all'agente della riscossione che il bene mobile è strumentale all'attività di impresa o della professione.</a:t>
            </a:r>
          </a:p>
          <a:p>
            <a:pPr marL="45720" algn="just">
              <a:lnSpc>
                <a:spcPct val="150000"/>
              </a:lnSpc>
            </a:pPr>
            <a:r>
              <a:rPr lang="it-IT" sz="1000" i="1" dirty="0">
                <a:solidFill>
                  <a:prstClr val="black"/>
                </a:solidFill>
                <a:latin typeface="Calibri" panose="020F0502020204030204"/>
              </a:rPr>
              <a:t>3 . Chiunque circola con veicoli, autoscafi o aeromobili sottoposti al fermo è soggetto alla sanzione prevista dall'art. 214, comma 8, del decreto legislativo 30 aprile 1992, n. 285.</a:t>
            </a:r>
          </a:p>
          <a:p>
            <a:pPr marL="45720" algn="just">
              <a:lnSpc>
                <a:spcPct val="150000"/>
              </a:lnSpc>
            </a:pPr>
            <a:r>
              <a:rPr lang="it-IT" sz="1000" i="1" dirty="0">
                <a:solidFill>
                  <a:prstClr val="black"/>
                </a:solidFill>
                <a:latin typeface="Calibri" panose="020F0502020204030204"/>
              </a:rPr>
              <a:t>4 . Con decreto del Ministro delle finanze, di concerto con i Ministri dell'interno e dei lavori pubblici, sono stabiliti le modalità, i termini e le procedure per l'attuazione di quanto previsto nel presente articolo»</a:t>
            </a:r>
            <a:r>
              <a:rPr lang="it-IT" sz="1000" dirty="0">
                <a:solidFill>
                  <a:prstClr val="black"/>
                </a:solidFill>
                <a:latin typeface="Calibri" panose="020F0502020204030204"/>
              </a:rPr>
              <a:t>.</a:t>
            </a:r>
            <a:endParaRPr lang="it-IT" sz="1000" dirty="0">
              <a:solidFill>
                <a:prstClr val="black"/>
              </a:solidFill>
            </a:endParaRPr>
          </a:p>
          <a:p>
            <a:pPr marL="45720" algn="just">
              <a:lnSpc>
                <a:spcPct val="150000"/>
              </a:lnSpc>
            </a:pPr>
            <a:r>
              <a:rPr lang="it-IT" sz="1000" dirty="0">
                <a:solidFill>
                  <a:prstClr val="black"/>
                </a:solidFill>
              </a:rPr>
              <a:t>Il fermo di beni mobili registrati (qualificato dalla giurisprudenza come «fermo amministrativo» è un provvedimento con cui un ente creditore dispone il blocco di un veicolo a seguito del mancato pagamento di somme dovute (tributi, imposte, sanzioni amministrative o altri debiti verso la Pubblica Amministrazione).</a:t>
            </a:r>
          </a:p>
          <a:p>
            <a:pPr marL="45720" algn="just">
              <a:lnSpc>
                <a:spcPct val="150000"/>
              </a:lnSpc>
            </a:pPr>
            <a:endParaRPr lang="it-IT" sz="10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90F43C29-BBA5-48C8-3A39-4EA96F9FCDA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CFFAD91-5022-8651-9575-4E8E70E4F960}"/>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E59FD25B-D3C7-7424-0895-6F530DBE99C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122437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46E12-F235-85AC-B18D-E4C1AF2CEC67}"/>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2E99871-C620-D165-75D2-CD0400D350A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094E149-B7AE-0E68-29B5-AEC15DC6579E}"/>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BAED9029-C278-2E7F-3ED3-BFECC3BDE680}"/>
              </a:ext>
            </a:extLst>
          </p:cNvPr>
          <p:cNvSpPr/>
          <p:nvPr/>
        </p:nvSpPr>
        <p:spPr>
          <a:xfrm>
            <a:off x="571500" y="1469827"/>
            <a:ext cx="8001000" cy="914400"/>
          </a:xfrm>
          <a:prstGeom prst="rect">
            <a:avLst/>
          </a:prstGeom>
          <a:solidFill>
            <a:srgbClr val="FFFFFF"/>
          </a:solidFill>
          <a:ln/>
        </p:spPr>
        <p:txBody>
          <a:bodyPr/>
          <a:lstStyle/>
          <a:p>
            <a:pPr algn="ctr">
              <a:lnSpc>
                <a:spcPct val="150000"/>
              </a:lnSpc>
              <a:spcAft>
                <a:spcPts val="800"/>
              </a:spcAft>
            </a:pPr>
            <a:r>
              <a:rPr lang="it-IT" sz="1000" b="1" u="sng" dirty="0">
                <a:solidFill>
                  <a:prstClr val="black"/>
                </a:solidFill>
                <a:latin typeface="Calibri" panose="020F0502020204030204"/>
              </a:rPr>
              <a:t>Fermo di beni mobili registrati</a:t>
            </a:r>
            <a:endParaRPr lang="it-IT" sz="1000" dirty="0">
              <a:solidFill>
                <a:prstClr val="black"/>
              </a:solidFill>
              <a:latin typeface="Calibri" panose="020F0502020204030204"/>
            </a:endParaRPr>
          </a:p>
          <a:p>
            <a:pPr marL="45720" algn="just">
              <a:lnSpc>
                <a:spcPct val="150000"/>
              </a:lnSpc>
            </a:pPr>
            <a:r>
              <a:rPr lang="it-IT" sz="1000" b="1" dirty="0">
                <a:solidFill>
                  <a:prstClr val="black"/>
                </a:solidFill>
                <a:latin typeface="Calibri" panose="020F0502020204030204"/>
              </a:rPr>
              <a:t>Effetti principali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divieto di circolazione del veicolo;</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iscrizione del fermo al Pubblico Registro Automobilistico (PRA);</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impossibilità di vendere il veicolo liberamente senza informare l'acquirente del vincolo;</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possibili sanzioni in caso di circolazione durante il periodo di fermo.</a:t>
            </a:r>
          </a:p>
          <a:p>
            <a:pPr marL="45720" algn="just">
              <a:lnSpc>
                <a:spcPct val="150000"/>
              </a:lnSpc>
            </a:pPr>
            <a:r>
              <a:rPr lang="it-IT" sz="1000" b="1" dirty="0">
                <a:solidFill>
                  <a:prstClr val="black"/>
                </a:solidFill>
                <a:latin typeface="Calibri" panose="020F0502020204030204"/>
              </a:rPr>
              <a:t>Veicoli interessati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autovetture;</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motoveicoli;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autocarri;</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altri veicoli iscritti al PRA.</a:t>
            </a:r>
          </a:p>
          <a:p>
            <a:pPr marL="45720" algn="just">
              <a:lnSpc>
                <a:spcPct val="150000"/>
              </a:lnSpc>
            </a:pPr>
            <a:r>
              <a:rPr lang="it-IT" sz="1000" b="1" dirty="0">
                <a:solidFill>
                  <a:prstClr val="black"/>
                </a:solidFill>
                <a:latin typeface="Calibri" panose="020F0502020204030204"/>
              </a:rPr>
              <a:t>Il fermo amministrativo viene cancellato dopo:</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pagamento del debito;</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rateizzazione e regolarizzazione della posizione debitoria, nei casi previsti dalla normativa;</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provvedimento di annullamento dell'ente competente.</a:t>
            </a:r>
          </a:p>
        </p:txBody>
      </p:sp>
      <p:sp>
        <p:nvSpPr>
          <p:cNvPr id="8" name="Shape 5">
            <a:extLst>
              <a:ext uri="{FF2B5EF4-FFF2-40B4-BE49-F238E27FC236}">
                <a16:creationId xmlns:a16="http://schemas.microsoft.com/office/drawing/2014/main" id="{B7E713C3-F866-41FC-9F50-358A857D799F}"/>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6CBF8B4-BD1B-7BE9-C20E-1F73BC7E42E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ED7C8A2-C023-CD6C-EF0D-DCBDD7E803BA}"/>
              </a:ext>
            </a:extLst>
          </p:cNvPr>
          <p:cNvSpPr/>
          <p:nvPr/>
        </p:nvSpPr>
        <p:spPr>
          <a:xfrm>
            <a:off x="579749" y="944250"/>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158363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4A51-41B5-3A21-68AC-2A54B1644707}"/>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3376DFF5-4DAC-DE5D-B10B-1B681069992B}"/>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76387A40-F333-FD8A-508D-1DD254CA18AC}"/>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9417A885-6089-D7D0-18AA-CA6E83CBF156}"/>
              </a:ext>
            </a:extLst>
          </p:cNvPr>
          <p:cNvSpPr/>
          <p:nvPr/>
        </p:nvSpPr>
        <p:spPr>
          <a:xfrm>
            <a:off x="571500" y="1469827"/>
            <a:ext cx="8001000" cy="914400"/>
          </a:xfrm>
          <a:prstGeom prst="rect">
            <a:avLst/>
          </a:prstGeom>
          <a:solidFill>
            <a:srgbClr val="FFFFFF"/>
          </a:solidFill>
          <a:ln/>
        </p:spPr>
        <p:txBody>
          <a:bodyPr/>
          <a:lstStyle/>
          <a:p>
            <a:pPr algn="ctr">
              <a:lnSpc>
                <a:spcPct val="150000"/>
              </a:lnSpc>
              <a:spcAft>
                <a:spcPts val="800"/>
              </a:spcAft>
            </a:pPr>
            <a:endParaRPr lang="it-IT" sz="1000" b="1" u="sng" dirty="0">
              <a:solidFill>
                <a:prstClr val="black"/>
              </a:solidFill>
              <a:latin typeface="Calibri" panose="020F0502020204030204"/>
            </a:endParaRPr>
          </a:p>
          <a:p>
            <a:pPr marL="45720" algn="ctr">
              <a:lnSpc>
                <a:spcPct val="150000"/>
              </a:lnSpc>
            </a:pPr>
            <a:r>
              <a:rPr lang="it-IT" sz="1200" b="1" u="sng" dirty="0">
                <a:solidFill>
                  <a:prstClr val="black"/>
                </a:solidFill>
                <a:latin typeface="Calibri" panose="020F0502020204030204"/>
              </a:rPr>
              <a:t>Corte di Cassazione, sez. II, n. 6790 del 14.03.2024</a:t>
            </a:r>
          </a:p>
          <a:p>
            <a:pPr marL="45720" algn="ctr">
              <a:lnSpc>
                <a:spcPct val="150000"/>
              </a:lnSpc>
            </a:pPr>
            <a:endParaRPr lang="it-IT" sz="1200" dirty="0"/>
          </a:p>
          <a:p>
            <a:pPr marL="45720" algn="just">
              <a:lnSpc>
                <a:spcPct val="150000"/>
              </a:lnSpc>
            </a:pPr>
            <a:r>
              <a:rPr lang="it-IT" sz="1200" dirty="0"/>
              <a:t>Il fermo amministrativo di beni mobili registrati di cui all'articolo 86 del Dpr n. 602 del 1973 (al pari della iscrizione di ipoteca sugli immobili prevista dall'articolo 77 dello stesso Dpr) non ha natura di atto di espropriazione forzata, ma di procedura a questa alternativa, trattandosi di misura puramente afflittiva volta a indurre il debitore all'adempimento, sicché la sua impugnativa, sostanziandosi in un'azione di accertamento negativo della pretesa creditoria, segue le regole generali del rito ordinario di cognizione in tema di riparto della competenza per materia e per valore.</a:t>
            </a:r>
            <a:endParaRPr lang="it-IT" sz="12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6186AF9F-792B-BFDF-3EAB-0EA1184E9319}"/>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24BEB9E7-D0F4-8A1B-AE96-D31C9873E706}"/>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BDF8FBE7-071D-AF68-8DCC-4993804F2EED}"/>
              </a:ext>
            </a:extLst>
          </p:cNvPr>
          <p:cNvSpPr/>
          <p:nvPr/>
        </p:nvSpPr>
        <p:spPr>
          <a:xfrm>
            <a:off x="579749" y="944250"/>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963848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2469C-5A36-E475-2326-F47AC48C729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B63A064-39EE-C369-48B9-7FAC24311ADE}"/>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0A71A106-B116-BC48-0F56-B3A245B17026}"/>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C79177B7-1514-5A6A-C598-E6119301E693}"/>
              </a:ext>
            </a:extLst>
          </p:cNvPr>
          <p:cNvSpPr/>
          <p:nvPr/>
        </p:nvSpPr>
        <p:spPr>
          <a:xfrm>
            <a:off x="571500" y="1469827"/>
            <a:ext cx="8001000" cy="914400"/>
          </a:xfrm>
          <a:prstGeom prst="rect">
            <a:avLst/>
          </a:prstGeom>
          <a:solidFill>
            <a:srgbClr val="FFFFFF"/>
          </a:solidFill>
          <a:ln/>
        </p:spPr>
        <p:txBody>
          <a:bodyPr/>
          <a:lstStyle/>
          <a:p>
            <a:pPr algn="ctr">
              <a:lnSpc>
                <a:spcPct val="150000"/>
              </a:lnSpc>
              <a:spcAft>
                <a:spcPts val="800"/>
              </a:spcAft>
            </a:pPr>
            <a:r>
              <a:rPr lang="it-IT" sz="1100" b="1" u="sng" dirty="0">
                <a:solidFill>
                  <a:prstClr val="black"/>
                </a:solidFill>
                <a:latin typeface="Calibri" panose="020F0502020204030204"/>
              </a:rPr>
              <a:t>Legge 14/2026</a:t>
            </a:r>
            <a:endParaRPr lang="it-IT" sz="1100" dirty="0">
              <a:solidFill>
                <a:prstClr val="black"/>
              </a:solidFill>
              <a:latin typeface="Calibri" panose="020F0502020204030204"/>
            </a:endParaRPr>
          </a:p>
          <a:p>
            <a:pPr algn="just">
              <a:lnSpc>
                <a:spcPct val="150000"/>
              </a:lnSpc>
            </a:pPr>
            <a:r>
              <a:rPr lang="it-IT" sz="1100" dirty="0"/>
              <a:t>La Legge n. 14/2026 è intervenuta sulla disciplina dei veicoli fuori uso sottoposti a fermo amministrativo, superando alcune criticità applicative presenti nel sistema previgente.</a:t>
            </a:r>
          </a:p>
          <a:p>
            <a:pPr algn="just">
              <a:lnSpc>
                <a:spcPct val="150000"/>
              </a:lnSpc>
            </a:pPr>
            <a:r>
              <a:rPr lang="it-IT" sz="1100" dirty="0"/>
              <a:t>In particolare, la riforma ha modificato:</a:t>
            </a:r>
          </a:p>
          <a:p>
            <a:pPr marL="171450" indent="-171450" algn="just">
              <a:lnSpc>
                <a:spcPct val="150000"/>
              </a:lnSpc>
              <a:buFont typeface="Arial" panose="020B0604020202020204" pitchFamily="34" charset="0"/>
              <a:buChar char="•"/>
            </a:pPr>
            <a:r>
              <a:rPr lang="it-IT" sz="1100" dirty="0"/>
              <a:t>l'art. 5 del d.lgs. 209/2003, mediante l'introduzione dei commi 8-</a:t>
            </a:r>
            <a:r>
              <a:rPr lang="it-IT" sz="1100" i="1" dirty="0"/>
              <a:t>bis</a:t>
            </a:r>
            <a:r>
              <a:rPr lang="it-IT" sz="1100" dirty="0"/>
              <a:t> e 8-</a:t>
            </a:r>
            <a:r>
              <a:rPr lang="it-IT" sz="1100" i="1" dirty="0"/>
              <a:t>ter</a:t>
            </a:r>
            <a:r>
              <a:rPr lang="it-IT" sz="1100" dirty="0"/>
              <a:t>; </a:t>
            </a:r>
          </a:p>
          <a:p>
            <a:pPr marL="171450" indent="-171450" algn="just">
              <a:lnSpc>
                <a:spcPct val="150000"/>
              </a:lnSpc>
              <a:buFont typeface="Arial" panose="020B0604020202020204" pitchFamily="34" charset="0"/>
              <a:buChar char="•"/>
            </a:pPr>
            <a:r>
              <a:rPr lang="it-IT" sz="1100" dirty="0"/>
              <a:t>l'art. 231 del d.lgs. 152/2006, mediante l'introduzione dei commi 5-</a:t>
            </a:r>
            <a:r>
              <a:rPr lang="it-IT" sz="1100" i="1" dirty="0"/>
              <a:t>bis</a:t>
            </a:r>
            <a:r>
              <a:rPr lang="it-IT" sz="1100" dirty="0"/>
              <a:t> e 5-</a:t>
            </a:r>
            <a:r>
              <a:rPr lang="it-IT" sz="1100" i="1" dirty="0"/>
              <a:t>ter</a:t>
            </a:r>
            <a:r>
              <a:rPr lang="it-IT" sz="1100" dirty="0"/>
              <a:t>. </a:t>
            </a:r>
          </a:p>
          <a:p>
            <a:pPr algn="just">
              <a:lnSpc>
                <a:spcPct val="150000"/>
              </a:lnSpc>
            </a:pPr>
            <a:r>
              <a:rPr lang="it-IT" sz="1100" dirty="0"/>
              <a:t>Le nuove disposizioni, sostanzialmente coincidenti nei contenuti, disciplinano le procedure di cancellazione dai pubblici registri, demolizione e gestione dei veicoli fuori uso gravati da fermo amministrativo.</a:t>
            </a:r>
          </a:p>
          <a:p>
            <a:pPr algn="just">
              <a:lnSpc>
                <a:spcPct val="150000"/>
              </a:lnSpc>
            </a:pPr>
            <a:r>
              <a:rPr lang="it-IT" sz="1100" b="1" dirty="0"/>
              <a:t>Finalità della riforma</a:t>
            </a:r>
          </a:p>
          <a:p>
            <a:pPr>
              <a:lnSpc>
                <a:spcPct val="150000"/>
              </a:lnSpc>
            </a:pPr>
            <a:r>
              <a:rPr lang="it-IT" sz="1100" dirty="0"/>
              <a:t>✅ ridurre i tempi di giacenza dei veicoli inutilizzabili</a:t>
            </a:r>
            <a:br>
              <a:rPr lang="it-IT" sz="1100" dirty="0"/>
            </a:br>
            <a:r>
              <a:rPr lang="it-IT" sz="1100" dirty="0"/>
              <a:t>✅ agevolare le procedure di demolizione e radiazione</a:t>
            </a:r>
            <a:br>
              <a:rPr lang="it-IT" sz="1100" dirty="0"/>
            </a:br>
            <a:r>
              <a:rPr lang="it-IT" sz="1100" dirty="0"/>
              <a:t>✅ ridurre i costi di custodia per gli enti pubblici</a:t>
            </a:r>
            <a:br>
              <a:rPr lang="it-IT" sz="1100" dirty="0"/>
            </a:br>
            <a:r>
              <a:rPr lang="it-IT" sz="1100" dirty="0"/>
              <a:t>✅ migliorare la gestione dei veicoli abbandonati o fuori uso</a:t>
            </a:r>
          </a:p>
          <a:p>
            <a:pPr algn="just">
              <a:lnSpc>
                <a:spcPct val="150000"/>
              </a:lnSpc>
              <a:spcAft>
                <a:spcPts val="800"/>
              </a:spcAft>
            </a:pPr>
            <a:endParaRPr lang="it-IT" sz="1300" dirty="0">
              <a:solidFill>
                <a:prstClr val="black"/>
              </a:solidFill>
              <a:latin typeface="Calibri" panose="020F0502020204030204"/>
              <a:sym typeface="Wingdings" panose="05000000000000000000" pitchFamily="2" charset="2"/>
            </a:endParaRPr>
          </a:p>
        </p:txBody>
      </p:sp>
      <p:sp>
        <p:nvSpPr>
          <p:cNvPr id="8" name="Shape 5">
            <a:extLst>
              <a:ext uri="{FF2B5EF4-FFF2-40B4-BE49-F238E27FC236}">
                <a16:creationId xmlns:a16="http://schemas.microsoft.com/office/drawing/2014/main" id="{EF2624D4-C341-C26B-3582-5BC920D8CDA8}"/>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FF8368E-92EC-C124-6A15-FB54850DE25D}"/>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AE48BE4C-7EB8-0A70-FB7F-48FFDE4C87A0}"/>
              </a:ext>
            </a:extLst>
          </p:cNvPr>
          <p:cNvSpPr/>
          <p:nvPr/>
        </p:nvSpPr>
        <p:spPr>
          <a:xfrm>
            <a:off x="570201" y="944250"/>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814549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22529-400C-0C3F-FBB7-F86559D8F30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C260E7B8-B3C0-1D2C-2B3E-7D1944D0F15C}"/>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99E9B242-9D30-04F3-02A5-770350EB3D41}"/>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C2159593-7906-9FE4-18BD-FFEDC7EA0D78}"/>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spcAft>
                <a:spcPts val="800"/>
              </a:spcAft>
            </a:pPr>
            <a:r>
              <a:rPr lang="it-IT" sz="1000" b="1" u="sng" dirty="0">
                <a:solidFill>
                  <a:prstClr val="black"/>
                </a:solidFill>
                <a:latin typeface="Calibri" panose="020F0502020204030204"/>
              </a:rPr>
              <a:t>Legge 14/2026</a:t>
            </a:r>
            <a:endParaRPr lang="it-IT" sz="1000" dirty="0">
              <a:solidFill>
                <a:prstClr val="black"/>
              </a:solidFill>
              <a:latin typeface="Calibri" panose="020F0502020204030204"/>
            </a:endParaRPr>
          </a:p>
          <a:p>
            <a:pPr algn="just">
              <a:spcAft>
                <a:spcPts val="800"/>
              </a:spcAft>
            </a:pPr>
            <a:r>
              <a:rPr lang="it-IT" sz="1000" dirty="0">
                <a:solidFill>
                  <a:prstClr val="black"/>
                </a:solidFill>
                <a:latin typeface="Calibri" panose="020F0502020204030204"/>
                <a:sym typeface="Wingdings" panose="05000000000000000000" pitchFamily="2" charset="2"/>
              </a:rPr>
              <a:t>C</a:t>
            </a:r>
            <a:r>
              <a:rPr lang="it-IT" sz="1000" dirty="0">
                <a:solidFill>
                  <a:prstClr val="black"/>
                </a:solidFill>
                <a:sym typeface="Wingdings" panose="05000000000000000000" pitchFamily="2" charset="2"/>
              </a:rPr>
              <a:t>ommi 8-</a:t>
            </a:r>
            <a:r>
              <a:rPr lang="it-IT" sz="1000" i="1" dirty="0">
                <a:solidFill>
                  <a:prstClr val="black"/>
                </a:solidFill>
                <a:sym typeface="Wingdings" panose="05000000000000000000" pitchFamily="2" charset="2"/>
              </a:rPr>
              <a:t>bis</a:t>
            </a:r>
            <a:r>
              <a:rPr lang="it-IT" sz="1000" dirty="0">
                <a:solidFill>
                  <a:prstClr val="black"/>
                </a:solidFill>
                <a:sym typeface="Wingdings" panose="05000000000000000000" pitchFamily="2" charset="2"/>
              </a:rPr>
              <a:t> e 8-</a:t>
            </a:r>
            <a:r>
              <a:rPr lang="it-IT" sz="1000" i="1" dirty="0">
                <a:solidFill>
                  <a:prstClr val="black"/>
                </a:solidFill>
                <a:sym typeface="Wingdings" panose="05000000000000000000" pitchFamily="2" charset="2"/>
              </a:rPr>
              <a:t>ter</a:t>
            </a:r>
            <a:r>
              <a:rPr lang="it-IT" sz="1000" dirty="0">
                <a:solidFill>
                  <a:prstClr val="black"/>
                </a:solidFill>
                <a:sym typeface="Wingdings" panose="05000000000000000000" pitchFamily="2" charset="2"/>
              </a:rPr>
              <a:t> dell’art. 5 del d.lgs. 209/2003:</a:t>
            </a:r>
          </a:p>
          <a:p>
            <a:pPr algn="just">
              <a:spcAft>
                <a:spcPts val="800"/>
              </a:spcAft>
            </a:pPr>
            <a:r>
              <a:rPr lang="it-IT" sz="1000" dirty="0">
                <a:solidFill>
                  <a:prstClr val="black"/>
                </a:solidFill>
                <a:sym typeface="Wingdings" panose="05000000000000000000" pitchFamily="2" charset="2"/>
              </a:rPr>
              <a:t>8-bis. </a:t>
            </a:r>
            <a:r>
              <a:rPr lang="it-IT" sz="1000" i="1" dirty="0">
                <a:solidFill>
                  <a:prstClr val="black"/>
                </a:solidFill>
                <a:sym typeface="Wingdings" panose="05000000000000000000" pitchFamily="2" charset="2"/>
              </a:rPr>
              <a:t>Alla richiesta di cancellazione dal PRA o da altro registro presso l'ufficio della motorizzazione civile o dal registro unico telematico di cui al comma 10 del presente articolo del veicolo fuori uso per la rottamazione, anche nel caso di veicoli a motore rinvenuti da organi pubblici o non reclamati dai proprietari o acquisiti per occupazione ai sensi del comma 14 del presente articolo, non può essere opposta l'iscrizione sul veicolo medesimo del fermo amministrativo disposto ai sensi dell'articolo 86 del decreto del Presidente della Repubblica 29 settembre 1973, n. 602, e del regolamento di cui al decreto del Ministro delle finanze 7 settembre 1998, n. 503. In caso di iscrizione del fermo amministrativo sul veicolo da rottamare, al proprietario o a chiunque acquisisca la disponibilità del veicolo per il suo tramite non può comunque essere concessa alcuna forma di agevolazione, contributo o incentivo pubblici per l'acquisto di un nuovo veicolo. La disposizione di cui al presente comma non si applica al caso di radiazione per esportazione, anche di veicolo fuori uso.</a:t>
            </a:r>
            <a:endParaRPr lang="it-IT" sz="1000" dirty="0">
              <a:solidFill>
                <a:prstClr val="black"/>
              </a:solidFill>
              <a:sym typeface="Wingdings" panose="05000000000000000000" pitchFamily="2" charset="2"/>
            </a:endParaRPr>
          </a:p>
          <a:p>
            <a:pPr algn="just">
              <a:spcAft>
                <a:spcPts val="800"/>
              </a:spcAft>
            </a:pPr>
            <a:r>
              <a:rPr lang="it-IT" sz="1000" dirty="0">
                <a:solidFill>
                  <a:prstClr val="black"/>
                </a:solidFill>
                <a:sym typeface="Wingdings" panose="05000000000000000000" pitchFamily="2" charset="2"/>
              </a:rPr>
              <a:t>8-ter. </a:t>
            </a:r>
            <a:r>
              <a:rPr lang="it-IT" sz="1000" i="1" dirty="0">
                <a:solidFill>
                  <a:prstClr val="black"/>
                </a:solidFill>
                <a:sym typeface="Wingdings" panose="05000000000000000000" pitchFamily="2" charset="2"/>
              </a:rPr>
              <a:t>I comuni, le province e le città metropolitane o l'ente proprietario della strada, ove un veicolo iscritto al PRA sia rinvenuto da organi pubblici o non reclamato dal proprietario o sia acquisito per occupazione ai sensi del comma 14, ne attestano l'inutilizzabilità e ne danno comunicazione senza ritardo e, comunque, non oltre sette giorni, mediante posta elettronica certificata o con altro mezzo idoneo, al proprietario risultante dal PRA. Ove il proprietario non si opponga, mediante posta elettronica certificata o con altro mezzo idoneo, all'attestazione di inutilizzabilità entro sessanta giorni dalla ricezione della comunicazione, l'ente procedente può provvedere alla rimozione del veicolo e alla sua demolizione e cancellazione dal PRA, senza che possa essere opposta l'iscrizione sul veicolo medesimo del fermo amministrativo disposto ai sensi dell'articolo 86 del decreto del Presidente della Repubblica 29 settembre 1973, n. 602, e del regolamento di cui al decreto del Ministro delle finanze 7 settembre 1998, n. 503. In presenza di motivi di incolumità pubblica, di sicurezza pubblica o di sicurezza della circolazione stradale, di tutela ambientale, nonché per esigenze di carattere militare ovvero per urgenti e improrogabili motivi attinenti alla tutela del patrimonio stradale, la rimozione del veicolo è disposta immediatamente all'atto del rinvenimento del veicolo stesso.</a:t>
            </a:r>
          </a:p>
          <a:p>
            <a:pPr algn="just">
              <a:lnSpc>
                <a:spcPct val="150000"/>
              </a:lnSpc>
              <a:spcAft>
                <a:spcPts val="800"/>
              </a:spcAft>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844E2822-C3BB-979E-85EC-C1FA0DD0D0DF}"/>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A5C2D48-966F-96D3-8440-D621B18FC711}"/>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34DFBAC-F6F7-66FF-BC0D-40E3B65F3E9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402035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B2BF-335F-005B-003C-129A789E25F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C443755D-98B9-0BE9-BE46-C11ED0DB0BE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F7E245C-A3B2-217B-978A-72123098A8F4}"/>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1BF87B0A-69D3-8825-499D-EB124367FA36}"/>
              </a:ext>
            </a:extLst>
          </p:cNvPr>
          <p:cNvSpPr/>
          <p:nvPr/>
        </p:nvSpPr>
        <p:spPr>
          <a:xfrm>
            <a:off x="571500" y="1469827"/>
            <a:ext cx="8001000" cy="914400"/>
          </a:xfrm>
          <a:prstGeom prst="rect">
            <a:avLst/>
          </a:prstGeom>
          <a:solidFill>
            <a:srgbClr val="FFFFFF"/>
          </a:solidFill>
          <a:ln/>
        </p:spPr>
        <p:txBody>
          <a:bodyPr/>
          <a:lstStyle/>
          <a:p>
            <a:pPr algn="ctr">
              <a:lnSpc>
                <a:spcPct val="150000"/>
              </a:lnSpc>
              <a:spcAft>
                <a:spcPts val="800"/>
              </a:spcAft>
            </a:pPr>
            <a:r>
              <a:rPr lang="it-IT" sz="1000" b="1" u="sng" dirty="0">
                <a:solidFill>
                  <a:prstClr val="black"/>
                </a:solidFill>
                <a:latin typeface="Calibri" panose="020F0502020204030204"/>
              </a:rPr>
              <a:t>Legge 14/2026</a:t>
            </a:r>
            <a:endParaRPr lang="it-IT" sz="1000" dirty="0">
              <a:solidFill>
                <a:prstClr val="black"/>
              </a:solidFill>
              <a:latin typeface="Calibri" panose="020F0502020204030204"/>
            </a:endParaRPr>
          </a:p>
          <a:p>
            <a:pPr algn="just">
              <a:spcAft>
                <a:spcPts val="800"/>
              </a:spcAft>
            </a:pPr>
            <a:r>
              <a:rPr lang="it-IT" sz="1000" dirty="0">
                <a:solidFill>
                  <a:prstClr val="black"/>
                </a:solidFill>
                <a:latin typeface="Calibri" panose="020F0502020204030204"/>
                <a:sym typeface="Wingdings" panose="05000000000000000000" pitchFamily="2" charset="2"/>
              </a:rPr>
              <a:t>C</a:t>
            </a:r>
            <a:r>
              <a:rPr lang="it-IT" sz="1000" dirty="0">
                <a:solidFill>
                  <a:prstClr val="black"/>
                </a:solidFill>
                <a:sym typeface="Wingdings" panose="05000000000000000000" pitchFamily="2" charset="2"/>
              </a:rPr>
              <a:t>ommi 5-</a:t>
            </a:r>
            <a:r>
              <a:rPr lang="it-IT" sz="1000" i="1" dirty="0">
                <a:solidFill>
                  <a:prstClr val="black"/>
                </a:solidFill>
                <a:sym typeface="Wingdings" panose="05000000000000000000" pitchFamily="2" charset="2"/>
              </a:rPr>
              <a:t>bis</a:t>
            </a:r>
            <a:r>
              <a:rPr lang="it-IT" sz="1000" dirty="0">
                <a:solidFill>
                  <a:prstClr val="black"/>
                </a:solidFill>
                <a:sym typeface="Wingdings" panose="05000000000000000000" pitchFamily="2" charset="2"/>
              </a:rPr>
              <a:t> e 5-</a:t>
            </a:r>
            <a:r>
              <a:rPr lang="it-IT" sz="1000" i="1" dirty="0">
                <a:solidFill>
                  <a:prstClr val="black"/>
                </a:solidFill>
                <a:sym typeface="Wingdings" panose="05000000000000000000" pitchFamily="2" charset="2"/>
              </a:rPr>
              <a:t>ter</a:t>
            </a:r>
            <a:r>
              <a:rPr lang="it-IT" sz="1000" dirty="0">
                <a:solidFill>
                  <a:prstClr val="black"/>
                </a:solidFill>
                <a:sym typeface="Wingdings" panose="05000000000000000000" pitchFamily="2" charset="2"/>
              </a:rPr>
              <a:t> all’art. 231 del d.lgs. 152/2006:</a:t>
            </a:r>
          </a:p>
          <a:p>
            <a:pPr algn="just">
              <a:spcAft>
                <a:spcPts val="800"/>
              </a:spcAft>
            </a:pPr>
            <a:r>
              <a:rPr lang="it-IT" sz="1000" dirty="0">
                <a:solidFill>
                  <a:prstClr val="black"/>
                </a:solidFill>
                <a:latin typeface="Calibri" panose="020F0502020204030204"/>
              </a:rPr>
              <a:t>5-bis. </a:t>
            </a:r>
            <a:r>
              <a:rPr lang="it-IT" sz="1000" i="1" dirty="0">
                <a:solidFill>
                  <a:prstClr val="black"/>
                </a:solidFill>
                <a:latin typeface="Calibri" panose="020F0502020204030204"/>
              </a:rPr>
              <a:t>Alla richiesta di cancellazione dal PRA o da altro registro presso l'ufficio della motorizzazione civile o dal registro unico telematico istituito presso il centro elaborazione dati della Direzione generale per la motorizzazione del Ministero delle infrastrutture e dei trasporti ai sensi del regolamento di cui al decreto del Presidente della Repubblica 23 settembre 2022, n. 177, del veicolo fuori uso per la rottamazione, anche nel caso di veicoli a motore rinvenuti da organi pubblici o non reclamati dai proprietari o di quelli acquisiti per occupazione ai sensi del comma 3 del presente articolo, non può essere opposta l'iscrizione sul veicolo medesimo del fermo amministrativo disposto ai sensi dell'articolo 86 del decreto del Presidente della Repubblica 29 settembre 1973, n. 602, e del regolamento di cui al decreto del Ministro delle finanze 7 settembre 1998, n. 503. In caso di iscrizione del fermo amministrativo sul veicolo da rottamare, al proprietario o a chiunque ne acquisisca la disponibilità per il suo tramite non può comunque essere concessa alcuna forma di agevolazione, contributo o incentivo pubblici per l'acquisto di un nuovo veicolo. La disposizione di cui al presente comma non si applica al caso di radiazione per esportazione, anche di veicolo fuori uso.</a:t>
            </a:r>
          </a:p>
          <a:p>
            <a:pPr algn="just">
              <a:spcAft>
                <a:spcPts val="800"/>
              </a:spcAft>
            </a:pPr>
            <a:r>
              <a:rPr lang="it-IT" sz="1000" dirty="0">
                <a:solidFill>
                  <a:prstClr val="black"/>
                </a:solidFill>
                <a:latin typeface="Calibri" panose="020F0502020204030204"/>
              </a:rPr>
              <a:t>5-ter.</a:t>
            </a:r>
            <a:r>
              <a:rPr lang="it-IT" sz="1000" i="1" dirty="0">
                <a:solidFill>
                  <a:prstClr val="black"/>
                </a:solidFill>
                <a:latin typeface="Calibri" panose="020F0502020204030204"/>
              </a:rPr>
              <a:t> I comuni, le province e le città metropolitane o l'ente proprietario della strada, ove un veicolo iscritto al PRA sia rinvenuto da organi pubblici o non reclamato dal proprietario o sia acquisito per occupazione ai sensi del comma 3, ne attestano l'inutilizzabilità e ne danno comunicazione senza ritardo e, comunque, non oltre sette giorni, mediante posta elettronica certificata o con altro mezzo idoneo, al proprietario risultante dal PRA. Ove il proprietario non si opponga, mediante posta elettronica certificata o con altro mezzo idoneo, all'attestazione di inutilizzabilità entro sessanta giorni dalla ricezione della comunicazione, l'ente procedente può provvedere alla rimozione del veicolo e alla sua demolizione e cancellazione dal PRA, senza che possa essere opposta l'iscrizione sul veicolo medesimo del fermo amministrativo disposto ai sensi dell'articolo 86 del decreto del Presidente della Repubblica 29 settembre 1973, n. 602, e del regolamento di cui al decreto del Ministro delle finanze 7 settembre 1998, n. 503. In presenza di motivi di incolumità pubblica, di sicurezza pubblica o di sicurezza della circolazione stradale, di tutela ambientale, nonché per esigenze di carattere militare ovvero per urgenti e improrogabili motivi attinenti alla tutela del patrimonio stradale, la rimozione del veicolo è disposta immediatamente all'atto del rinvenimento del veicolo stesso.</a:t>
            </a:r>
          </a:p>
        </p:txBody>
      </p:sp>
      <p:sp>
        <p:nvSpPr>
          <p:cNvPr id="8" name="Shape 5">
            <a:extLst>
              <a:ext uri="{FF2B5EF4-FFF2-40B4-BE49-F238E27FC236}">
                <a16:creationId xmlns:a16="http://schemas.microsoft.com/office/drawing/2014/main" id="{39E2CD59-EF96-935C-9F60-E700BED573A7}"/>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876858A-19BF-B8B3-2432-E6FB23CF7D7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271DA81-B4C9-0C0B-639F-377033EB9B8E}"/>
              </a:ext>
            </a:extLst>
          </p:cNvPr>
          <p:cNvSpPr/>
          <p:nvPr/>
        </p:nvSpPr>
        <p:spPr>
          <a:xfrm>
            <a:off x="570201" y="905999"/>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4172281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79B5-4BFD-EAA4-6D55-0346EFD3C8AA}"/>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94315F20-B18A-C4F8-5C1D-4FCEB0F7FE5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ECC114F9-DA89-556E-B620-11243EC47795}"/>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FBD34F0A-9D40-C877-F3ED-2A41E7754FAD}"/>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300" b="1" u="sng" dirty="0">
                <a:solidFill>
                  <a:prstClr val="black"/>
                </a:solidFill>
                <a:latin typeface="Calibri" panose="020F0502020204030204"/>
              </a:rPr>
              <a:t>Campo di applicazione della Legge 14/2026</a:t>
            </a:r>
            <a:endParaRPr lang="it-IT" sz="1300" dirty="0">
              <a:solidFill>
                <a:prstClr val="black"/>
              </a:solidFill>
              <a:latin typeface="Calibri" panose="020F0502020204030204"/>
            </a:endParaRPr>
          </a:p>
          <a:p>
            <a:pPr algn="just">
              <a:lnSpc>
                <a:spcPct val="150000"/>
              </a:lnSpc>
              <a:spcAft>
                <a:spcPts val="800"/>
              </a:spcAft>
            </a:pPr>
            <a:r>
              <a:rPr lang="it-IT" sz="1300" dirty="0">
                <a:solidFill>
                  <a:prstClr val="black"/>
                </a:solidFill>
                <a:latin typeface="Calibri" panose="020F0502020204030204"/>
                <a:sym typeface="Wingdings" panose="05000000000000000000" pitchFamily="2" charset="2"/>
              </a:rPr>
              <a:t>La disciplina si applica ai veicoli:</a:t>
            </a:r>
          </a:p>
          <a:p>
            <a:pPr marL="171450" indent="-171450" algn="just">
              <a:lnSpc>
                <a:spcPct val="150000"/>
              </a:lnSpc>
              <a:spcAft>
                <a:spcPts val="800"/>
              </a:spcAft>
              <a:buFont typeface="Arial" panose="020B0604020202020204" pitchFamily="34" charset="0"/>
              <a:buChar char="•"/>
            </a:pPr>
            <a:r>
              <a:rPr lang="it-IT" sz="1300" dirty="0">
                <a:solidFill>
                  <a:prstClr val="black"/>
                </a:solidFill>
                <a:latin typeface="Calibri" panose="020F0502020204030204"/>
                <a:sym typeface="Wingdings" panose="05000000000000000000" pitchFamily="2" charset="2"/>
              </a:rPr>
              <a:t>rinvenuti da organi pubblici;</a:t>
            </a:r>
          </a:p>
          <a:p>
            <a:pPr marL="171450" indent="-171450" algn="just">
              <a:lnSpc>
                <a:spcPct val="150000"/>
              </a:lnSpc>
              <a:spcAft>
                <a:spcPts val="800"/>
              </a:spcAft>
              <a:buFont typeface="Arial" panose="020B0604020202020204" pitchFamily="34" charset="0"/>
              <a:buChar char="•"/>
            </a:pPr>
            <a:r>
              <a:rPr lang="it-IT" sz="1300" dirty="0">
                <a:solidFill>
                  <a:prstClr val="black"/>
                </a:solidFill>
                <a:latin typeface="Calibri" panose="020F0502020204030204"/>
                <a:sym typeface="Wingdings" panose="05000000000000000000" pitchFamily="2" charset="2"/>
              </a:rPr>
              <a:t>non reclamati dai proprietari;</a:t>
            </a:r>
          </a:p>
          <a:p>
            <a:pPr marL="171450" indent="-171450" algn="just">
              <a:lnSpc>
                <a:spcPct val="150000"/>
              </a:lnSpc>
              <a:spcAft>
                <a:spcPts val="800"/>
              </a:spcAft>
              <a:buFont typeface="Arial" panose="020B0604020202020204" pitchFamily="34" charset="0"/>
              <a:buChar char="•"/>
            </a:pPr>
            <a:r>
              <a:rPr lang="it-IT" sz="1300" dirty="0">
                <a:solidFill>
                  <a:prstClr val="black"/>
                </a:solidFill>
                <a:latin typeface="Calibri" panose="020F0502020204030204"/>
                <a:sym typeface="Wingdings" panose="05000000000000000000" pitchFamily="2" charset="2"/>
              </a:rPr>
              <a:t>acquisiti per occupazione ai sensi del codice civile;</a:t>
            </a:r>
          </a:p>
          <a:p>
            <a:pPr marL="171450" indent="-171450" algn="just">
              <a:lnSpc>
                <a:spcPct val="150000"/>
              </a:lnSpc>
              <a:spcAft>
                <a:spcPts val="800"/>
              </a:spcAft>
              <a:buFont typeface="Arial" panose="020B0604020202020204" pitchFamily="34" charset="0"/>
              <a:buChar char="•"/>
            </a:pPr>
            <a:r>
              <a:rPr lang="it-IT" sz="1300" dirty="0">
                <a:solidFill>
                  <a:prstClr val="black"/>
                </a:solidFill>
                <a:latin typeface="Calibri" panose="020F0502020204030204"/>
                <a:sym typeface="Wingdings" panose="05000000000000000000" pitchFamily="2" charset="2"/>
              </a:rPr>
              <a:t>conferiti ai centri di raccolta per la demolizione. </a:t>
            </a:r>
            <a:endParaRPr lang="it-IT" sz="1300" dirty="0">
              <a:solidFill>
                <a:prstClr val="black"/>
              </a:solidFill>
              <a:latin typeface="Calibri" panose="020F0502020204030204"/>
            </a:endParaRP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68A511B1-6DFF-5888-F766-B54FDFF9218A}"/>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4E847C5-5C62-9A0A-127B-8FBC1CFFD682}"/>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A5135DE-B376-A745-0F3A-A7571F68DDAD}"/>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443082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45357-614D-A42D-833F-209DE07CB393}"/>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4156EA60-6E1C-0502-485D-18CBDB0579D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AC85AA0E-BE5B-04A2-2C79-C0E8BEF21CA2}"/>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CAF40AFA-5EF0-E8A9-46E8-C6F1E51CAEF8}"/>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200" b="1" u="sng" dirty="0">
                <a:solidFill>
                  <a:prstClr val="black"/>
                </a:solidFill>
                <a:latin typeface="Calibri" panose="020F0502020204030204"/>
              </a:rPr>
              <a:t>Novità introdotte dalla Legge 14/2026</a:t>
            </a:r>
            <a:endParaRPr lang="it-IT" sz="1200" dirty="0">
              <a:solidFill>
                <a:prstClr val="black"/>
              </a:solidFill>
              <a:latin typeface="Calibri" panose="020F0502020204030204"/>
            </a:endParaRPr>
          </a:p>
          <a:p>
            <a:pPr algn="just">
              <a:lnSpc>
                <a:spcPct val="150000"/>
              </a:lnSpc>
              <a:spcAft>
                <a:spcPts val="800"/>
              </a:spcAft>
            </a:pPr>
            <a:r>
              <a:rPr lang="it-IT" sz="1200" b="1" u="sng" dirty="0">
                <a:solidFill>
                  <a:prstClr val="black"/>
                </a:solidFill>
                <a:latin typeface="Calibri" panose="020F0502020204030204"/>
                <a:sym typeface="Wingdings" panose="05000000000000000000" pitchFamily="2" charset="2"/>
              </a:rPr>
              <a:t>Superamento del fermo amministrativo</a:t>
            </a:r>
            <a:r>
              <a:rPr lang="it-IT" sz="1200" dirty="0">
                <a:solidFill>
                  <a:prstClr val="black"/>
                </a:solidFill>
                <a:latin typeface="Calibri" panose="020F0502020204030204"/>
                <a:sym typeface="Wingdings" panose="05000000000000000000" pitchFamily="2" charset="2"/>
              </a:rPr>
              <a:t>  la L. 14/2026 introduce una deroga espressa al divieto di disposizione del veicolo sottoposto a fermo, consentendo la rimozione del mezzo previo rispetto di specifiche condizioni procedurali.</a:t>
            </a: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La rottamazione comporta: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la cancellazione del veicolo dal PRA;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la cessazione del fermo amministrativo;</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la permanenza del debito, che continua a sussistere in capo al soggetto obbligato. </a:t>
            </a: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 Il fermo non è più uno strumento di «conservazione del bene», ma una </a:t>
            </a:r>
            <a:r>
              <a:rPr lang="it-IT" sz="1200" b="1" dirty="0">
                <a:solidFill>
                  <a:prstClr val="black"/>
                </a:solidFill>
                <a:latin typeface="Calibri" panose="020F0502020204030204"/>
                <a:sym typeface="Wingdings" panose="05000000000000000000" pitchFamily="2" charset="2"/>
              </a:rPr>
              <a:t>misura strumentale alla gestione del rapporto debitorio.</a:t>
            </a:r>
            <a:endParaRPr lang="it-IT" sz="1200" dirty="0">
              <a:solidFill>
                <a:prstClr val="black"/>
              </a:solidFill>
              <a:latin typeface="Calibri" panose="020F0502020204030204"/>
              <a:sym typeface="Wingdings" panose="05000000000000000000" pitchFamily="2" charset="2"/>
            </a:endParaRP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50D5E01B-A2AF-0C13-5AF5-0BDFCE897C8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7FD9FFCC-69C9-6BA8-D0DA-223B66A31EF0}"/>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CF72CE5-1495-D623-C578-E91C1728F0A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1870731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1421-0F3C-1DD1-4D1E-1C744C7D26DC}"/>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10A1942-B4BF-F793-9B55-B804D9C00FFF}"/>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A2C35AC-018D-B5F5-F475-0F2BBBD0657E}"/>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2BB44C03-2451-4F4D-5446-8902DDF835D5}"/>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200" b="1" u="sng" dirty="0">
                <a:solidFill>
                  <a:prstClr val="black"/>
                </a:solidFill>
                <a:latin typeface="Calibri" panose="020F0502020204030204"/>
              </a:rPr>
              <a:t>Novità introdotte dalla Legge 14/2026</a:t>
            </a:r>
            <a:endParaRPr lang="it-IT" sz="1200" dirty="0">
              <a:solidFill>
                <a:prstClr val="black"/>
              </a:solidFill>
              <a:latin typeface="Calibri" panose="020F0502020204030204"/>
            </a:endParaRP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La legge riconosce implicitamente che il valore coercitivo del fermo si esaurisce quando il bene vincolato non è più idoneo a svolgere alcuna funzione economica. </a:t>
            </a: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In questa prospettiva, la rottamazione:</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non determina una rinuncia al credito erariale;</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elimina un vincolo inefficiente;</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riduce i costi amministrativi e il contenzioso.</a:t>
            </a: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La Legge prevede altresì che il conferimento de veicolo gravato da fermo fiscale impedisce la concessione di qualsiasi forma di agevolazione, contributo o incentivo pubblico per l’acquisto di un nuovo veicolo. </a:t>
            </a: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29D38D78-B2DB-AD4C-AEA6-C41668FDD3F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06B4A75A-CD6B-5B83-4FCE-F4E86F379B49}"/>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D5DFDF4F-B97A-CD01-D83A-530C79E9AAA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74743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4E878-8088-2930-AA65-8F7B0149AD78}"/>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09B8A188-ED3C-D146-814D-84F2C688CE0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A4849214-F070-F703-E553-483C50160780}"/>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92A91D68-C631-29B5-6345-F51DA547150F}"/>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4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400" dirty="0">
                <a:solidFill>
                  <a:prstClr val="black"/>
                </a:solidFill>
                <a:latin typeface="Calibri" panose="020F0502020204030204"/>
              </a:rPr>
              <a:t>Il Comune può sempre intervenire con una propria ordinanza?</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400" dirty="0">
                <a:solidFill>
                  <a:prstClr val="black"/>
                </a:solidFill>
                <a:latin typeface="Calibri" panose="020F0502020204030204"/>
              </a:rPr>
              <a:t>La risposta dipende da: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competenze attribuite dalla legge;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procedimenti amministrativi previsti dall’ordinamento;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poteri di altre amministrazioni;</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vincoli tecnici e normativi.</a:t>
            </a:r>
            <a:endParaRPr lang="it-IT" sz="1400" dirty="0">
              <a:solidFill>
                <a:prstClr val="black"/>
              </a:solidFill>
            </a:endParaRPr>
          </a:p>
          <a:p>
            <a:pP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FC8A8B99-26A1-6134-8FCC-34CFDDADDDDC}"/>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527D8758-04CC-D775-4DB3-7EC459EE56D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B5E3BFAC-87DA-B0FA-D3E7-45FCC6CEFED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FILO CONDUTTORE</a:t>
            </a:r>
          </a:p>
        </p:txBody>
      </p:sp>
    </p:spTree>
    <p:extLst>
      <p:ext uri="{BB962C8B-B14F-4D97-AF65-F5344CB8AC3E}">
        <p14:creationId xmlns:p14="http://schemas.microsoft.com/office/powerpoint/2010/main" val="2666709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10AFE-2C76-8F23-FB5F-5EE3FAAE595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3BC2CED-127E-7A7E-AD26-25AFE6002B32}"/>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AB783577-75F7-3EF6-C956-0EBC9CBDCF9A}"/>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49062A19-4601-C027-67E6-835CC8090CBD}"/>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200" b="1" u="sng" dirty="0">
                <a:solidFill>
                  <a:prstClr val="black"/>
                </a:solidFill>
                <a:latin typeface="Calibri" panose="020F0502020204030204"/>
              </a:rPr>
              <a:t>Parere del Ministero dell’Interno del 07.04.2026</a:t>
            </a:r>
          </a:p>
          <a:p>
            <a:pPr marL="45720" algn="just">
              <a:lnSpc>
                <a:spcPct val="150000"/>
              </a:lnSpc>
            </a:pPr>
            <a:r>
              <a:rPr lang="it-IT" sz="1000" dirty="0">
                <a:solidFill>
                  <a:prstClr val="black"/>
                </a:solidFill>
                <a:latin typeface="Calibri" panose="020F0502020204030204"/>
              </a:rPr>
              <a:t>Nella circolare del Ministero dell'Interno del 7 aprile 2026, la misura disciplinata dalla Legge 14/2026 viene qualificata come fermo fiscale.</a:t>
            </a:r>
          </a:p>
          <a:p>
            <a:pPr marL="45720" algn="just">
              <a:lnSpc>
                <a:spcPct val="150000"/>
              </a:lnSpc>
            </a:pPr>
            <a:r>
              <a:rPr lang="it-IT" sz="1000" dirty="0">
                <a:solidFill>
                  <a:prstClr val="black"/>
                </a:solidFill>
                <a:latin typeface="Calibri" panose="020F0502020204030204"/>
              </a:rPr>
              <a:t>Per fermo fiscale si intende:</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il fermo amministrativo iscritto al PRA ai sensi dell'art. 86 DPR 602/1973;</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una misura a tutela della riscossione dei crediti della Pubblica Amministrazione;</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un vincolo che impedisce la circolazione del veicolo ma non ne trasferisce la proprietà.</a:t>
            </a:r>
          </a:p>
          <a:p>
            <a:pPr marL="45720" algn="just">
              <a:lnSpc>
                <a:spcPct val="150000"/>
              </a:lnSpc>
            </a:pPr>
            <a:endParaRPr lang="it-IT" sz="1000" dirty="0">
              <a:solidFill>
                <a:prstClr val="black"/>
              </a:solidFill>
              <a:latin typeface="Calibri" panose="020F0502020204030204"/>
            </a:endParaRPr>
          </a:p>
          <a:p>
            <a:pPr marL="45720" algn="just">
              <a:lnSpc>
                <a:spcPct val="150000"/>
              </a:lnSpc>
            </a:pPr>
            <a:r>
              <a:rPr lang="it-IT" sz="1000" dirty="0">
                <a:solidFill>
                  <a:prstClr val="black"/>
                </a:solidFill>
                <a:latin typeface="Calibri" panose="020F0502020204030204"/>
              </a:rPr>
              <a:t>Da non confondere con:</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il fermo amministrativo previsto dal Codice della strada (art. 214 </a:t>
            </a:r>
            <a:r>
              <a:rPr lang="it-IT" sz="1000" dirty="0" err="1">
                <a:solidFill>
                  <a:prstClr val="black"/>
                </a:solidFill>
                <a:latin typeface="Calibri" panose="020F0502020204030204"/>
              </a:rPr>
              <a:t>CdS</a:t>
            </a:r>
            <a:r>
              <a:rPr lang="it-IT" sz="1000" dirty="0">
                <a:solidFill>
                  <a:prstClr val="black"/>
                </a:solidFill>
                <a:latin typeface="Calibri" panose="020F0502020204030204"/>
              </a:rPr>
              <a:t>);</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il sequestro amministrativo;</a:t>
            </a:r>
          </a:p>
          <a:p>
            <a:pPr marL="217170" indent="-171450" algn="just">
              <a:lnSpc>
                <a:spcPct val="150000"/>
              </a:lnSpc>
              <a:buFont typeface="Arial" panose="020B0604020202020204" pitchFamily="34" charset="0"/>
              <a:buChar char="•"/>
            </a:pPr>
            <a:r>
              <a:rPr lang="it-IT" sz="1000" dirty="0">
                <a:solidFill>
                  <a:prstClr val="black"/>
                </a:solidFill>
                <a:latin typeface="Calibri" panose="020F0502020204030204"/>
              </a:rPr>
              <a:t>la confisca del veicolo.</a:t>
            </a:r>
          </a:p>
          <a:p>
            <a:pPr marL="45720" algn="just">
              <a:lnSpc>
                <a:spcPct val="150000"/>
              </a:lnSpc>
            </a:pPr>
            <a:endParaRPr lang="it-IT" sz="1000" dirty="0">
              <a:solidFill>
                <a:prstClr val="black"/>
              </a:solidFill>
              <a:latin typeface="Calibri" panose="020F0502020204030204"/>
            </a:endParaRPr>
          </a:p>
          <a:p>
            <a:pPr marL="45720" algn="just">
              <a:lnSpc>
                <a:spcPct val="150000"/>
              </a:lnSpc>
            </a:pPr>
            <a:r>
              <a:rPr lang="it-IT" sz="1000" dirty="0">
                <a:solidFill>
                  <a:prstClr val="black"/>
                </a:solidFill>
                <a:latin typeface="Calibri" panose="020F0502020204030204"/>
              </a:rPr>
              <a:t>➡️ La Legge 14/2026 riguarda esclusivamente il fermo fiscale iscritto al PRA.</a:t>
            </a:r>
          </a:p>
        </p:txBody>
      </p:sp>
      <p:sp>
        <p:nvSpPr>
          <p:cNvPr id="8" name="Shape 5">
            <a:extLst>
              <a:ext uri="{FF2B5EF4-FFF2-40B4-BE49-F238E27FC236}">
                <a16:creationId xmlns:a16="http://schemas.microsoft.com/office/drawing/2014/main" id="{E0F1999F-4C39-569B-BEAB-55F7DF594C8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E3D7BE9F-2AA6-E55E-5A96-43D4B68E25EE}"/>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2BB72EB9-FEBF-E758-DBE8-ABC5E8314154}"/>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2707436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8D89C-6990-1F39-B26E-41B69F26739D}"/>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5776B201-B62A-B1E3-F8BE-FC629ECBF52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8EA0243-DA66-85BD-AA8D-BD8E41D2A91D}"/>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D1E90973-74D6-2222-270D-B32B3D5362AA}"/>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100" b="1" u="sng" dirty="0">
                <a:solidFill>
                  <a:prstClr val="black"/>
                </a:solidFill>
              </a:rPr>
              <a:t>Legge 14/2026 - Attestazione </a:t>
            </a:r>
            <a:r>
              <a:rPr lang="it-IT" sz="1100" b="1" u="sng" dirty="0">
                <a:solidFill>
                  <a:prstClr val="black"/>
                </a:solidFill>
                <a:latin typeface="Calibri" panose="020F0502020204030204"/>
              </a:rPr>
              <a:t>di inutilizzabilità</a:t>
            </a:r>
            <a:endParaRPr lang="it-IT" sz="1100" dirty="0">
              <a:solidFill>
                <a:prstClr val="black"/>
              </a:solidFill>
              <a:latin typeface="Calibri" panose="020F0502020204030204"/>
            </a:endParaRPr>
          </a:p>
          <a:p>
            <a:pPr algn="just">
              <a:spcAft>
                <a:spcPts val="800"/>
              </a:spcAft>
            </a:pPr>
            <a:r>
              <a:rPr lang="it-IT" sz="1100" dirty="0">
                <a:solidFill>
                  <a:prstClr val="black"/>
                </a:solidFill>
                <a:latin typeface="Calibri" panose="020F0502020204030204"/>
                <a:sym typeface="Wingdings" panose="05000000000000000000" pitchFamily="2" charset="2"/>
              </a:rPr>
              <a:t>È l’atto con cui viene formalmente accertato che il veicolo è inutilizzabile e qualificabile come «veicolo fuori uso».</a:t>
            </a:r>
          </a:p>
          <a:p>
            <a:pPr algn="just">
              <a:spcAft>
                <a:spcPts val="800"/>
              </a:spcAft>
            </a:pPr>
            <a:r>
              <a:rPr lang="it-IT" sz="1100" u="sng" dirty="0">
                <a:solidFill>
                  <a:prstClr val="black"/>
                </a:solidFill>
                <a:latin typeface="Calibri" panose="020F0502020204030204"/>
                <a:sym typeface="Wingdings" panose="05000000000000000000" pitchFamily="2" charset="2"/>
              </a:rPr>
              <a:t>Costituisce il presupposto necessario per</a:t>
            </a:r>
            <a:r>
              <a:rPr lang="it-IT" sz="1100" dirty="0">
                <a:solidFill>
                  <a:prstClr val="black"/>
                </a:solidFill>
                <a:latin typeface="Calibri" panose="020F0502020204030204"/>
                <a:sym typeface="Wingdings" panose="05000000000000000000" pitchFamily="2" charset="2"/>
              </a:rPr>
              <a:t>:</a:t>
            </a:r>
          </a:p>
          <a:p>
            <a:pPr marL="171450" indent="-171450" algn="just">
              <a:spcAft>
                <a:spcPts val="800"/>
              </a:spcAft>
              <a:buFont typeface="Arial" panose="020B0604020202020204" pitchFamily="34" charset="0"/>
              <a:buChar char="•"/>
            </a:pPr>
            <a:r>
              <a:rPr lang="it-IT" sz="1100" dirty="0">
                <a:solidFill>
                  <a:prstClr val="black"/>
                </a:solidFill>
                <a:latin typeface="Calibri" panose="020F0502020204030204"/>
                <a:sym typeface="Wingdings" panose="05000000000000000000" pitchFamily="2" charset="2"/>
              </a:rPr>
              <a:t>rimozione;</a:t>
            </a:r>
          </a:p>
          <a:p>
            <a:pPr marL="171450" indent="-171450" algn="just">
              <a:spcAft>
                <a:spcPts val="800"/>
              </a:spcAft>
              <a:buFont typeface="Arial" panose="020B0604020202020204" pitchFamily="34" charset="0"/>
              <a:buChar char="•"/>
            </a:pPr>
            <a:r>
              <a:rPr lang="it-IT" sz="1100" dirty="0">
                <a:solidFill>
                  <a:prstClr val="black"/>
                </a:solidFill>
                <a:latin typeface="Calibri" panose="020F0502020204030204"/>
                <a:sym typeface="Wingdings" panose="05000000000000000000" pitchFamily="2" charset="2"/>
              </a:rPr>
              <a:t>demolizione;</a:t>
            </a:r>
          </a:p>
          <a:p>
            <a:pPr marL="171450" indent="-171450" algn="just">
              <a:spcAft>
                <a:spcPts val="800"/>
              </a:spcAft>
              <a:buFont typeface="Arial" panose="020B0604020202020204" pitchFamily="34" charset="0"/>
              <a:buChar char="•"/>
            </a:pPr>
            <a:r>
              <a:rPr lang="it-IT" sz="1100" dirty="0">
                <a:solidFill>
                  <a:prstClr val="black"/>
                </a:solidFill>
                <a:latin typeface="Calibri" panose="020F0502020204030204"/>
                <a:sym typeface="Wingdings" panose="05000000000000000000" pitchFamily="2" charset="2"/>
              </a:rPr>
              <a:t>cancellazione dal PRA.</a:t>
            </a:r>
          </a:p>
          <a:p>
            <a:pPr algn="just">
              <a:spcAft>
                <a:spcPts val="800"/>
              </a:spcAft>
            </a:pPr>
            <a:endParaRPr lang="it-IT" sz="1100" b="1" dirty="0">
              <a:solidFill>
                <a:prstClr val="black"/>
              </a:solidFill>
              <a:sym typeface="Wingdings" panose="05000000000000000000" pitchFamily="2" charset="2"/>
            </a:endParaRPr>
          </a:p>
          <a:p>
            <a:pPr algn="just">
              <a:spcAft>
                <a:spcPts val="800"/>
              </a:spcAft>
            </a:pPr>
            <a:r>
              <a:rPr lang="it-IT" sz="1100" b="1" dirty="0">
                <a:solidFill>
                  <a:prstClr val="black"/>
                </a:solidFill>
                <a:sym typeface="Wingdings" panose="05000000000000000000" pitchFamily="2" charset="2"/>
              </a:rPr>
              <a:t>Soggetti competenti a rilasciare l’autorizzazione:</a:t>
            </a:r>
            <a:endParaRPr lang="it-IT" sz="1100" dirty="0">
              <a:solidFill>
                <a:prstClr val="black"/>
              </a:solidFill>
              <a:sym typeface="Wingdings" panose="05000000000000000000" pitchFamily="2" charset="2"/>
            </a:endParaRPr>
          </a:p>
          <a:p>
            <a:pPr marL="171450" indent="-171450" algn="just">
              <a:spcAft>
                <a:spcPts val="800"/>
              </a:spcAft>
              <a:buFont typeface="Arial" panose="020B0604020202020204" pitchFamily="34" charset="0"/>
              <a:buChar char="•"/>
            </a:pPr>
            <a:r>
              <a:rPr lang="it-IT" sz="1100" dirty="0">
                <a:solidFill>
                  <a:prstClr val="black"/>
                </a:solidFill>
                <a:sym typeface="Wingdings" panose="05000000000000000000" pitchFamily="2" charset="2"/>
              </a:rPr>
              <a:t>Polizia Locale;</a:t>
            </a:r>
          </a:p>
          <a:p>
            <a:pPr marL="171450" indent="-171450" algn="just">
              <a:spcAft>
                <a:spcPts val="800"/>
              </a:spcAft>
              <a:buFont typeface="Arial" panose="020B0604020202020204" pitchFamily="34" charset="0"/>
              <a:buChar char="•"/>
            </a:pPr>
            <a:r>
              <a:rPr lang="it-IT" sz="1100" dirty="0">
                <a:solidFill>
                  <a:prstClr val="black"/>
                </a:solidFill>
                <a:sym typeface="Wingdings" panose="05000000000000000000" pitchFamily="2" charset="2"/>
              </a:rPr>
              <a:t>Ufficio individuato dall’ente proprietario della strada.</a:t>
            </a:r>
          </a:p>
          <a:p>
            <a:pPr algn="just">
              <a:spcAft>
                <a:spcPts val="800"/>
              </a:spcAft>
            </a:pPr>
            <a:r>
              <a:rPr lang="it-IT" sz="1100" dirty="0">
                <a:solidFill>
                  <a:prstClr val="black"/>
                </a:solidFill>
                <a:sym typeface="Wingdings" panose="05000000000000000000" pitchFamily="2" charset="2"/>
              </a:rPr>
              <a:t>Principio: senza attestazione, la procedura non può proseguire. </a:t>
            </a:r>
            <a:endParaRPr lang="it-IT" sz="1100" dirty="0">
              <a:solidFill>
                <a:prstClr val="black"/>
              </a:solidFill>
            </a:endParaRPr>
          </a:p>
          <a:p>
            <a:pPr algn="just">
              <a:lnSpc>
                <a:spcPct val="150000"/>
              </a:lnSpc>
              <a:spcAft>
                <a:spcPts val="800"/>
              </a:spcAft>
            </a:pPr>
            <a:endParaRPr lang="it-IT" sz="1300" dirty="0">
              <a:solidFill>
                <a:prstClr val="black"/>
              </a:solidFill>
              <a:latin typeface="Calibri" panose="020F0502020204030204"/>
            </a:endParaRPr>
          </a:p>
          <a:p>
            <a:pPr marL="331470" indent="-285750" algn="just">
              <a:lnSpc>
                <a:spcPct val="150000"/>
              </a:lnSpc>
              <a:buFont typeface="Arial" panose="020B0604020202020204" pitchFamily="34" charset="0"/>
              <a:buChar char="•"/>
            </a:pPr>
            <a:endParaRPr lang="it-IT" sz="11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69DC3AB2-3309-4423-8ADF-A7A3C9BF000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F8A4E0C-1207-9BD8-C073-F4998A0377F6}"/>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351DDB4D-D068-2EA2-0EE2-6AEAC2E0321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4205198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4C17-6CD4-AE92-BA00-ECCFC51342F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D32693F-7ABC-B4BE-C6E9-4D2B64FD80CA}"/>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D47F2B64-414B-CEA9-8134-37E3D4C59E74}"/>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131C9ABC-7B70-BF00-4B69-3AD0F1F33311}"/>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300" b="1" u="sng" dirty="0">
                <a:solidFill>
                  <a:prstClr val="black"/>
                </a:solidFill>
              </a:rPr>
              <a:t>Legge 14/2026 - Procedura </a:t>
            </a:r>
            <a:r>
              <a:rPr lang="it-IT" sz="1300" b="1" u="sng" dirty="0">
                <a:solidFill>
                  <a:prstClr val="black"/>
                </a:solidFill>
                <a:latin typeface="Calibri" panose="020F0502020204030204"/>
              </a:rPr>
              <a:t>operativa</a:t>
            </a:r>
            <a:endParaRPr lang="it-IT" sz="1300" dirty="0">
              <a:solidFill>
                <a:prstClr val="black"/>
              </a:solidFill>
              <a:latin typeface="Calibri" panose="020F0502020204030204"/>
            </a:endParaRPr>
          </a:p>
          <a:p>
            <a:pPr algn="just">
              <a:lnSpc>
                <a:spcPct val="150000"/>
              </a:lnSpc>
              <a:spcAft>
                <a:spcPts val="800"/>
              </a:spcAft>
            </a:pPr>
            <a:r>
              <a:rPr lang="it-IT" sz="1300" b="1" dirty="0">
                <a:solidFill>
                  <a:prstClr val="black"/>
                </a:solidFill>
                <a:latin typeface="Calibri" panose="020F0502020204030204"/>
                <a:sym typeface="Wingdings" panose="05000000000000000000" pitchFamily="2" charset="2"/>
              </a:rPr>
              <a:t>Fase 1:</a:t>
            </a:r>
            <a:r>
              <a:rPr lang="it-IT" sz="1300" dirty="0">
                <a:solidFill>
                  <a:prstClr val="black"/>
                </a:solidFill>
                <a:latin typeface="Calibri" panose="020F0502020204030204"/>
                <a:sym typeface="Wingdings" panose="05000000000000000000" pitchFamily="2" charset="2"/>
              </a:rPr>
              <a:t> rinvenimento del veicolo fuori uso  riconducibile alle ipotesi di cui ai commi 8-bis e 5-bis (ossia veicolo rinvenuto da organi pubblici, non reclamato dai proprietari, acquisito per occupazione ai sensi delle norme del codice civile)</a:t>
            </a:r>
          </a:p>
          <a:p>
            <a:pPr algn="just">
              <a:lnSpc>
                <a:spcPct val="150000"/>
              </a:lnSpc>
              <a:spcAft>
                <a:spcPts val="800"/>
              </a:spcAft>
            </a:pPr>
            <a:r>
              <a:rPr lang="it-IT" sz="1300" b="1" dirty="0">
                <a:solidFill>
                  <a:prstClr val="black"/>
                </a:solidFill>
                <a:latin typeface="Calibri" panose="020F0502020204030204"/>
                <a:sym typeface="Wingdings" panose="05000000000000000000" pitchFamily="2" charset="2"/>
              </a:rPr>
              <a:t>Fase 2: </a:t>
            </a:r>
            <a:r>
              <a:rPr lang="it-IT" sz="1300" dirty="0">
                <a:solidFill>
                  <a:prstClr val="black"/>
                </a:solidFill>
                <a:latin typeface="Calibri" panose="020F0502020204030204"/>
                <a:sym typeface="Wingdings" panose="05000000000000000000" pitchFamily="2" charset="2"/>
              </a:rPr>
              <a:t>attestazione di inutilizzabilità.</a:t>
            </a:r>
          </a:p>
          <a:p>
            <a:pPr algn="just">
              <a:lnSpc>
                <a:spcPct val="150000"/>
              </a:lnSpc>
              <a:spcAft>
                <a:spcPts val="800"/>
              </a:spcAft>
            </a:pPr>
            <a:r>
              <a:rPr lang="it-IT" sz="1300" b="1" dirty="0">
                <a:solidFill>
                  <a:prstClr val="black"/>
                </a:solidFill>
                <a:latin typeface="Calibri" panose="020F0502020204030204"/>
                <a:sym typeface="Wingdings" panose="05000000000000000000" pitchFamily="2" charset="2"/>
              </a:rPr>
              <a:t>Fase 3:</a:t>
            </a:r>
            <a:r>
              <a:rPr lang="it-IT" sz="1300" dirty="0">
                <a:solidFill>
                  <a:prstClr val="black"/>
                </a:solidFill>
                <a:latin typeface="Calibri" panose="020F0502020204030204"/>
                <a:sym typeface="Wingdings" panose="05000000000000000000" pitchFamily="2" charset="2"/>
              </a:rPr>
              <a:t> comunicazione al proprietario entro 7 giorni.</a:t>
            </a:r>
          </a:p>
          <a:p>
            <a:pPr algn="just">
              <a:lnSpc>
                <a:spcPct val="150000"/>
              </a:lnSpc>
              <a:spcAft>
                <a:spcPts val="800"/>
              </a:spcAft>
            </a:pPr>
            <a:r>
              <a:rPr lang="it-IT" sz="1300" b="1" dirty="0">
                <a:solidFill>
                  <a:prstClr val="black"/>
                </a:solidFill>
                <a:latin typeface="Calibri" panose="020F0502020204030204"/>
                <a:sym typeface="Wingdings" panose="05000000000000000000" pitchFamily="2" charset="2"/>
              </a:rPr>
              <a:t>Fase 4:</a:t>
            </a:r>
            <a:r>
              <a:rPr lang="it-IT" sz="1300" dirty="0">
                <a:solidFill>
                  <a:prstClr val="black"/>
                </a:solidFill>
                <a:latin typeface="Calibri" panose="020F0502020204030204"/>
                <a:sym typeface="Wingdings" panose="05000000000000000000" pitchFamily="2" charset="2"/>
              </a:rPr>
              <a:t> facoltà di opposizione entro 60 giorni.</a:t>
            </a:r>
          </a:p>
          <a:p>
            <a:pPr algn="just">
              <a:lnSpc>
                <a:spcPct val="150000"/>
              </a:lnSpc>
              <a:spcAft>
                <a:spcPts val="800"/>
              </a:spcAft>
            </a:pPr>
            <a:r>
              <a:rPr lang="it-IT" sz="1300" b="1" dirty="0">
                <a:solidFill>
                  <a:prstClr val="black"/>
                </a:solidFill>
                <a:latin typeface="Calibri" panose="020F0502020204030204"/>
                <a:sym typeface="Wingdings" panose="05000000000000000000" pitchFamily="2" charset="2"/>
              </a:rPr>
              <a:t>Fase 5 (eventuale): </a:t>
            </a:r>
            <a:r>
              <a:rPr lang="it-IT" sz="1300" dirty="0">
                <a:solidFill>
                  <a:prstClr val="black"/>
                </a:solidFill>
                <a:latin typeface="Calibri" panose="020F0502020204030204"/>
                <a:sym typeface="Wingdings" panose="05000000000000000000" pitchFamily="2" charset="2"/>
              </a:rPr>
              <a:t>rimozione, demolizione e cancellazione dal PRA. </a:t>
            </a: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97BAE49D-2AA9-DD5E-4768-3B59DC9B6A5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0A67571A-1DC0-A526-01CB-267BB13F3AC2}"/>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37B8415-63FC-484D-E2EE-D8AA208433A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349636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11062-038E-3F0E-98F7-6F6BBBCBEA1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6F4AE64-CCFE-7CC1-4A23-2F6939D77085}"/>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677535C3-B1F9-B769-CDE9-E4D5034EDA98}"/>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E5365683-9A13-AB2A-FF24-CB5781E985B1}"/>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200" b="1" u="sng" dirty="0">
                <a:solidFill>
                  <a:prstClr val="black"/>
                </a:solidFill>
              </a:rPr>
              <a:t>Legge 14/2026 - </a:t>
            </a:r>
            <a:r>
              <a:rPr lang="it-IT" sz="1200" b="1" u="sng" dirty="0">
                <a:solidFill>
                  <a:prstClr val="black"/>
                </a:solidFill>
                <a:latin typeface="Calibri" panose="020F0502020204030204"/>
              </a:rPr>
              <a:t>Procedura operativa – rimozione d’urgenza</a:t>
            </a:r>
            <a:endParaRPr lang="it-IT" sz="1200" dirty="0">
              <a:solidFill>
                <a:prstClr val="black"/>
              </a:solidFill>
              <a:latin typeface="Calibri" panose="020F0502020204030204"/>
            </a:endParaRPr>
          </a:p>
          <a:p>
            <a:pPr algn="just">
              <a:lnSpc>
                <a:spcPct val="150000"/>
              </a:lnSpc>
              <a:spcAft>
                <a:spcPts val="800"/>
              </a:spcAft>
            </a:pPr>
            <a:r>
              <a:rPr lang="it-IT" sz="1200" b="1" dirty="0">
                <a:solidFill>
                  <a:prstClr val="black"/>
                </a:solidFill>
                <a:latin typeface="Calibri" panose="020F0502020204030204"/>
                <a:sym typeface="Wingdings" panose="05000000000000000000" pitchFamily="2" charset="2"/>
              </a:rPr>
              <a:t>È possibile qualora ricorrano motivi di: </a:t>
            </a:r>
            <a:endParaRPr lang="it-IT" sz="1200" dirty="0">
              <a:solidFill>
                <a:prstClr val="black"/>
              </a:solidFill>
              <a:latin typeface="Calibri" panose="020F0502020204030204"/>
              <a:sym typeface="Wingdings" panose="05000000000000000000" pitchFamily="2" charset="2"/>
            </a:endParaRP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incolumità pubblica;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sicurezza pubblica;</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sicurezza della circolazione;</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tutela ambientale;</a:t>
            </a:r>
          </a:p>
          <a:p>
            <a:pPr marL="285750" indent="-2857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sym typeface="Wingdings" panose="05000000000000000000" pitchFamily="2" charset="2"/>
              </a:rPr>
              <a:t>tutela del patrimonio stradale.</a:t>
            </a:r>
          </a:p>
          <a:p>
            <a:pPr algn="just">
              <a:lnSpc>
                <a:spcPct val="150000"/>
              </a:lnSpc>
              <a:spcAft>
                <a:spcPts val="800"/>
              </a:spcAft>
            </a:pPr>
            <a:r>
              <a:rPr lang="it-IT" sz="1200" dirty="0">
                <a:solidFill>
                  <a:prstClr val="black"/>
                </a:solidFill>
                <a:latin typeface="Calibri" panose="020F0502020204030204"/>
                <a:sym typeface="Wingdings" panose="05000000000000000000" pitchFamily="2" charset="2"/>
              </a:rPr>
              <a:t>N.B.  a tale rimozione “d’urgenza” deve seguire tempestivamente l’attestazione di inutilizzabilità, la quale costituisce comunque condizione imprescindibile per l’applicazione della disciplina in esame. </a:t>
            </a:r>
            <a:endParaRPr lang="it-IT" sz="12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5257368C-EA3A-2D1A-882A-86EC49252B5C}"/>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3A7F77D8-709D-B7E8-5CC0-C93103ECA02F}"/>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0BD8B7B8-080F-ED3F-00D7-3CB0D276D8A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6917450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BDFB-AB7A-F8AE-597E-FCA30D12D2D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4E06EE53-0A5A-E398-9424-F92E446B71B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3BFA1A1-FF43-7A43-33E1-C8C2E19FF9A8}"/>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80461F5A-5A08-65AB-6674-3F87B50B54F6}"/>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200" b="1" u="sng" dirty="0">
                <a:solidFill>
                  <a:prstClr val="black"/>
                </a:solidFill>
              </a:rPr>
              <a:t>Legge 14/2026 - Aree </a:t>
            </a:r>
            <a:r>
              <a:rPr lang="it-IT" sz="1200" b="1" u="sng" dirty="0">
                <a:solidFill>
                  <a:prstClr val="black"/>
                </a:solidFill>
                <a:latin typeface="Calibri" panose="020F0502020204030204"/>
              </a:rPr>
              <a:t>di rinvenimento del veicolo</a:t>
            </a:r>
          </a:p>
          <a:p>
            <a:pPr algn="just">
              <a:lnSpc>
                <a:spcPct val="150000"/>
              </a:lnSpc>
              <a:spcAft>
                <a:spcPts val="800"/>
              </a:spcAft>
            </a:pPr>
            <a:r>
              <a:rPr lang="it-IT" sz="1200" dirty="0">
                <a:solidFill>
                  <a:prstClr val="black"/>
                </a:solidFill>
                <a:latin typeface="Calibri" panose="020F0502020204030204"/>
              </a:rPr>
              <a:t>La Legge non distingue tra:</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area pubblica;</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area privata.</a:t>
            </a:r>
          </a:p>
          <a:p>
            <a:pPr algn="just">
              <a:lnSpc>
                <a:spcPct val="150000"/>
              </a:lnSpc>
              <a:spcAft>
                <a:spcPts val="800"/>
              </a:spcAft>
            </a:pPr>
            <a:endParaRPr lang="it-IT" sz="1200" dirty="0">
              <a:solidFill>
                <a:prstClr val="black"/>
              </a:solidFill>
              <a:latin typeface="Calibri" panose="020F0502020204030204"/>
            </a:endParaRPr>
          </a:p>
          <a:p>
            <a:pPr algn="just">
              <a:lnSpc>
                <a:spcPct val="150000"/>
              </a:lnSpc>
              <a:spcAft>
                <a:spcPts val="800"/>
              </a:spcAft>
            </a:pPr>
            <a:r>
              <a:rPr lang="it-IT" sz="1200" dirty="0">
                <a:solidFill>
                  <a:prstClr val="black"/>
                </a:solidFill>
                <a:latin typeface="Calibri" panose="020F0502020204030204"/>
              </a:rPr>
              <a:t>Ciò che rileva è:</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lo stato di veicolo fuori uso;</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il rinvenimento da parte di organi pubblici;</a:t>
            </a:r>
          </a:p>
          <a:p>
            <a:pPr marL="171450" indent="-171450" algn="just">
              <a:lnSpc>
                <a:spcPct val="150000"/>
              </a:lnSpc>
              <a:spcAft>
                <a:spcPts val="800"/>
              </a:spcAft>
              <a:buFont typeface="Arial" panose="020B0604020202020204" pitchFamily="34" charset="0"/>
              <a:buChar char="•"/>
            </a:pPr>
            <a:r>
              <a:rPr lang="it-IT" sz="1200" dirty="0">
                <a:solidFill>
                  <a:prstClr val="black"/>
                </a:solidFill>
                <a:latin typeface="Calibri" panose="020F0502020204030204"/>
              </a:rPr>
              <a:t>l’attestazione di inutilizzabilità. </a:t>
            </a:r>
          </a:p>
        </p:txBody>
      </p:sp>
      <p:sp>
        <p:nvSpPr>
          <p:cNvPr id="8" name="Shape 5">
            <a:extLst>
              <a:ext uri="{FF2B5EF4-FFF2-40B4-BE49-F238E27FC236}">
                <a16:creationId xmlns:a16="http://schemas.microsoft.com/office/drawing/2014/main" id="{45C078DC-2A9E-9DEE-0DE7-94D20AB150F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31AB17A-68F0-DFDC-932A-B7C58874FFB8}"/>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66D5A7AB-AE68-6541-1CEF-2CC87B8539CA}"/>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980386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D8CC-8BEF-D235-0A08-3602D808D224}"/>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72C3EA60-F407-01D4-35B7-D540E23B962F}"/>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CFF13D61-3F8A-5BF2-7750-6FC90ACF8043}"/>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DC785D43-B778-BA46-3317-E350B41C9891}"/>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000" b="1" u="sng" dirty="0">
                <a:solidFill>
                  <a:prstClr val="black"/>
                </a:solidFill>
              </a:rPr>
              <a:t>Le ordinanze comunali per l’abbandono dei rifiuti prima della Legge 14/2026</a:t>
            </a:r>
          </a:p>
          <a:p>
            <a:pPr algn="just">
              <a:lnSpc>
                <a:spcPct val="150000"/>
              </a:lnSpc>
              <a:spcAft>
                <a:spcPts val="800"/>
              </a:spcAft>
            </a:pPr>
            <a:r>
              <a:rPr lang="it-IT" sz="1000" dirty="0">
                <a:solidFill>
                  <a:prstClr val="black"/>
                </a:solidFill>
              </a:rPr>
              <a:t>Art. 192 del d.lgs. 152/2006: </a:t>
            </a:r>
            <a:r>
              <a:rPr lang="it-IT" sz="1000" i="1" dirty="0">
                <a:solidFill>
                  <a:prstClr val="black"/>
                </a:solidFill>
              </a:rPr>
              <a:t>«1. L'abbandono e il deposito incontrollati di rifiuti sul suolo e nel suolo sono vietati.</a:t>
            </a:r>
          </a:p>
          <a:p>
            <a:pPr algn="just">
              <a:lnSpc>
                <a:spcPct val="150000"/>
              </a:lnSpc>
              <a:spcAft>
                <a:spcPts val="800"/>
              </a:spcAft>
            </a:pPr>
            <a:r>
              <a:rPr lang="it-IT" sz="1000" i="1" dirty="0">
                <a:solidFill>
                  <a:prstClr val="black"/>
                </a:solidFill>
              </a:rPr>
              <a:t>2. È altresì vietata l'immissione di rifiuti di qualsiasi genere, allo stato solido o liquido, nelle acque superficiali e sotterranee.</a:t>
            </a:r>
          </a:p>
          <a:p>
            <a:pPr algn="just">
              <a:lnSpc>
                <a:spcPct val="150000"/>
              </a:lnSpc>
              <a:spcAft>
                <a:spcPts val="800"/>
              </a:spcAft>
            </a:pPr>
            <a:r>
              <a:rPr lang="it-IT" sz="1000" i="1" dirty="0">
                <a:solidFill>
                  <a:prstClr val="black"/>
                </a:solidFill>
              </a:rPr>
              <a:t>3. Fatta salva l'applicazione della sanzioni di cui agli articoli 255 e 256, chiunque viola i divieti di cui ai commi 1 e 2 è tenuto a procedere alla rimozione, all'avvio a recupero o allo smaltimento dei rifiuti ed al ripristino dello stato dei luoghi in solido con il proprietario e con i titolari di diritti reali o personali di godimento sull'area, ai quali tale violazione sia imputabile a titolo di dolo o colpa, in base agli accertamenti effettuati, in contraddittorio con i soggetti interessati, dai soggetti preposti al controllo. Il </a:t>
            </a:r>
            <a:r>
              <a:rPr lang="it-IT" sz="1000" i="1" u="sng" dirty="0">
                <a:solidFill>
                  <a:prstClr val="black"/>
                </a:solidFill>
              </a:rPr>
              <a:t>Sindaco</a:t>
            </a:r>
            <a:r>
              <a:rPr lang="it-IT" sz="1000" i="1" dirty="0">
                <a:solidFill>
                  <a:prstClr val="black"/>
                </a:solidFill>
              </a:rPr>
              <a:t> dispone con ordinanza le operazioni a tal fine necessarie ed il termine entro cui provvedere, decorso il quale procede all'esecuzione in danno dei soggetti obbligati ed al recupero delle somme anticipate.</a:t>
            </a:r>
          </a:p>
          <a:p>
            <a:pPr algn="just">
              <a:lnSpc>
                <a:spcPct val="150000"/>
              </a:lnSpc>
              <a:spcAft>
                <a:spcPts val="800"/>
              </a:spcAft>
            </a:pPr>
            <a:r>
              <a:rPr lang="it-IT" sz="1000" i="1" dirty="0">
                <a:solidFill>
                  <a:prstClr val="black"/>
                </a:solidFill>
              </a:rPr>
              <a:t>4. Qualora la responsabilità del fatto illecito sia imputabile ad amministratori o rappresentanti di persona giuridica ai sensi e per gli effetti del comma 3, sono tenuti in solido la persona giuridica ed i soggetti che siano subentrati nei diritti della persona stessa, secondo le previsioni del decreto legislativo 8 giugno 2001, n. 231, in materia di responsabilità amministrativa delle persone giuridiche, delle società e delle associazioni»</a:t>
            </a:r>
            <a:r>
              <a:rPr lang="it-IT" sz="1000" dirty="0">
                <a:solidFill>
                  <a:prstClr val="black"/>
                </a:solidFill>
              </a:rPr>
              <a:t>.</a:t>
            </a:r>
          </a:p>
          <a:p>
            <a:pPr algn="just">
              <a:lnSpc>
                <a:spcPct val="150000"/>
              </a:lnSpc>
              <a:spcAft>
                <a:spcPts val="800"/>
              </a:spcAft>
            </a:pPr>
            <a:endParaRPr lang="it-IT" sz="12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B4408777-B6FE-9C7F-51A6-7CBB34B3869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37E422BB-04B4-80D1-9F1F-390A283DE3F2}"/>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4B05DBE-9BF3-4BD0-771C-78D7600B8CB7}"/>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755390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6F720-EA6D-4C4D-1AF8-4735D692285D}"/>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82930409-C4A0-B51B-7D39-32B84139BB7A}"/>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14822601-4EF8-C7DC-F718-34CAFA6B6B98}"/>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ACDA5784-CAA1-47F7-F5DC-5C7A7196A0BE}"/>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100" b="1" u="sng" dirty="0">
                <a:solidFill>
                  <a:prstClr val="black"/>
                </a:solidFill>
              </a:rPr>
              <a:t>Le ordinanze comunali per l’abbandono dei rifiuti prima della Legge 14/2026</a:t>
            </a:r>
          </a:p>
          <a:p>
            <a:pPr algn="just">
              <a:lnSpc>
                <a:spcPct val="150000"/>
              </a:lnSpc>
              <a:spcAft>
                <a:spcPts val="800"/>
              </a:spcAft>
            </a:pPr>
            <a:r>
              <a:rPr lang="it-IT" sz="1100" dirty="0"/>
              <a:t>Ai sensi dell’art. 192 co. 3 del d.lgs. 152/2006, la competenza ad adottare l’ordinanza di rimozione dei rifiuti spetta quindi al Sindaco, che ordina ai responsabili la rimozione e il ripristino dello stato dei luoghi entro un termine assegnato; in caso di inottemperanza, il Comune provvede d’ufficio in danno dei soggetti obbligati, con recupero delle relative spese. </a:t>
            </a:r>
          </a:p>
          <a:p>
            <a:pPr algn="just">
              <a:lnSpc>
                <a:spcPct val="150000"/>
              </a:lnSpc>
              <a:spcAft>
                <a:spcPts val="800"/>
              </a:spcAft>
            </a:pPr>
            <a:r>
              <a:rPr lang="it-IT" sz="1100" dirty="0">
                <a:solidFill>
                  <a:prstClr val="black"/>
                </a:solidFill>
              </a:rPr>
              <a:t>A seguito dell’entrata in vigore del TUA, la previsione dell’art. 192 di una </a:t>
            </a:r>
            <a:r>
              <a:rPr lang="it-IT" sz="1100" b="1" dirty="0">
                <a:solidFill>
                  <a:prstClr val="black"/>
                </a:solidFill>
              </a:rPr>
              <a:t>espressa competenza del Sindaco </a:t>
            </a:r>
            <a:r>
              <a:rPr lang="it-IT" sz="1100" dirty="0">
                <a:solidFill>
                  <a:prstClr val="black"/>
                </a:solidFill>
              </a:rPr>
              <a:t>è stata univocamente interpretata dalla giurisprudenza, sulla base del criterio cronologico e di specialità, come chiara volontà del legislatore di riservare all’Organo politico la competenza all’adozione dei provvedimenti in materia, con espressa sottrazione degli stessi alla competenza generale del Dirigente (cfr. </a:t>
            </a:r>
            <a:r>
              <a:rPr lang="it-IT" sz="1100" i="1" dirty="0">
                <a:solidFill>
                  <a:prstClr val="black"/>
                </a:solidFill>
              </a:rPr>
              <a:t>ex </a:t>
            </a:r>
            <a:r>
              <a:rPr lang="it-IT" sz="1100" i="1" dirty="0" err="1">
                <a:solidFill>
                  <a:prstClr val="black"/>
                </a:solidFill>
              </a:rPr>
              <a:t>multis</a:t>
            </a:r>
            <a:r>
              <a:rPr lang="it-IT" sz="1100" i="1" dirty="0">
                <a:solidFill>
                  <a:prstClr val="black"/>
                </a:solidFill>
              </a:rPr>
              <a:t> </a:t>
            </a:r>
            <a:r>
              <a:rPr lang="it-IT" sz="1100" dirty="0">
                <a:solidFill>
                  <a:prstClr val="black"/>
                </a:solidFill>
              </a:rPr>
              <a:t>sentenza </a:t>
            </a:r>
            <a:r>
              <a:rPr lang="it-IT" sz="1100" dirty="0">
                <a:solidFill>
                  <a:prstClr val="black"/>
                </a:solidFill>
                <a:latin typeface="Calibri" panose="020F0502020204030204"/>
              </a:rPr>
              <a:t>n. 2056 del 12.03.2025, sez. IV del Consiglio di Stato).</a:t>
            </a:r>
          </a:p>
        </p:txBody>
      </p:sp>
      <p:sp>
        <p:nvSpPr>
          <p:cNvPr id="8" name="Shape 5">
            <a:extLst>
              <a:ext uri="{FF2B5EF4-FFF2-40B4-BE49-F238E27FC236}">
                <a16:creationId xmlns:a16="http://schemas.microsoft.com/office/drawing/2014/main" id="{80EA5547-FCE7-EE15-9F1C-62E77DC8F2B2}"/>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534BE745-C231-701D-040D-4E5F82C54050}"/>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823F1888-B8F7-B374-3777-05193C449CB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927247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E67BC-CF42-E229-48B4-883AE48B4835}"/>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93867BF-3E65-A92B-F096-99C06D5748E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6DB60B0F-C804-9BEF-22A2-BA8ECE7A0EB2}"/>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7448D5B7-6F4A-B779-D3A1-689C121BB792}"/>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100" b="1" u="sng" dirty="0">
                <a:solidFill>
                  <a:prstClr val="black"/>
                </a:solidFill>
              </a:rPr>
              <a:t>Le ordinanze comunali per l’abbandono dei rifiuti prima della Legge 14/2026</a:t>
            </a:r>
          </a:p>
          <a:p>
            <a:pPr algn="just">
              <a:lnSpc>
                <a:spcPct val="150000"/>
              </a:lnSpc>
              <a:spcAft>
                <a:spcPts val="800"/>
              </a:spcAft>
            </a:pPr>
            <a:endParaRPr lang="it-IT" sz="1100" dirty="0">
              <a:solidFill>
                <a:prstClr val="black"/>
              </a:solidFill>
              <a:latin typeface="Calibri" panose="020F0502020204030204"/>
            </a:endParaRPr>
          </a:p>
          <a:p>
            <a:pPr algn="just">
              <a:lnSpc>
                <a:spcPct val="150000"/>
              </a:lnSpc>
              <a:spcAft>
                <a:spcPts val="800"/>
              </a:spcAft>
            </a:pPr>
            <a:r>
              <a:rPr lang="it-IT" sz="1100" dirty="0">
                <a:solidFill>
                  <a:prstClr val="black"/>
                </a:solidFill>
                <a:latin typeface="Calibri" panose="020F0502020204030204"/>
              </a:rPr>
              <a:t>Secondo l’orientamento giurisprudenziale dominante il potere di ordinanza di cui all’art. 192 TUA e quello di cui all’art. 50 TUEL non sono sovrapponibili atteso che il potere di cui all’art. 50 TUEL riviveste carattere atipico e residuale (ossia è esercitabile – in presenza dei presupposti all’uopo prescritti – esclusivamente nei casi in cui risulti impossibile intervenire mediante l’adozione di atti tipici), mentre il potere contemplato nell’art. 192 TUA riveste carattere “ordinario” ed è, altresì, connotato da natura “sanzionatoria”, atteso che, per il suo esercizio a carico dei soggetti obbligati in solido, impone l’imputazione a titolo di dolo o colpa del comportamento tenuto in violazione dei divieti di legge  (TAR Lazio, Sez. II bis, 05.07.2016, n. 7686; TAR Calabria, Catanzaro, Sez. I, 20 .10.2009, n. 1118).</a:t>
            </a:r>
          </a:p>
        </p:txBody>
      </p:sp>
      <p:sp>
        <p:nvSpPr>
          <p:cNvPr id="8" name="Shape 5">
            <a:extLst>
              <a:ext uri="{FF2B5EF4-FFF2-40B4-BE49-F238E27FC236}">
                <a16:creationId xmlns:a16="http://schemas.microsoft.com/office/drawing/2014/main" id="{4D75C88F-F889-6DE0-EB47-A51FC3118685}"/>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72B6C21D-AA49-94E1-D1BB-35DF5A7F22C5}"/>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0F38AB16-A086-8C37-92C8-81B08433A58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337645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DA9D1-4D1C-70B2-D051-320F34FDF2D5}"/>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36A62BCA-38CF-5148-2044-23EFA4EF299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8BD7F83-ECA3-7B0F-0528-D5B0D65D1334}"/>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6747DD21-6576-0145-A58A-23517B6A4D09}"/>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algn="ctr">
              <a:lnSpc>
                <a:spcPct val="150000"/>
              </a:lnSpc>
              <a:spcAft>
                <a:spcPts val="800"/>
              </a:spcAft>
            </a:pPr>
            <a:r>
              <a:rPr lang="it-IT" sz="1100" b="1" u="sng" dirty="0">
                <a:solidFill>
                  <a:prstClr val="black"/>
                </a:solidFill>
              </a:rPr>
              <a:t>Le ordinanze comunali per l’abbandono dei rifiuti dopo la Legge 14/2026</a:t>
            </a:r>
          </a:p>
          <a:p>
            <a:pPr algn="just">
              <a:lnSpc>
                <a:spcPct val="150000"/>
              </a:lnSpc>
              <a:spcAft>
                <a:spcPts val="800"/>
              </a:spcAft>
            </a:pPr>
            <a:r>
              <a:rPr lang="it-IT" sz="1100" dirty="0">
                <a:solidFill>
                  <a:prstClr val="black"/>
                </a:solidFill>
                <a:latin typeface="Calibri" panose="020F0502020204030204"/>
              </a:rPr>
              <a:t>I commi 5-</a:t>
            </a:r>
            <a:r>
              <a:rPr lang="it-IT" sz="1100" i="1" dirty="0">
                <a:solidFill>
                  <a:prstClr val="black"/>
                </a:solidFill>
                <a:latin typeface="Calibri" panose="020F0502020204030204"/>
              </a:rPr>
              <a:t>ter</a:t>
            </a:r>
            <a:r>
              <a:rPr lang="it-IT" sz="1100" dirty="0">
                <a:solidFill>
                  <a:prstClr val="black"/>
                </a:solidFill>
                <a:latin typeface="Calibri" panose="020F0502020204030204"/>
              </a:rPr>
              <a:t> e 8-</a:t>
            </a:r>
            <a:r>
              <a:rPr lang="it-IT" sz="1100" i="1" dirty="0">
                <a:solidFill>
                  <a:prstClr val="black"/>
                </a:solidFill>
                <a:latin typeface="Calibri" panose="020F0502020204030204"/>
              </a:rPr>
              <a:t>ter</a:t>
            </a:r>
            <a:r>
              <a:rPr lang="it-IT" sz="1100" dirty="0">
                <a:solidFill>
                  <a:prstClr val="black"/>
                </a:solidFill>
                <a:latin typeface="Calibri" panose="020F0502020204030204"/>
              </a:rPr>
              <a:t> delineano un procedimento speciale in cui l’ente procedente è direttamente titolare dei poteri di accertamento, comunicazione e successiva rimozione del veicolo, essendo chiamato ad attestare l’inutilizzabilità del mezzo, a informarne il proprietario e, in assenza di opposizione entro sessanta giorni, a provvedere alla rimozione, demolizione e cancellazione dal PRA, con recupero delle spese nei confronti del proprietario stesso.</a:t>
            </a:r>
          </a:p>
          <a:p>
            <a:pPr algn="just">
              <a:lnSpc>
                <a:spcPct val="150000"/>
              </a:lnSpc>
              <a:spcAft>
                <a:spcPts val="800"/>
              </a:spcAft>
            </a:pPr>
            <a:r>
              <a:rPr lang="it-IT" sz="1100" dirty="0">
                <a:solidFill>
                  <a:prstClr val="black"/>
                </a:solidFill>
                <a:latin typeface="Calibri" panose="020F0502020204030204"/>
              </a:rPr>
              <a:t>La specialità della disciplina emerge altresì dalla previsione della rimozione immediata del veicolo nei casi di pericolo per l'incolumità pubblica, la sicurezza, la tutela ambientale o il patrimonio stradale, circostanza che sembra confermare l'attribuzione all'ente procedente di un autonomo potere di intervento, svincolato dal previo ricorso all'ordinanza sindacale prevista dall'art. 192 del d.lgs. 152/2006.</a:t>
            </a:r>
          </a:p>
          <a:p>
            <a:pPr algn="just">
              <a:lnSpc>
                <a:spcPct val="150000"/>
              </a:lnSpc>
              <a:spcAft>
                <a:spcPts val="800"/>
              </a:spcAft>
            </a:pPr>
            <a:r>
              <a:rPr lang="it-IT" sz="1100" dirty="0">
                <a:solidFill>
                  <a:prstClr val="black"/>
                </a:solidFill>
                <a:latin typeface="Calibri" panose="020F0502020204030204"/>
              </a:rPr>
              <a:t>Pare dunque possibile affermare che, nelle fattispecie da essa regolate, l'intervento dell'ente possa avvenire secondo il procedimento speciale previsto dalla legge, senza necessità di fare ricorso all'ordinanza sindacale di cui all'art. 192 del d.lgs. 152/2006.</a:t>
            </a:r>
          </a:p>
        </p:txBody>
      </p:sp>
      <p:sp>
        <p:nvSpPr>
          <p:cNvPr id="8" name="Shape 5">
            <a:extLst>
              <a:ext uri="{FF2B5EF4-FFF2-40B4-BE49-F238E27FC236}">
                <a16:creationId xmlns:a16="http://schemas.microsoft.com/office/drawing/2014/main" id="{788B43D4-75BA-3EEF-9300-356C9FB785E6}"/>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FE2A2615-B567-9BF1-AA1C-5C313375BA8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6DF9D035-4F19-6BB2-DACC-4A090EB07FE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802589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42A3B-5DB7-BBB6-3CD1-B3512C43A15D}"/>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9334A34D-F333-68B9-0E1A-4E5ECC8C52E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E5B0675-F942-1CDD-F866-DD31467548A8}"/>
              </a:ext>
            </a:extLst>
          </p:cNvPr>
          <p:cNvSpPr/>
          <p:nvPr/>
        </p:nvSpPr>
        <p:spPr>
          <a:xfrm>
            <a:off x="571499" y="532973"/>
            <a:ext cx="8043863" cy="943976"/>
          </a:xfrm>
          <a:prstGeom prst="rect">
            <a:avLst/>
          </a:prstGeom>
          <a:noFill/>
          <a:ln/>
        </p:spPr>
        <p:txBody>
          <a:bodyPr wrap="square" lIns="0" tIns="0" rIns="0" bIns="170053" rtlCol="0" anchor="t">
            <a:spAutoFit/>
          </a:bodyPr>
          <a:lstStyle/>
          <a:p>
            <a:pPr lvl="0" algn="ctr">
              <a:lnSpc>
                <a:spcPts val="3200"/>
              </a:lnSpc>
              <a:defRPr/>
            </a:pPr>
            <a:r>
              <a:rPr lang="it-IT" sz="2436" b="1" dirty="0">
                <a:solidFill>
                  <a:srgbClr val="D15B5B"/>
                </a:solidFill>
                <a:latin typeface="Playfair Display" pitchFamily="34" charset="0"/>
                <a:ea typeface="Playfair Display" pitchFamily="34" charset="-122"/>
                <a:cs typeface="Playfair Display" pitchFamily="34" charset="-120"/>
              </a:rPr>
              <a:t>3</a:t>
            </a: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a:p>
            <a:pPr lvl="0" algn="ctr">
              <a:lnSpc>
                <a:spcPts val="3200"/>
              </a:lnSpc>
              <a:defRPr/>
            </a:pP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0BAF0BB7-E971-E84C-C6DA-55D5DA3465D4}"/>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lvl="0" algn="just">
              <a:lnSpc>
                <a:spcPct val="150000"/>
              </a:lnSpc>
              <a:defRPr/>
            </a:pPr>
            <a:r>
              <a:rPr lang="it-IT" sz="1300" dirty="0">
                <a:solidFill>
                  <a:prstClr val="black"/>
                </a:solidFill>
              </a:rPr>
              <a:t>Il controllo elettronico della velocità si inserisce in un sistema normativo composto da:</a:t>
            </a:r>
          </a:p>
          <a:p>
            <a:pPr marL="285750" lvl="0" indent="-285750" algn="just">
              <a:lnSpc>
                <a:spcPct val="150000"/>
              </a:lnSpc>
              <a:buFont typeface="Arial" panose="020B0604020202020204" pitchFamily="34" charset="0"/>
              <a:buChar char="•"/>
              <a:defRPr/>
            </a:pPr>
            <a:r>
              <a:rPr lang="it-IT" sz="1300" dirty="0">
                <a:solidFill>
                  <a:prstClr val="black"/>
                </a:solidFill>
              </a:rPr>
              <a:t>norme primarie del Codice della Strada;</a:t>
            </a:r>
          </a:p>
          <a:p>
            <a:pPr marL="285750" lvl="0" indent="-285750" algn="just">
              <a:lnSpc>
                <a:spcPct val="150000"/>
              </a:lnSpc>
              <a:buFont typeface="Arial" panose="020B0604020202020204" pitchFamily="34" charset="0"/>
              <a:buChar char="•"/>
              <a:defRPr/>
            </a:pPr>
            <a:r>
              <a:rPr lang="it-IT" sz="1300" dirty="0">
                <a:solidFill>
                  <a:prstClr val="black"/>
                </a:solidFill>
              </a:rPr>
              <a:t>regolamento di esecuzione;</a:t>
            </a:r>
          </a:p>
          <a:p>
            <a:pPr marL="285750" lvl="0" indent="-285750" algn="just">
              <a:lnSpc>
                <a:spcPct val="150000"/>
              </a:lnSpc>
              <a:buFont typeface="Arial" panose="020B0604020202020204" pitchFamily="34" charset="0"/>
              <a:buChar char="•"/>
              <a:defRPr/>
            </a:pPr>
            <a:r>
              <a:rPr lang="it-IT" sz="1300" dirty="0">
                <a:solidFill>
                  <a:prstClr val="black"/>
                </a:solidFill>
              </a:rPr>
              <a:t>norme speciali sul controllo remoto della velocità;</a:t>
            </a:r>
          </a:p>
          <a:p>
            <a:pPr marL="285750" lvl="0" indent="-285750" algn="just">
              <a:lnSpc>
                <a:spcPct val="150000"/>
              </a:lnSpc>
              <a:buFont typeface="Arial" panose="020B0604020202020204" pitchFamily="34" charset="0"/>
              <a:buChar char="•"/>
              <a:defRPr/>
            </a:pPr>
            <a:r>
              <a:rPr lang="it-IT" sz="1300" dirty="0">
                <a:solidFill>
                  <a:prstClr val="black"/>
                </a:solidFill>
              </a:rPr>
              <a:t>atti amministrativi e tecnici di attuazione;</a:t>
            </a:r>
          </a:p>
          <a:p>
            <a:pPr marL="285750" lvl="0" indent="-285750" algn="just">
              <a:lnSpc>
                <a:spcPct val="150000"/>
              </a:lnSpc>
              <a:buFont typeface="Arial" panose="020B0604020202020204" pitchFamily="34" charset="0"/>
              <a:buChar char="•"/>
              <a:defRPr/>
            </a:pPr>
            <a:r>
              <a:rPr lang="it-IT" sz="1300" dirty="0">
                <a:solidFill>
                  <a:prstClr val="black"/>
                </a:solidFill>
              </a:rPr>
              <a:t>interpretazioni ministeriali e giurisprudenziali.</a:t>
            </a:r>
          </a:p>
          <a:p>
            <a:pPr lvl="0" algn="just">
              <a:lnSpc>
                <a:spcPct val="150000"/>
              </a:lnSpc>
              <a:defRPr/>
            </a:pPr>
            <a:r>
              <a:rPr lang="it-IT" sz="1300" dirty="0">
                <a:solidFill>
                  <a:prstClr val="black"/>
                </a:solidFill>
              </a:rPr>
              <a:t>L’accertamento, pertanto, non dipende da un solo articolo, ma da un sistema integrato di regole in continua evoluzione.</a:t>
            </a:r>
          </a:p>
        </p:txBody>
      </p:sp>
      <p:sp>
        <p:nvSpPr>
          <p:cNvPr id="8" name="Shape 5">
            <a:extLst>
              <a:ext uri="{FF2B5EF4-FFF2-40B4-BE49-F238E27FC236}">
                <a16:creationId xmlns:a16="http://schemas.microsoft.com/office/drawing/2014/main" id="{5F74D69D-9543-349A-AC4A-DFEDF4C9CEA2}"/>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3DA923E8-D1D3-C662-ABF4-8E831CE9A6C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85AC828-6F15-D7CC-C703-AA6EEE73EDFE}"/>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SISTEMA NORMATIVO DI RIFERIMENTO</a:t>
            </a:r>
          </a:p>
        </p:txBody>
      </p:sp>
    </p:spTree>
    <p:extLst>
      <p:ext uri="{BB962C8B-B14F-4D97-AF65-F5344CB8AC3E}">
        <p14:creationId xmlns:p14="http://schemas.microsoft.com/office/powerpoint/2010/main" val="128134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9C1C4-8B47-2203-D49D-C2421EFD3032}"/>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BE9F7CF-C63B-D139-5EDA-153C6CC06D5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E6B827EF-36FE-E1FF-DD2D-8F36E74B8E8A}"/>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lang="it-IT" sz="2436" b="1" dirty="0">
                <a:solidFill>
                  <a:srgbClr val="D15B5B"/>
                </a:solidFill>
                <a:latin typeface="Playfair Display" pitchFamily="34" charset="0"/>
                <a:ea typeface="Playfair Display" pitchFamily="34" charset="-122"/>
                <a:cs typeface="Playfair Display" pitchFamily="34" charset="-120"/>
              </a:rPr>
              <a:t>1</a:t>
            </a: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Poteri di ordinanza e relativi limiti</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CF250F66-0EFF-2B18-1B75-6DABF26B1192}"/>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400" b="1" dirty="0">
                <a:solidFill>
                  <a:prstClr val="black"/>
                </a:solidFill>
                <a:latin typeface="Calibri" panose="020F0502020204030204"/>
              </a:rPr>
              <a:t>Finalità:</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tutela della sicurezza urbana;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Tutela dell’incolumità pubblica;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Tutela ambientale;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Tutela ella circolazione stradale;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Ripristino della legalità. </a:t>
            </a:r>
          </a:p>
          <a:p>
            <a:pPr marR="0" lvl="0" algn="just" defTabSz="914400" rtl="0" eaLnBrk="1" fontAlgn="auto" latinLnBrk="0" hangingPunct="1">
              <a:lnSpc>
                <a:spcPct val="150000"/>
              </a:lnSpc>
              <a:spcBef>
                <a:spcPts val="0"/>
              </a:spcBef>
              <a:spcAft>
                <a:spcPts val="0"/>
              </a:spcAft>
              <a:buClrTx/>
              <a:buSzTx/>
              <a:tabLst/>
              <a:defRPr/>
            </a:pPr>
            <a:endParaRPr lang="it-IT" sz="1400" dirty="0">
              <a:solidFill>
                <a:prstClr val="black"/>
              </a:solidFill>
              <a:latin typeface="Calibri" panose="020F0502020204030204"/>
            </a:endParaRPr>
          </a:p>
          <a:p>
            <a:pPr marR="0" lvl="0" algn="just" defTabSz="914400" rtl="0" eaLnBrk="1" fontAlgn="auto" latinLnBrk="0" hangingPunct="1">
              <a:lnSpc>
                <a:spcPct val="150000"/>
              </a:lnSpc>
              <a:spcBef>
                <a:spcPts val="0"/>
              </a:spcBef>
              <a:spcAft>
                <a:spcPts val="0"/>
              </a:spcAft>
              <a:buClrTx/>
              <a:buSzTx/>
              <a:tabLst/>
              <a:defRPr/>
            </a:pPr>
            <a:r>
              <a:rPr lang="it-IT" sz="1400" b="1" dirty="0">
                <a:solidFill>
                  <a:prstClr val="black"/>
                </a:solidFill>
                <a:latin typeface="Calibri" panose="020F0502020204030204"/>
              </a:rPr>
              <a:t>Natura: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provvedimento amministrativo autoritativo;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rivolto a destinatari determinati o determinabili.</a:t>
            </a:r>
          </a:p>
          <a:p>
            <a:pPr marR="0" lvl="0" algn="just" defTabSz="914400" rtl="0" eaLnBrk="1" fontAlgn="auto" latinLnBrk="0" hangingPunct="1">
              <a:lnSpc>
                <a:spcPct val="150000"/>
              </a:lnSpc>
              <a:spcBef>
                <a:spcPts val="0"/>
              </a:spcBef>
              <a:spcAft>
                <a:spcPts val="0"/>
              </a:spcAft>
              <a:buClrTx/>
              <a:buSzTx/>
              <a:tabLst/>
              <a:defRPr/>
            </a:pPr>
            <a:endParaRPr lang="it-IT" sz="1600" dirty="0">
              <a:solidFill>
                <a:prstClr val="black"/>
              </a:solidFill>
              <a:latin typeface="Calibri" panose="020F0502020204030204"/>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it-IT" sz="16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C3FA70CD-9027-1501-04A1-B53F7DB9A140}"/>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0B424DC8-6BF0-698B-51A8-8E59E8A09A1A}"/>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4C69DFD2-A0FD-C233-8A4B-2715E2687628}"/>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FUNZIONI E PRESUPPOSTI</a:t>
            </a:r>
          </a:p>
        </p:txBody>
      </p:sp>
    </p:spTree>
    <p:extLst>
      <p:ext uri="{BB962C8B-B14F-4D97-AF65-F5344CB8AC3E}">
        <p14:creationId xmlns:p14="http://schemas.microsoft.com/office/powerpoint/2010/main" val="16082147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E4DC5-BC53-2019-ABBE-FCB8B3347F15}"/>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4B3D21E3-147D-0880-7C41-4B83DBA2A439}"/>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3BC580C-D67E-7489-0B8C-F7AE92B3369D}"/>
              </a:ext>
            </a:extLst>
          </p:cNvPr>
          <p:cNvSpPr/>
          <p:nvPr/>
        </p:nvSpPr>
        <p:spPr>
          <a:xfrm>
            <a:off x="571499" y="532973"/>
            <a:ext cx="8043863" cy="606961"/>
          </a:xfrm>
          <a:prstGeom prst="rect">
            <a:avLst/>
          </a:prstGeom>
          <a:noFill/>
          <a:ln/>
        </p:spPr>
        <p:txBody>
          <a:bodyPr wrap="square" lIns="0" tIns="0" rIns="0" bIns="170053" rtlCol="0" anchor="t">
            <a:spAutoFit/>
          </a:bodyPr>
          <a:lstStyle/>
          <a:p>
            <a:pPr lvl="0" algn="ctr">
              <a:lnSpc>
                <a:spcPts val="3200"/>
              </a:lnSpc>
              <a:defRPr/>
            </a:pPr>
            <a:r>
              <a:rPr lang="it-IT" sz="2440" b="1" dirty="0">
                <a:solidFill>
                  <a:srgbClr val="D15B5B"/>
                </a:solidFill>
                <a:latin typeface="Playfair Display" pitchFamily="34" charset="0"/>
                <a:ea typeface="Playfair Display" pitchFamily="34" charset="-122"/>
                <a:cs typeface="Playfair Display" pitchFamily="34" charset="-120"/>
              </a:rPr>
              <a:t>3.</a:t>
            </a:r>
            <a:r>
              <a:rPr lang="it-IT" sz="4400" b="1" dirty="0">
                <a:solidFill>
                  <a:srgbClr val="D15B5B"/>
                </a:solidFill>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8555C93C-3129-E810-AC2C-F6FF61895EC6}"/>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Il quadro normativo in materia di apparecchi di misurazione della velocità risponde a una duplice esigenza:</a:t>
            </a:r>
          </a:p>
          <a:p>
            <a:pPr marL="342900" marR="0" lvl="0" indent="-342900" algn="just" defTabSz="914400" rtl="0" eaLnBrk="1" fontAlgn="auto" latinLnBrk="0" hangingPunct="1">
              <a:lnSpc>
                <a:spcPct val="150000"/>
              </a:lnSpc>
              <a:spcBef>
                <a:spcPts val="0"/>
              </a:spcBef>
              <a:spcAft>
                <a:spcPts val="0"/>
              </a:spcAft>
              <a:buClrTx/>
              <a:buSzTx/>
              <a:buFontTx/>
              <a:buAutoNum type="arabicPeriod"/>
              <a:tabLst/>
              <a:defRPr/>
            </a:pPr>
            <a:r>
              <a:rPr lang="it-IT" sz="1300" dirty="0">
                <a:solidFill>
                  <a:prstClr val="black"/>
                </a:solidFill>
                <a:latin typeface="Calibri" panose="020F0502020204030204"/>
              </a:rPr>
              <a:t>consentire agli organi di polizia stradale di effettuare controlli efficaci sul rispetto dei limiti di velocità;</a:t>
            </a:r>
          </a:p>
          <a:p>
            <a:pPr marL="342900" marR="0" lvl="0" indent="-342900" algn="just" defTabSz="914400" rtl="0" eaLnBrk="1" fontAlgn="auto" latinLnBrk="0" hangingPunct="1">
              <a:lnSpc>
                <a:spcPct val="150000"/>
              </a:lnSpc>
              <a:spcBef>
                <a:spcPts val="0"/>
              </a:spcBef>
              <a:spcAft>
                <a:spcPts val="0"/>
              </a:spcAft>
              <a:buClrTx/>
              <a:buSzTx/>
              <a:buFontTx/>
              <a:buAutoNum type="arabicPeriod"/>
              <a:tabLst/>
              <a:defRPr/>
            </a:pPr>
            <a:r>
              <a:rPr lang="it-IT" sz="1300" dirty="0">
                <a:solidFill>
                  <a:prstClr val="black"/>
                </a:solidFill>
                <a:latin typeface="Calibri" panose="020F0502020204030204"/>
              </a:rPr>
              <a:t>garantire che tali controlli avvengano nel rispetto di precise condizioni di legalità, trasparenza e affidabilità tecnica. </a:t>
            </a:r>
          </a:p>
          <a:p>
            <a:pPr marR="0" lvl="0" algn="just" defTabSz="914400" rtl="0" eaLnBrk="1" fontAlgn="auto" latinLnBrk="0" hangingPunct="1">
              <a:lnSpc>
                <a:spcPct val="150000"/>
              </a:lnSpc>
              <a:spcBef>
                <a:spcPts val="0"/>
              </a:spcBef>
              <a:spcAft>
                <a:spcPts val="0"/>
              </a:spcAft>
              <a:buClrTx/>
              <a:buSzTx/>
              <a:tabLst/>
              <a:defRPr/>
            </a:pPr>
            <a:r>
              <a:rPr lang="it-IT" sz="1300" dirty="0">
                <a:solidFill>
                  <a:prstClr val="black"/>
                </a:solidFill>
                <a:latin typeface="Calibri" panose="020F0502020204030204"/>
              </a:rPr>
              <a:t>La disciplina, pertanto, non riguarda soltanto il potere di accertamento, ma anche le modalità con cui tale potere deve essere esercitato. </a:t>
            </a:r>
            <a:endParaRPr lang="it-IT" sz="1300"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7F90155F-EC25-D9CE-1187-7BA479163A3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961ADFB-6EAD-59BE-6A5C-43736419533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455A0CF0-FF04-3F51-AD16-C280CA97233C}"/>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SISTEMA NORMATIVO DI RIFERIMENTO</a:t>
            </a:r>
          </a:p>
        </p:txBody>
      </p:sp>
    </p:spTree>
    <p:extLst>
      <p:ext uri="{BB962C8B-B14F-4D97-AF65-F5344CB8AC3E}">
        <p14:creationId xmlns:p14="http://schemas.microsoft.com/office/powerpoint/2010/main" val="606468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21920-5056-81ED-70CB-39C245B24EBA}"/>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36C8C911-659A-2DC5-99C3-433F53C2C0E5}"/>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1F26A8E-06BA-C45B-53F0-032E0B2584D8}"/>
              </a:ext>
            </a:extLst>
          </p:cNvPr>
          <p:cNvSpPr/>
          <p:nvPr/>
        </p:nvSpPr>
        <p:spPr>
          <a:xfrm>
            <a:off x="571499" y="532973"/>
            <a:ext cx="8043863" cy="606961"/>
          </a:xfrm>
          <a:prstGeom prst="rect">
            <a:avLst/>
          </a:prstGeom>
          <a:noFill/>
          <a:ln/>
        </p:spPr>
        <p:txBody>
          <a:bodyPr wrap="square" lIns="0" tIns="0" rIns="0" bIns="170053" rtlCol="0" anchor="t">
            <a:spAutoFit/>
          </a:bodyPr>
          <a:lstStyle/>
          <a:p>
            <a:pPr lvl="0" algn="ctr">
              <a:lnSpc>
                <a:spcPts val="3200"/>
              </a:lnSpc>
              <a:defRPr/>
            </a:pPr>
            <a:r>
              <a:rPr lang="it-IT" sz="2440" b="1" dirty="0">
                <a:solidFill>
                  <a:srgbClr val="D15B5B"/>
                </a:solidFill>
                <a:latin typeface="Playfair Display" pitchFamily="34" charset="0"/>
                <a:ea typeface="Playfair Display" pitchFamily="34" charset="-122"/>
                <a:cs typeface="Playfair Display" pitchFamily="34" charset="-120"/>
              </a:rPr>
              <a:t>3.</a:t>
            </a:r>
            <a:r>
              <a:rPr lang="it-IT" sz="4400" b="1" dirty="0">
                <a:solidFill>
                  <a:srgbClr val="D15B5B"/>
                </a:solidFill>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6A925B03-29F0-986C-5D3C-A5D5295F7414}"/>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Perché l’accertamento sia legittimo è necessario che sussistano contestualmente due presupposti.</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dirty="0">
                <a:solidFill>
                  <a:prstClr val="black"/>
                </a:solidFill>
                <a:latin typeface="Calibri" panose="020F0502020204030204"/>
              </a:rPr>
              <a:t>1. Presupposto amministrativo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disciplina della circolazione;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imposizione dei limiti di velocità;</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regolazione del traffico mediante ordinanza.</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dirty="0">
                <a:solidFill>
                  <a:prstClr val="black"/>
                </a:solidFill>
                <a:latin typeface="Calibri" panose="020F0502020204030204"/>
              </a:rPr>
              <a:t>2. Presupposto tecnico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conformità e affidabilità dell’apparecchiatura;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validità della misurazione della velocità.</a:t>
            </a:r>
            <a:endParaRPr lang="it-IT" sz="1300"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23AAB2A0-2D95-A3DC-67E0-AE18E14A08DB}"/>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BDB66B69-F4B7-0991-14D8-17764EA3F112}"/>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D3BB90B-CF02-C417-603C-F9FA6CC18C7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POTERI DI ORDINANZA E OMOLOGAZIONE DEGLI AUTOVELOX</a:t>
            </a:r>
          </a:p>
        </p:txBody>
      </p:sp>
    </p:spTree>
    <p:extLst>
      <p:ext uri="{BB962C8B-B14F-4D97-AF65-F5344CB8AC3E}">
        <p14:creationId xmlns:p14="http://schemas.microsoft.com/office/powerpoint/2010/main" val="2082299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D43AE-4D46-A74E-C7BD-348F4ECE5527}"/>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2A4C5D0F-D3D1-CD8F-6BAD-7C73D8E1C331}"/>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922C36F-C7C8-014A-3089-DF6D5001E54A}"/>
              </a:ext>
            </a:extLst>
          </p:cNvPr>
          <p:cNvSpPr/>
          <p:nvPr/>
        </p:nvSpPr>
        <p:spPr>
          <a:xfrm>
            <a:off x="571499" y="532973"/>
            <a:ext cx="8043863" cy="606961"/>
          </a:xfrm>
          <a:prstGeom prst="rect">
            <a:avLst/>
          </a:prstGeom>
          <a:noFill/>
          <a:ln/>
        </p:spPr>
        <p:txBody>
          <a:bodyPr wrap="square" lIns="0" tIns="0" rIns="0" bIns="170053" rtlCol="0" anchor="t">
            <a:spAutoFit/>
          </a:bodyPr>
          <a:lstStyle/>
          <a:p>
            <a:pPr lvl="0" algn="ctr">
              <a:lnSpc>
                <a:spcPts val="3200"/>
              </a:lnSpc>
              <a:defRPr/>
            </a:pPr>
            <a:r>
              <a:rPr lang="it-IT" sz="2440" b="1" dirty="0">
                <a:solidFill>
                  <a:srgbClr val="D15B5B"/>
                </a:solidFill>
                <a:latin typeface="Playfair Display" pitchFamily="34" charset="0"/>
                <a:ea typeface="Playfair Display" pitchFamily="34" charset="-122"/>
                <a:cs typeface="Playfair Display" pitchFamily="34" charset="-120"/>
              </a:rPr>
              <a:t>3.</a:t>
            </a:r>
            <a:r>
              <a:rPr lang="it-IT" sz="4400" b="1" dirty="0">
                <a:solidFill>
                  <a:srgbClr val="D15B5B"/>
                </a:solidFill>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5A1238D4-621A-EACE-7AA0-1861408FFF44}"/>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dirty="0">
                <a:solidFill>
                  <a:prstClr val="black"/>
                </a:solidFill>
                <a:latin typeface="Calibri" panose="020F0502020204030204"/>
              </a:rPr>
              <a:t>Art. 5 co. 3 del d.lgs. 285/1992</a:t>
            </a:r>
            <a:r>
              <a:rPr lang="it-IT" sz="1300" dirty="0">
                <a:solidFill>
                  <a:prstClr val="black"/>
                </a:solidFill>
                <a:latin typeface="Calibri" panose="020F0502020204030204"/>
              </a:rPr>
              <a:t>:  </a:t>
            </a:r>
            <a:r>
              <a:rPr lang="it-IT" sz="1300" i="1" dirty="0">
                <a:solidFill>
                  <a:prstClr val="black"/>
                </a:solidFill>
                <a:latin typeface="Calibri" panose="020F0502020204030204"/>
              </a:rPr>
              <a:t>«I provvedimenti per la regolamentazione della circolazione sono emessi dagli enti proprietari, attraverso gli organi competenti a norma degli articoli 6 e 7, con ordinanze motivate e rese note al pubblico mediante i prescritti segnali»</a:t>
            </a:r>
            <a:r>
              <a:rPr lang="it-IT" sz="1300" dirty="0">
                <a:solidFill>
                  <a:prstClr val="black"/>
                </a:solidFill>
                <a:latin typeface="Calibri" panose="020F0502020204030204"/>
              </a:rPr>
              <a:t>.</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it-IT" sz="1300" dirty="0">
                <a:solidFill>
                  <a:prstClr val="black"/>
                </a:solidFill>
                <a:latin typeface="Calibri" panose="020F0502020204030204"/>
                <a:sym typeface="Wingdings" panose="05000000000000000000" pitchFamily="2" charset="2"/>
              </a:rPr>
              <a:t>I </a:t>
            </a:r>
            <a:r>
              <a:rPr lang="it-IT" sz="1300" dirty="0">
                <a:solidFill>
                  <a:prstClr val="black"/>
                </a:solidFill>
              </a:rPr>
              <a:t>provvedimenti per la regolamentazione della circolazione sono emessi mediante ordinanze motivate e rese note al pubblico attraverso la prescritta segnaletica.</a:t>
            </a:r>
          </a:p>
          <a:p>
            <a:pPr marR="0" lvl="0" algn="just" defTabSz="914400" rtl="0" eaLnBrk="1" fontAlgn="auto" latinLnBrk="0" hangingPunct="1">
              <a:lnSpc>
                <a:spcPct val="150000"/>
              </a:lnSpc>
              <a:spcBef>
                <a:spcPts val="0"/>
              </a:spcBef>
              <a:spcAft>
                <a:spcPts val="0"/>
              </a:spcAft>
              <a:buClrTx/>
              <a:buSzTx/>
              <a:tabLst/>
              <a:defRPr/>
            </a:pPr>
            <a:r>
              <a:rPr lang="it-IT" sz="1300" b="1" dirty="0">
                <a:solidFill>
                  <a:prstClr val="black"/>
                </a:solidFill>
              </a:rPr>
              <a:t>Principi fondamentali</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rPr>
              <a:t>legalità;</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rPr>
              <a:t>motivazione;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rPr>
              <a:t>pubblicità;</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rPr>
              <a:t>conoscibilità da parte dell’utenza.</a:t>
            </a:r>
          </a:p>
          <a:p>
            <a:pPr marR="0" lvl="0" algn="just" defTabSz="914400" rtl="0" eaLnBrk="1" fontAlgn="auto" latinLnBrk="0" hangingPunct="1">
              <a:lnSpc>
                <a:spcPct val="150000"/>
              </a:lnSpc>
              <a:spcBef>
                <a:spcPts val="0"/>
              </a:spcBef>
              <a:spcAft>
                <a:spcPts val="0"/>
              </a:spcAft>
              <a:buClrTx/>
              <a:buSzTx/>
              <a:tabLst/>
              <a:defRPr/>
            </a:pPr>
            <a:r>
              <a:rPr lang="it-IT" sz="1300" dirty="0">
                <a:solidFill>
                  <a:prstClr val="black"/>
                </a:solidFill>
                <a:sym typeface="Wingdings" panose="05000000000000000000" pitchFamily="2" charset="2"/>
              </a:rPr>
              <a:t> l’ordinanza è il presupposto giuridico di ogni regolazione della circolazione. </a:t>
            </a:r>
            <a:endParaRPr lang="it-IT" sz="1300"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436FCC2F-4091-9D02-29DE-61B5AAF8FAB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F7C63D18-5B10-A2ED-8671-7E147CF33CE8}"/>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891F8E65-D441-6DFE-DCE9-A6829047A4C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POTERI DI ORDINANZA E OMOLOGAZIONE DEGLI AUTOVELOX – IL FONDAMENTO DEL POTERE DI ORDINANZA</a:t>
            </a:r>
          </a:p>
        </p:txBody>
      </p:sp>
    </p:spTree>
    <p:extLst>
      <p:ext uri="{BB962C8B-B14F-4D97-AF65-F5344CB8AC3E}">
        <p14:creationId xmlns:p14="http://schemas.microsoft.com/office/powerpoint/2010/main" val="311851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CCDA2-8C0F-46D9-FC4F-11E7BAED70D4}"/>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518C10E-ADEB-C740-17D7-CA07450A5B9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3BA46DE-0DDB-77F5-F232-204AC03DB35A}"/>
              </a:ext>
            </a:extLst>
          </p:cNvPr>
          <p:cNvSpPr/>
          <p:nvPr/>
        </p:nvSpPr>
        <p:spPr>
          <a:xfrm>
            <a:off x="571499" y="532973"/>
            <a:ext cx="8043863" cy="606961"/>
          </a:xfrm>
          <a:prstGeom prst="rect">
            <a:avLst/>
          </a:prstGeom>
          <a:noFill/>
          <a:ln/>
        </p:spPr>
        <p:txBody>
          <a:bodyPr wrap="square" lIns="0" tIns="0" rIns="0" bIns="170053" rtlCol="0" anchor="t">
            <a:spAutoFit/>
          </a:bodyPr>
          <a:lstStyle/>
          <a:p>
            <a:pPr lvl="0" algn="ctr">
              <a:lnSpc>
                <a:spcPts val="3200"/>
              </a:lnSpc>
              <a:defRPr/>
            </a:pPr>
            <a:r>
              <a:rPr lang="it-IT" sz="2440" b="1" dirty="0">
                <a:solidFill>
                  <a:srgbClr val="D15B5B"/>
                </a:solidFill>
                <a:latin typeface="Playfair Display" pitchFamily="34" charset="0"/>
                <a:ea typeface="Playfair Display" pitchFamily="34" charset="-122"/>
                <a:cs typeface="Playfair Display" pitchFamily="34" charset="-120"/>
              </a:rPr>
              <a:t>3.</a:t>
            </a:r>
            <a:r>
              <a:rPr lang="it-IT" sz="4400" b="1" dirty="0">
                <a:solidFill>
                  <a:srgbClr val="D15B5B"/>
                </a:solidFill>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CB9F3724-53B1-FB62-523B-44785530F701}"/>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b="1" dirty="0">
                <a:solidFill>
                  <a:prstClr val="black"/>
                </a:solidFill>
                <a:latin typeface="Calibri" panose="020F0502020204030204"/>
              </a:rPr>
              <a:t>Art. 6 co. 1 del d.lgs. 285/1992: </a:t>
            </a:r>
            <a:r>
              <a:rPr lang="it-IT" sz="1000" i="1" dirty="0">
                <a:solidFill>
                  <a:prstClr val="black"/>
                </a:solidFill>
                <a:latin typeface="Calibri" panose="020F0502020204030204"/>
              </a:rPr>
              <a:t>«Il prefetto, per motivi di sicurezza pubblica o inerenti alla sicurezza della circolazione, di tutela della salute, nonché per esigenze di carattere militare può, conformemente alle direttive del Ministro delle infrastrutture e dei trasporti, sospendere temporaneamente la circolazione di tutte o di alcune categorie di utenti sulle strade o su tratti di esse. Il prefetto, inoltre, nei giorni festivi o in particolari altri giorni fissati con apposito calendario, da emanarsi con decreto del Ministro delle infrastrutture e dei trasporti, può vietare la circolazione di veicoli adibiti al trasporto di cose. Nel regolamento sono stabilite le condizioni e le eventuali deroghe»</a:t>
            </a:r>
            <a:r>
              <a:rPr lang="it-IT" sz="1000" dirty="0">
                <a:solidFill>
                  <a:prstClr val="black"/>
                </a:solidFill>
                <a:latin typeface="Calibri" panose="020F0502020204030204"/>
              </a:rPr>
              <a:t>.</a:t>
            </a:r>
            <a:endParaRPr lang="it-IT" sz="10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b="1" dirty="0">
                <a:solidFill>
                  <a:prstClr val="black"/>
                </a:solidFill>
                <a:latin typeface="Calibri" panose="020F0502020204030204"/>
              </a:rPr>
              <a:t>Attribuisce al Prefetto la competenza a:</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000" dirty="0">
                <a:solidFill>
                  <a:prstClr val="black"/>
                </a:solidFill>
                <a:latin typeface="Calibri" panose="020F0502020204030204"/>
              </a:rPr>
              <a:t>s</a:t>
            </a:r>
            <a:r>
              <a:rPr kumimoji="0" lang="it-IT" sz="1000" i="0" u="none" strike="noStrike" kern="1200" cap="none" spc="0" normalizeH="0" baseline="0" noProof="0" dirty="0" err="1">
                <a:ln>
                  <a:noFill/>
                </a:ln>
                <a:solidFill>
                  <a:prstClr val="black"/>
                </a:solidFill>
                <a:effectLst/>
                <a:uLnTx/>
                <a:uFillTx/>
                <a:latin typeface="Calibri" panose="020F0502020204030204"/>
                <a:ea typeface="+mn-ea"/>
                <a:cs typeface="+mn-cs"/>
              </a:rPr>
              <a:t>ospendere</a:t>
            </a:r>
            <a:r>
              <a:rPr lang="it-IT" sz="1000" dirty="0">
                <a:solidFill>
                  <a:prstClr val="black"/>
                </a:solidFill>
                <a:latin typeface="Calibri" panose="020F0502020204030204"/>
              </a:rPr>
              <a:t> </a:t>
            </a:r>
            <a:r>
              <a:rPr kumimoji="0" lang="it-IT" sz="1000" i="0" u="none" strike="noStrike" kern="1200" cap="none" spc="0" normalizeH="0" baseline="0" noProof="0" dirty="0">
                <a:ln>
                  <a:noFill/>
                </a:ln>
                <a:solidFill>
                  <a:prstClr val="black"/>
                </a:solidFill>
                <a:effectLst/>
                <a:uLnTx/>
                <a:uFillTx/>
                <a:latin typeface="Calibri" panose="020F0502020204030204"/>
                <a:ea typeface="+mn-ea"/>
                <a:cs typeface="+mn-cs"/>
              </a:rPr>
              <a:t>o limitare la circolazione; </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000" dirty="0">
                <a:solidFill>
                  <a:prstClr val="black"/>
                </a:solidFill>
                <a:latin typeface="Calibri" panose="020F0502020204030204"/>
              </a:rPr>
              <a:t>intervenire per esigenze di sicurezza pubblica, sicurezza della circolazione e tutela della salute.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it-IT" sz="10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b="1" dirty="0">
                <a:solidFill>
                  <a:prstClr val="black"/>
                </a:solidFill>
                <a:latin typeface="Calibri" panose="020F0502020204030204"/>
              </a:rPr>
              <a:t>Art. 6 co. 4 del d.lgs. 285/1992: </a:t>
            </a:r>
            <a:r>
              <a:rPr lang="it-IT" sz="1000" i="1" dirty="0">
                <a:solidFill>
                  <a:prstClr val="black"/>
                </a:solidFill>
                <a:latin typeface="Calibri" panose="020F0502020204030204"/>
              </a:rPr>
              <a:t>«L'ente proprietario della strada può, con l'ordinanza di cui all'art. 5, comma 3…»</a:t>
            </a:r>
            <a:endParaRPr lang="it-IT" sz="10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b="1" dirty="0">
                <a:solidFill>
                  <a:prstClr val="black"/>
                </a:solidFill>
                <a:latin typeface="Calibri" panose="020F0502020204030204"/>
              </a:rPr>
              <a:t>Attribuisce all’Ente proprietario della strada la competenza a</a:t>
            </a:r>
            <a:r>
              <a:rPr lang="it-IT" sz="1000" dirty="0">
                <a:solidFill>
                  <a:prstClr val="black"/>
                </a:solidFill>
                <a:latin typeface="Calibri" panose="020F0502020204030204"/>
              </a:rPr>
              <a:t>:</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000" dirty="0">
                <a:solidFill>
                  <a:prstClr val="black"/>
                </a:solidFill>
                <a:latin typeface="Calibri" panose="020F0502020204030204"/>
              </a:rPr>
              <a:t>s</a:t>
            </a:r>
            <a:r>
              <a:rPr kumimoji="0" lang="it-IT" sz="1000" i="0" u="none" strike="noStrike" kern="1200" cap="none" spc="0" normalizeH="0" baseline="0" noProof="0" dirty="0" err="1">
                <a:ln>
                  <a:noFill/>
                </a:ln>
                <a:solidFill>
                  <a:prstClr val="black"/>
                </a:solidFill>
                <a:effectLst/>
                <a:uLnTx/>
                <a:uFillTx/>
                <a:latin typeface="Calibri" panose="020F0502020204030204"/>
                <a:ea typeface="+mn-ea"/>
                <a:cs typeface="+mn-cs"/>
              </a:rPr>
              <a:t>tabilire</a:t>
            </a:r>
            <a:r>
              <a:rPr lang="it-IT" sz="1000" dirty="0">
                <a:solidFill>
                  <a:prstClr val="black"/>
                </a:solidFill>
                <a:latin typeface="Calibri" panose="020F0502020204030204"/>
              </a:rPr>
              <a:t> </a:t>
            </a:r>
            <a:r>
              <a:rPr kumimoji="0" lang="it-IT" sz="1000" i="0" u="none" strike="noStrike" kern="1200" cap="none" spc="0" normalizeH="0" baseline="0" noProof="0" dirty="0">
                <a:ln>
                  <a:noFill/>
                </a:ln>
                <a:solidFill>
                  <a:prstClr val="black"/>
                </a:solidFill>
                <a:effectLst/>
                <a:uLnTx/>
                <a:uFillTx/>
                <a:latin typeface="Calibri" panose="020F0502020204030204"/>
                <a:ea typeface="+mn-ea"/>
                <a:cs typeface="+mn-cs"/>
              </a:rPr>
              <a:t>obblighi, divieti e limitazioni; </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000" dirty="0">
                <a:solidFill>
                  <a:prstClr val="black"/>
                </a:solidFill>
                <a:latin typeface="Calibri" panose="020F0502020204030204"/>
              </a:rPr>
              <a:t>adottare misure permanenti o temporanee in relazione alle esigenze della circolazione e alle caratteristiche della strada. </a:t>
            </a:r>
            <a:endParaRPr kumimoji="0" lang="it-IT" sz="10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A9374A8C-DCA0-D157-441D-D1FFABA754DD}"/>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75944D20-E751-97F3-AB4B-9565B66C4CAF}"/>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D90BD33-DBA4-D7B4-57E1-F2990B6BFCE4}"/>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LE ORDINANZE SULLE STRADE EXTRAURBANE</a:t>
            </a:r>
          </a:p>
        </p:txBody>
      </p:sp>
    </p:spTree>
    <p:extLst>
      <p:ext uri="{BB962C8B-B14F-4D97-AF65-F5344CB8AC3E}">
        <p14:creationId xmlns:p14="http://schemas.microsoft.com/office/powerpoint/2010/main" val="1418048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7711C-6E7B-0C6A-2D99-37C18718FBDA}"/>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0808CA66-858A-ED3C-F079-55F08B7E87F1}"/>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8C45797-3AB0-5584-CF04-B47B6EE4D321}"/>
              </a:ext>
            </a:extLst>
          </p:cNvPr>
          <p:cNvSpPr/>
          <p:nvPr/>
        </p:nvSpPr>
        <p:spPr>
          <a:xfrm>
            <a:off x="571499" y="532973"/>
            <a:ext cx="8043863" cy="606961"/>
          </a:xfrm>
          <a:prstGeom prst="rect">
            <a:avLst/>
          </a:prstGeom>
          <a:noFill/>
          <a:ln/>
        </p:spPr>
        <p:txBody>
          <a:bodyPr wrap="square" lIns="0" tIns="0" rIns="0" bIns="170053" rtlCol="0" anchor="t">
            <a:spAutoFit/>
          </a:bodyPr>
          <a:lstStyle/>
          <a:p>
            <a:pPr lvl="0" algn="ctr">
              <a:lnSpc>
                <a:spcPts val="3200"/>
              </a:lnSpc>
              <a:defRPr/>
            </a:pPr>
            <a:r>
              <a:rPr lang="it-IT" sz="2440" b="1" dirty="0">
                <a:solidFill>
                  <a:srgbClr val="D15B5B"/>
                </a:solidFill>
                <a:latin typeface="Playfair Display" pitchFamily="34" charset="0"/>
                <a:ea typeface="Playfair Display" pitchFamily="34" charset="-122"/>
                <a:cs typeface="Playfair Display" pitchFamily="34" charset="-120"/>
              </a:rPr>
              <a:t>3.</a:t>
            </a:r>
            <a:r>
              <a:rPr lang="it-IT" sz="4400" b="1" dirty="0">
                <a:solidFill>
                  <a:srgbClr val="D15B5B"/>
                </a:solidFill>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2386F3ED-77C2-BB08-6763-4043C4753A37}"/>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100" b="1" dirty="0">
                <a:solidFill>
                  <a:prstClr val="black"/>
                </a:solidFill>
                <a:latin typeface="Calibri" panose="020F0502020204030204"/>
              </a:rPr>
              <a:t>Art. 7 del d.lgs. 285/1992: </a:t>
            </a:r>
            <a:r>
              <a:rPr lang="it-IT" sz="1100" i="1" dirty="0">
                <a:solidFill>
                  <a:prstClr val="black"/>
                </a:solidFill>
                <a:latin typeface="Calibri" panose="020F0502020204030204"/>
              </a:rPr>
              <a:t>«Il prefetto, per motivi di sicurezza pubblica o inerenti alla sicurezza della circolazione, di tutela della salute, nonché per esigenze di carattere militare può, conformemente alle direttive del Ministro delle infrastrutture e dei trasporti, sospendere temporaneamente la circolazione di tutte o di alcune categorie di utenti sulle strade o su tratti di esse. Il prefetto, inoltre, nei giorni festivi o in particolari altri giorni fissati con apposito calendario, da emanarsi con decreto del Ministro delle infrastrutture e dei trasporti, può vietare la circolazione di veicoli adibiti al trasporto di cose. Nel regolamento sono stabilite le condizioni e le eventuali deroghe»</a:t>
            </a:r>
            <a:r>
              <a:rPr lang="it-IT" sz="1100" dirty="0">
                <a:solidFill>
                  <a:prstClr val="black"/>
                </a:solidFill>
                <a:latin typeface="Calibri" panose="020F0502020204030204"/>
              </a:rPr>
              <a:t>.</a:t>
            </a:r>
            <a:endParaRPr lang="it-IT" sz="11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1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100" b="1" dirty="0">
                <a:solidFill>
                  <a:prstClr val="black"/>
                </a:solidFill>
                <a:latin typeface="Calibri" panose="020F0502020204030204"/>
              </a:rPr>
              <a:t>Attribuisce al Sindaco la competenza a disciplinare:</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100" dirty="0">
                <a:solidFill>
                  <a:prstClr val="black"/>
                </a:solidFill>
                <a:latin typeface="Calibri" panose="020F0502020204030204"/>
              </a:rPr>
              <a:t>i limiti di velocità;</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it-IT" sz="1100" i="0" u="none" strike="noStrike" kern="1200" cap="none" spc="0" normalizeH="0" baseline="0" noProof="0" dirty="0">
                <a:ln>
                  <a:noFill/>
                </a:ln>
                <a:solidFill>
                  <a:prstClr val="black"/>
                </a:solidFill>
                <a:effectLst/>
                <a:uLnTx/>
                <a:uFillTx/>
                <a:latin typeface="Calibri" panose="020F0502020204030204"/>
                <a:ea typeface="+mn-ea"/>
                <a:cs typeface="+mn-cs"/>
              </a:rPr>
              <a:t>le zone a traffico limitato;</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100" dirty="0">
                <a:solidFill>
                  <a:prstClr val="black"/>
                </a:solidFill>
                <a:latin typeface="Calibri" panose="020F0502020204030204"/>
              </a:rPr>
              <a:t>le aree pedonali;</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it-IT" sz="1100" i="0" u="none" strike="noStrike" kern="1200" cap="none" spc="0" normalizeH="0" baseline="0" noProof="0" dirty="0">
                <a:ln>
                  <a:noFill/>
                </a:ln>
                <a:solidFill>
                  <a:prstClr val="black"/>
                </a:solidFill>
                <a:effectLst/>
                <a:uLnTx/>
                <a:uFillTx/>
                <a:latin typeface="Calibri" panose="020F0502020204030204"/>
                <a:ea typeface="+mn-ea"/>
                <a:cs typeface="+mn-cs"/>
              </a:rPr>
              <a:t>la circolazione e la sosta dei </a:t>
            </a:r>
            <a:r>
              <a:rPr lang="it-IT" sz="1100" dirty="0">
                <a:solidFill>
                  <a:prstClr val="black"/>
                </a:solidFill>
                <a:latin typeface="Calibri" panose="020F0502020204030204"/>
              </a:rPr>
              <a:t>veicoli.</a:t>
            </a:r>
            <a:endParaRPr kumimoji="0" lang="it-IT" sz="11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8D027AA9-6752-9093-2A0E-BF68CB81B1E0}"/>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DA9F737E-A8F4-5696-B264-0100E6AE1F2A}"/>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3447500-1A5E-F0FC-382B-A55FEC4DEF87}"/>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LE ORDINANZE SULLE STRADE URBANE</a:t>
            </a:r>
          </a:p>
        </p:txBody>
      </p:sp>
    </p:spTree>
    <p:extLst>
      <p:ext uri="{BB962C8B-B14F-4D97-AF65-F5344CB8AC3E}">
        <p14:creationId xmlns:p14="http://schemas.microsoft.com/office/powerpoint/2010/main" val="381568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26E33-A1DE-A0FF-45B2-A5AFEFFB3AF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AE29D7F-D87A-89F2-38F4-749864FE50CF}"/>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E6FB1822-0291-1706-9F97-2F8C38C237A7}"/>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914FD4F4-F241-02F9-6782-DDB307861428}"/>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400" dirty="0">
                <a:solidFill>
                  <a:prstClr val="black"/>
                </a:solidFill>
              </a:rPr>
              <a:t>La norma individua:</a:t>
            </a:r>
          </a:p>
          <a:p>
            <a:pPr marL="285750" indent="-285750" algn="just">
              <a:lnSpc>
                <a:spcPct val="150000"/>
              </a:lnSpc>
              <a:buFont typeface="Arial" panose="020B0604020202020204" pitchFamily="34" charset="0"/>
              <a:buChar char="•"/>
              <a:defRPr/>
            </a:pPr>
            <a:r>
              <a:rPr lang="it-IT" sz="1400" dirty="0">
                <a:solidFill>
                  <a:prstClr val="black"/>
                </a:solidFill>
              </a:rPr>
              <a:t>limiti massimi di velocità per le diverse categorie di strada;</a:t>
            </a:r>
          </a:p>
          <a:p>
            <a:pPr marL="285750" indent="-285750" algn="just">
              <a:lnSpc>
                <a:spcPct val="150000"/>
              </a:lnSpc>
              <a:buFont typeface="Arial" panose="020B0604020202020204" pitchFamily="34" charset="0"/>
              <a:buChar char="•"/>
              <a:defRPr/>
            </a:pPr>
            <a:r>
              <a:rPr lang="it-IT" sz="1400" dirty="0">
                <a:solidFill>
                  <a:prstClr val="black"/>
                </a:solidFill>
              </a:rPr>
              <a:t>possibilità di introdurre limiti diversi;</a:t>
            </a:r>
          </a:p>
          <a:p>
            <a:pPr marL="285750" indent="-285750" algn="just">
              <a:lnSpc>
                <a:spcPct val="150000"/>
              </a:lnSpc>
              <a:buFont typeface="Arial" panose="020B0604020202020204" pitchFamily="34" charset="0"/>
              <a:buChar char="•"/>
              <a:defRPr/>
            </a:pPr>
            <a:r>
              <a:rPr lang="it-IT" sz="1400" u="sng" dirty="0">
                <a:solidFill>
                  <a:prstClr val="black"/>
                </a:solidFill>
              </a:rPr>
              <a:t>strumenti utilizzati per l’accertamento delle violazioni</a:t>
            </a:r>
            <a:r>
              <a:rPr lang="it-IT" sz="1400" dirty="0">
                <a:solidFill>
                  <a:prstClr val="black"/>
                </a:solidFill>
              </a:rPr>
              <a:t>;</a:t>
            </a:r>
          </a:p>
          <a:p>
            <a:pPr marL="285750" indent="-285750" algn="just">
              <a:lnSpc>
                <a:spcPct val="150000"/>
              </a:lnSpc>
              <a:buFont typeface="Arial" panose="020B0604020202020204" pitchFamily="34" charset="0"/>
              <a:buChar char="•"/>
              <a:defRPr/>
            </a:pPr>
            <a:r>
              <a:rPr lang="it-IT" sz="1400" u="sng" dirty="0">
                <a:solidFill>
                  <a:prstClr val="black"/>
                </a:solidFill>
              </a:rPr>
              <a:t>modalità di impiego dei controlli elettronici della velocità</a:t>
            </a:r>
            <a:r>
              <a:rPr lang="it-IT" sz="1400" dirty="0">
                <a:solidFill>
                  <a:prstClr val="black"/>
                </a:solidFill>
              </a:rPr>
              <a:t>; </a:t>
            </a:r>
          </a:p>
          <a:p>
            <a:pPr marL="285750" indent="-285750" algn="just">
              <a:lnSpc>
                <a:spcPct val="150000"/>
              </a:lnSpc>
              <a:buFont typeface="Arial" panose="020B0604020202020204" pitchFamily="34" charset="0"/>
              <a:buChar char="•"/>
              <a:defRPr/>
            </a:pPr>
            <a:r>
              <a:rPr lang="it-IT" sz="1400" dirty="0">
                <a:solidFill>
                  <a:prstClr val="black"/>
                </a:solidFill>
              </a:rPr>
              <a:t>sanzioni amministrative e accessorie; </a:t>
            </a:r>
          </a:p>
          <a:p>
            <a:pPr marL="285750" indent="-285750" algn="just">
              <a:lnSpc>
                <a:spcPct val="150000"/>
              </a:lnSpc>
              <a:buFont typeface="Arial" panose="020B0604020202020204" pitchFamily="34" charset="0"/>
              <a:buChar char="•"/>
              <a:defRPr/>
            </a:pPr>
            <a:r>
              <a:rPr lang="it-IT" sz="1400" dirty="0">
                <a:solidFill>
                  <a:prstClr val="black"/>
                </a:solidFill>
              </a:rPr>
              <a:t>gestione dei proventi delle sanzioni. </a:t>
            </a:r>
          </a:p>
          <a:p>
            <a:pPr algn="just">
              <a:lnSpc>
                <a:spcPct val="150000"/>
              </a:lnSpc>
              <a:defRPr/>
            </a:pPr>
            <a:r>
              <a:rPr lang="it-IT" sz="1400" dirty="0">
                <a:solidFill>
                  <a:prstClr val="black"/>
                </a:solidFill>
                <a:sym typeface="Wingdings" panose="05000000000000000000" pitchFamily="2" charset="2"/>
              </a:rPr>
              <a:t> Il controllo della velocità presuppone l’esistenza di un limite validamente istituito e correttamente segnalato. </a:t>
            </a:r>
            <a:endParaRPr lang="it-IT" sz="1400"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2874FBF1-385E-4765-7155-37C4E4CB3CCB}"/>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EAA2C0D1-AD3F-37F6-FC3A-76BDE2A6A5BC}"/>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14F199A-E138-B8DF-AA47-E5C2ECEC1ED2}"/>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ART. 142 C.d.S. – CONTROLLO DELLA VELOCITÀ</a:t>
            </a:r>
          </a:p>
        </p:txBody>
      </p:sp>
    </p:spTree>
    <p:extLst>
      <p:ext uri="{BB962C8B-B14F-4D97-AF65-F5344CB8AC3E}">
        <p14:creationId xmlns:p14="http://schemas.microsoft.com/office/powerpoint/2010/main" val="3829478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1706-B3F0-616F-9A76-6D04B340648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52F1EC2-A87C-2E8D-378A-4801C0F07A4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05BBC38-26D0-B432-0EDB-DC41A0462113}"/>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56CA36E0-1635-3D64-75E2-255DE5DF80DD}"/>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400" b="1" dirty="0">
                <a:solidFill>
                  <a:prstClr val="black"/>
                </a:solidFill>
              </a:rPr>
              <a:t>Art. 142 co. 6 del d.lgs. 285/1992</a:t>
            </a:r>
            <a:r>
              <a:rPr lang="it-IT" sz="1400" dirty="0">
                <a:solidFill>
                  <a:prstClr val="black"/>
                </a:solidFill>
              </a:rPr>
              <a:t>: </a:t>
            </a:r>
            <a:r>
              <a:rPr lang="it-IT" sz="1400" i="1" dirty="0">
                <a:solidFill>
                  <a:prstClr val="black"/>
                </a:solidFill>
              </a:rPr>
              <a:t>«Per la determinazione dell'osservanza dei limiti di velocità sono considerate fonti di prova le risultanze di apparecchiature debitamente omologate anche per il calcolo della velocità media di percorrenza su tratti determinati, nonché le registrazioni del cronotachigrafo e i documenti relativi ai percorsi autostradali, come precisato dal regolamento»</a:t>
            </a:r>
            <a:r>
              <a:rPr lang="it-IT" sz="1400" dirty="0">
                <a:solidFill>
                  <a:prstClr val="black"/>
                </a:solidFill>
              </a:rPr>
              <a:t>.</a:t>
            </a: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Pertanto:</a:t>
            </a:r>
          </a:p>
          <a:p>
            <a:pPr marL="285750" indent="-285750" algn="just">
              <a:lnSpc>
                <a:spcPct val="150000"/>
              </a:lnSpc>
              <a:buFont typeface="Arial" panose="020B0604020202020204" pitchFamily="34" charset="0"/>
              <a:buChar char="•"/>
              <a:defRPr/>
            </a:pPr>
            <a:r>
              <a:rPr lang="it-IT" sz="1400" dirty="0">
                <a:solidFill>
                  <a:prstClr val="black"/>
                </a:solidFill>
              </a:rPr>
              <a:t>la misurazione della velocità deve essere tecnicamente affidabile;</a:t>
            </a:r>
          </a:p>
          <a:p>
            <a:pPr marL="285750" indent="-285750" algn="just">
              <a:lnSpc>
                <a:spcPct val="150000"/>
              </a:lnSpc>
              <a:buFont typeface="Arial" panose="020B0604020202020204" pitchFamily="34" charset="0"/>
              <a:buChar char="•"/>
              <a:defRPr/>
            </a:pPr>
            <a:r>
              <a:rPr lang="it-IT" sz="1400" dirty="0">
                <a:solidFill>
                  <a:prstClr val="black"/>
                </a:solidFill>
              </a:rPr>
              <a:t>il valore probatorio deriva dalla conformità dell’apparecchiatura ai requisiti previsti dalla legge. </a:t>
            </a: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52A4D379-10FC-A14C-E57B-F409D3E4F6D6}"/>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0658A046-9B36-CB0C-E498-BC4EA100001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2D763157-FBAA-6518-3AE2-CC65A85B16A7}"/>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ART. 142 co. 6 C.d.S. – CONTROLLO DELLA VELOCITÀ</a:t>
            </a:r>
          </a:p>
        </p:txBody>
      </p:sp>
    </p:spTree>
    <p:extLst>
      <p:ext uri="{BB962C8B-B14F-4D97-AF65-F5344CB8AC3E}">
        <p14:creationId xmlns:p14="http://schemas.microsoft.com/office/powerpoint/2010/main" val="2009734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D9D7-4170-3AB6-E40B-836DECA71BF6}"/>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FA583D32-47C6-FFD7-A9D7-F835C8DB9469}"/>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EAAF7F0-5F6B-AF10-2EE8-6AC2F880A475}"/>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7E43FC37-BC6D-3873-76B6-6B6E0C55F2BF}"/>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400" dirty="0">
                <a:solidFill>
                  <a:prstClr val="black"/>
                </a:solidFill>
              </a:rPr>
              <a:t>Individua gli strumenti e i dispositivi utilizzati per l’accertamento delle violazioni al Codice della Strada. </a:t>
            </a:r>
          </a:p>
          <a:p>
            <a:pPr algn="just">
              <a:lnSpc>
                <a:spcPct val="150000"/>
              </a:lnSpc>
              <a:defRPr/>
            </a:pPr>
            <a:r>
              <a:rPr lang="it-IT" sz="1400" dirty="0">
                <a:solidFill>
                  <a:prstClr val="black"/>
                </a:solidFill>
              </a:rPr>
              <a:t>La norma prevede che tali apparecchiature siano sottoposte a specifiche procedure tecniche finalizzate a verificarne l’affidabilità e la conformità ai requisiti richiesti (</a:t>
            </a:r>
            <a:r>
              <a:rPr lang="it-IT" sz="1400" i="1" dirty="0">
                <a:solidFill>
                  <a:prstClr val="black"/>
                </a:solidFill>
              </a:rPr>
              <a:t>approvazione od omologazione</a:t>
            </a:r>
            <a:r>
              <a:rPr lang="it-IT" sz="1400" dirty="0">
                <a:solidFill>
                  <a:prstClr val="black"/>
                </a:solidFill>
              </a:rPr>
              <a:t>).</a:t>
            </a:r>
          </a:p>
          <a:p>
            <a:pPr algn="just">
              <a:lnSpc>
                <a:spcPct val="150000"/>
              </a:lnSpc>
              <a:defRPr/>
            </a:pPr>
            <a:r>
              <a:rPr lang="it-IT" sz="1400" dirty="0">
                <a:solidFill>
                  <a:prstClr val="black"/>
                </a:solidFill>
              </a:rPr>
              <a:t>Vi è un espresso richiamo al regolamento di attuazione del Codice, al quale rimanda per la disciplina delle modalità di omologazione e approvazione. </a:t>
            </a:r>
          </a:p>
          <a:p>
            <a:pPr algn="just">
              <a:lnSpc>
                <a:spcPct val="150000"/>
              </a:lnSpc>
              <a:defRPr/>
            </a:pPr>
            <a:r>
              <a:rPr lang="it-IT" sz="1400" dirty="0">
                <a:solidFill>
                  <a:prstClr val="black"/>
                </a:solidFill>
              </a:rPr>
              <a:t>La finalità perseguita è quella di garantire che la misurazione effettuata sia attendibile e che il dato rilevante possa essere utilizzato come prova dell’illecito.</a:t>
            </a: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N.B. è da questa disposizione che nasce la distinzione tra approvazione e omologazione, tema che negli ultimi anni ha dato luogo a un ampio contenzioso e a numerosi interventi della Corte di Cassazione. </a:t>
            </a:r>
          </a:p>
          <a:p>
            <a:pPr algn="just">
              <a:lnSpc>
                <a:spcPct val="150000"/>
              </a:lnSpc>
              <a:defRPr/>
            </a:pPr>
            <a:endParaRPr lang="it-IT" sz="16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45D43B3A-AB60-7AFF-8514-F9E265998395}"/>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5879074-BEF5-CFC0-945B-EC56C243D55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BCBDDC23-C263-6D5D-C71F-9B4DBEAC9AB4}"/>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ART. 45 C.d.S. – APPARECCHIATURE DI MISURAZIONE</a:t>
            </a:r>
          </a:p>
        </p:txBody>
      </p:sp>
    </p:spTree>
    <p:extLst>
      <p:ext uri="{BB962C8B-B14F-4D97-AF65-F5344CB8AC3E}">
        <p14:creationId xmlns:p14="http://schemas.microsoft.com/office/powerpoint/2010/main" val="3696262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8AB50-78BC-171C-BC8B-95E652C587B2}"/>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82327029-D04F-60FC-E5BD-D0389AD64B7A}"/>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51BFACC9-F7E6-CDB1-3D81-7EEFFAB12761}"/>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9D5ADC81-50C8-5B06-EC36-2D9E3FB57107}"/>
              </a:ext>
            </a:extLst>
          </p:cNvPr>
          <p:cNvSpPr/>
          <p:nvPr/>
        </p:nvSpPr>
        <p:spPr>
          <a:xfrm>
            <a:off x="614362"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Il decreto ministeriale dell’11 aprile 2024 rappresenta il più recente intervento normativo organico in materia di controllo elettronico della velocità. </a:t>
            </a:r>
          </a:p>
          <a:p>
            <a:pPr algn="just">
              <a:lnSpc>
                <a:spcPct val="150000"/>
              </a:lnSpc>
              <a:defRPr/>
            </a:pPr>
            <a:r>
              <a:rPr lang="it-IT" sz="1400" dirty="0">
                <a:solidFill>
                  <a:prstClr val="black"/>
                </a:solidFill>
              </a:rPr>
              <a:t>Disciplina le condizioni di installazione e di utilizzo delle postazioni di controllo, individua le competenze dei diversi soggetti coinvolti e stabilisce criteri uniformi per la collocazione e la gestione dei dispositivi.</a:t>
            </a:r>
          </a:p>
          <a:p>
            <a:pPr algn="just">
              <a:lnSpc>
                <a:spcPct val="150000"/>
              </a:lnSpc>
              <a:defRPr/>
            </a:pPr>
            <a:r>
              <a:rPr lang="it-IT" sz="1400" dirty="0">
                <a:solidFill>
                  <a:prstClr val="black"/>
                </a:solidFill>
              </a:rPr>
              <a:t>L’obiettivo perseguito è quello di uniformare le modalità di utilizzo degli strumenti di controllo sull’intero territorio nazionale. </a:t>
            </a:r>
          </a:p>
        </p:txBody>
      </p:sp>
      <p:sp>
        <p:nvSpPr>
          <p:cNvPr id="8" name="Shape 5">
            <a:extLst>
              <a:ext uri="{FF2B5EF4-FFF2-40B4-BE49-F238E27FC236}">
                <a16:creationId xmlns:a16="http://schemas.microsoft.com/office/drawing/2014/main" id="{B51ADE2E-F5E7-BACC-23B4-8667CBDEE9A7}"/>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227DBD6-B906-82F5-7772-27B1D3ABF4D9}"/>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4BFDEC51-8096-D7B6-E561-1A5E331D0466}"/>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D.M. 11.04.2024</a:t>
            </a:r>
          </a:p>
        </p:txBody>
      </p:sp>
    </p:spTree>
    <p:extLst>
      <p:ext uri="{BB962C8B-B14F-4D97-AF65-F5344CB8AC3E}">
        <p14:creationId xmlns:p14="http://schemas.microsoft.com/office/powerpoint/2010/main" val="9817335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5479C-B1AD-8B3A-7D78-3396B83EF4F4}"/>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BE06429-27FF-3682-70E2-0C157A9DE1EC}"/>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E9016ACC-FB40-C969-16C3-E8BA6219F1E8}"/>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A354A217-B5F4-C4CE-C08D-AD2283A0D888}"/>
              </a:ext>
            </a:extLst>
          </p:cNvPr>
          <p:cNvSpPr/>
          <p:nvPr/>
        </p:nvSpPr>
        <p:spPr>
          <a:xfrm>
            <a:off x="614362" y="1274267"/>
            <a:ext cx="8001000" cy="914400"/>
          </a:xfrm>
          <a:prstGeom prst="rect">
            <a:avLst/>
          </a:prstGeom>
          <a:solidFill>
            <a:srgbClr val="FFFFFF"/>
          </a:solidFill>
          <a:ln/>
        </p:spPr>
        <p:txBody>
          <a:bodyPr/>
          <a:lstStyle/>
          <a:p>
            <a:pPr algn="ctr">
              <a:lnSpc>
                <a:spcPct val="150000"/>
              </a:lnSpc>
              <a:defRPr/>
            </a:pPr>
            <a:endParaRPr lang="it-IT" sz="1400" dirty="0">
              <a:solidFill>
                <a:prstClr val="black"/>
              </a:solidFill>
            </a:endParaRPr>
          </a:p>
          <a:p>
            <a:pPr algn="just">
              <a:lnSpc>
                <a:spcPct val="150000"/>
              </a:lnSpc>
              <a:defRPr/>
            </a:pPr>
            <a:endParaRPr lang="it-IT" sz="1300" dirty="0">
              <a:solidFill>
                <a:prstClr val="black"/>
              </a:solidFill>
            </a:endParaRPr>
          </a:p>
          <a:p>
            <a:pPr algn="just">
              <a:lnSpc>
                <a:spcPct val="150000"/>
              </a:lnSpc>
              <a:defRPr/>
            </a:pPr>
            <a:r>
              <a:rPr lang="it-IT" sz="1300" dirty="0">
                <a:solidFill>
                  <a:prstClr val="black"/>
                </a:solidFill>
              </a:rPr>
              <a:t>Le disposizioni normative del cd «decreto autovelox» sono applicabili esclusivamente ai dispositivi e alle postazioni di controllo </a:t>
            </a:r>
            <a:r>
              <a:rPr lang="it-IT" sz="1300" u="sng" dirty="0">
                <a:solidFill>
                  <a:prstClr val="black"/>
                </a:solidFill>
              </a:rPr>
              <a:t>per cui è ammessa la contestazione non immediata delle violazioni rilevate. </a:t>
            </a:r>
          </a:p>
          <a:p>
            <a:pPr algn="just">
              <a:lnSpc>
                <a:spcPct val="150000"/>
              </a:lnSpc>
              <a:defRPr/>
            </a:pPr>
            <a:r>
              <a:rPr lang="it-IT" sz="1300" u="sng" dirty="0">
                <a:solidFill>
                  <a:prstClr val="black"/>
                </a:solidFill>
              </a:rPr>
              <a:t>È necessario avvalersi delle postazioni fisse, sostituite, in via del tutto eccezionale, dai dispositivi mobili qualora l’installazione di una postazione fissa non sia possibile </a:t>
            </a:r>
            <a:r>
              <a:rPr lang="it-IT" sz="1300" i="1" u="sng" dirty="0">
                <a:solidFill>
                  <a:prstClr val="black"/>
                </a:solidFill>
              </a:rPr>
              <a:t>“in un preciso punto dell’infrastruttura stradale”, </a:t>
            </a:r>
            <a:r>
              <a:rPr lang="it-IT" sz="1300" u="sng" dirty="0">
                <a:solidFill>
                  <a:prstClr val="black"/>
                </a:solidFill>
              </a:rPr>
              <a:t>per</a:t>
            </a:r>
            <a:r>
              <a:rPr lang="it-IT" sz="1300" i="1" u="sng" dirty="0">
                <a:solidFill>
                  <a:prstClr val="black"/>
                </a:solidFill>
              </a:rPr>
              <a:t> “motivi connessi all’infrastruttura stradale o per altre ragioni obiettive”.</a:t>
            </a:r>
            <a:endParaRPr lang="it-IT" sz="1300" i="1" dirty="0">
              <a:solidFill>
                <a:prstClr val="black"/>
              </a:solidFill>
            </a:endParaRPr>
          </a:p>
          <a:p>
            <a:pPr algn="just">
              <a:lnSpc>
                <a:spcPct val="150000"/>
              </a:lnSpc>
              <a:defRPr/>
            </a:pPr>
            <a:r>
              <a:rPr lang="it-IT" sz="1300" dirty="0">
                <a:solidFill>
                  <a:prstClr val="black"/>
                </a:solidFill>
              </a:rPr>
              <a:t>Le installazioni dei nuovi dispositivi dovranno avvenire nel rispetto ed in conformità del D.M. 11.04.2024. </a:t>
            </a:r>
          </a:p>
          <a:p>
            <a:pPr algn="just">
              <a:lnSpc>
                <a:spcPct val="150000"/>
              </a:lnSpc>
              <a:defRPr/>
            </a:pPr>
            <a:r>
              <a:rPr lang="it-IT" sz="1300" dirty="0">
                <a:solidFill>
                  <a:prstClr val="black"/>
                </a:solidFill>
              </a:rPr>
              <a:t>I dispositivi già installati alla data di entrata in vigore del decreto (28.05.2024), ma da questo difformi, avrebbero dovuto essere adeguati entro il termine di 12 mesi, pena la disinstallazione sino al loro adeguamento.</a:t>
            </a:r>
          </a:p>
        </p:txBody>
      </p:sp>
      <p:sp>
        <p:nvSpPr>
          <p:cNvPr id="8" name="Shape 5">
            <a:extLst>
              <a:ext uri="{FF2B5EF4-FFF2-40B4-BE49-F238E27FC236}">
                <a16:creationId xmlns:a16="http://schemas.microsoft.com/office/drawing/2014/main" id="{54E1D01F-5D56-AFF8-DB99-E8ADFC72C9A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B9DD5A2B-42E0-B676-6F83-09CB4402D3A5}"/>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82E904F-C6F0-CEB3-051B-DEF87D5B2682}"/>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D.M. 11.04.2024</a:t>
            </a:r>
          </a:p>
        </p:txBody>
      </p:sp>
    </p:spTree>
    <p:extLst>
      <p:ext uri="{BB962C8B-B14F-4D97-AF65-F5344CB8AC3E}">
        <p14:creationId xmlns:p14="http://schemas.microsoft.com/office/powerpoint/2010/main" val="41421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D77F-D338-6D35-BC20-A6EF902C2AD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56D7D1B4-5DC7-1264-7A65-3E24A849F86C}"/>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85D9CA94-0DC2-13C8-4FA3-D49362E6052C}"/>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lang="it-IT" sz="2436" b="1" dirty="0">
                <a:solidFill>
                  <a:srgbClr val="D15B5B"/>
                </a:solidFill>
                <a:latin typeface="Playfair Display" pitchFamily="34" charset="0"/>
                <a:ea typeface="Playfair Display" pitchFamily="34" charset="-122"/>
                <a:cs typeface="Playfair Display" pitchFamily="34" charset="-120"/>
              </a:rPr>
              <a:t>1</a:t>
            </a: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Poteri di ordinanza e relativi limiti</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D453A32B-BFCF-82D1-7D84-BB3038B6D94A}"/>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dirty="0">
                <a:solidFill>
                  <a:prstClr val="black"/>
                </a:solidFill>
                <a:latin typeface="Calibri" panose="020F0502020204030204"/>
              </a:rPr>
              <a:t>Ordinanze ordinarie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previste da specifiche disposizioni normative;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presupposti e contenuti tipizzati.</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it-IT" sz="1300" dirty="0">
              <a:solidFill>
                <a:prstClr val="black"/>
              </a:solidFill>
              <a:latin typeface="Calibri" panose="020F0502020204030204"/>
            </a:endParaRPr>
          </a:p>
          <a:p>
            <a:pPr marR="0" lvl="0" algn="just" defTabSz="914400" rtl="0" eaLnBrk="1" fontAlgn="auto" latinLnBrk="0" hangingPunct="1">
              <a:lnSpc>
                <a:spcPct val="150000"/>
              </a:lnSpc>
              <a:spcBef>
                <a:spcPts val="0"/>
              </a:spcBef>
              <a:spcAft>
                <a:spcPts val="0"/>
              </a:spcAft>
              <a:buClrTx/>
              <a:buSzTx/>
              <a:tabLst/>
              <a:defRPr/>
            </a:pPr>
            <a:r>
              <a:rPr lang="it-IT" sz="1300" b="1" dirty="0">
                <a:solidFill>
                  <a:prstClr val="black"/>
                </a:solidFill>
                <a:latin typeface="Calibri" panose="020F0502020204030204"/>
              </a:rPr>
              <a:t>Ordinanze contingibili e urgenti</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situazione eccezionale e imprevedibile;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pericolo concreto e attuale;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300" dirty="0">
                <a:solidFill>
                  <a:prstClr val="black"/>
                </a:solidFill>
                <a:latin typeface="Calibri" panose="020F0502020204030204"/>
              </a:rPr>
              <a:t>necessità di intervento immediato.</a:t>
            </a:r>
          </a:p>
          <a:p>
            <a:pPr lvl="0" algn="just">
              <a:lnSpc>
                <a:spcPct val="150000"/>
              </a:lnSpc>
              <a:defRPr/>
            </a:pPr>
            <a:r>
              <a:rPr lang="it-IT" sz="1300" dirty="0">
                <a:solidFill>
                  <a:prstClr val="black"/>
                </a:solidFill>
                <a:latin typeface="Calibri" panose="020F0502020204030204"/>
              </a:rPr>
              <a:t>Principio </a:t>
            </a:r>
            <a:r>
              <a:rPr lang="it-IT" sz="1300" dirty="0">
                <a:solidFill>
                  <a:prstClr val="black"/>
                </a:solidFill>
                <a:latin typeface="Calibri" panose="020F0502020204030204"/>
                <a:sym typeface="Wingdings" panose="05000000000000000000" pitchFamily="2" charset="2"/>
              </a:rPr>
              <a:t> l’ordinanza contingibile e urgente costituisce uno strumento residuale e atipico, in quanto ha capacità derogatoria rispetto ad ogni disposizione vigente (ad eccezione della Costituzione ed alle norme imperative primarie). È comunque necessario che vengano rispettati i seguenti l</a:t>
            </a:r>
            <a:r>
              <a:rPr lang="it-IT" sz="1300" dirty="0">
                <a:solidFill>
                  <a:prstClr val="black"/>
                </a:solidFill>
              </a:rPr>
              <a:t>imiti: proporzionalità; temporaneità; adeguata motivazione. </a:t>
            </a:r>
          </a:p>
          <a:p>
            <a:pPr lvl="0" algn="just">
              <a:lnSpc>
                <a:spcPct val="150000"/>
              </a:lnSpc>
              <a:defRPr/>
            </a:pPr>
            <a:endParaRPr lang="it-IT" sz="1300" dirty="0">
              <a:solidFill>
                <a:prstClr val="black"/>
              </a:solidFill>
              <a:latin typeface="Calibri" panose="020F0502020204030204"/>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it-IT" sz="16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F13FB385-4A1C-07D6-408D-BAA9087643A2}"/>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BE1BF03-379D-5C22-3982-D57B6BF5D0D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65DE3D94-A181-2054-B4C6-D68B3B13CC6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ORDINANZE ORDINARIE E CONTINGIBILI E URGENTI</a:t>
            </a:r>
          </a:p>
        </p:txBody>
      </p:sp>
    </p:spTree>
    <p:extLst>
      <p:ext uri="{BB962C8B-B14F-4D97-AF65-F5344CB8AC3E}">
        <p14:creationId xmlns:p14="http://schemas.microsoft.com/office/powerpoint/2010/main" val="8515226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2AD78-3D8E-4357-3097-0F52C06E7126}"/>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28CF25F-A6FF-0CFC-304D-7DFF5288CB5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0DE3D951-8489-4D7C-47D8-83B8C42C6440}"/>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7F05A4D8-B12B-0C6B-903C-F00177EF8565}"/>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Il decreto disciplina in modo organico:</a:t>
            </a:r>
          </a:p>
          <a:p>
            <a:pPr marL="285750" indent="-285750" algn="just">
              <a:lnSpc>
                <a:spcPct val="150000"/>
              </a:lnSpc>
              <a:buFont typeface="Arial" panose="020B0604020202020204" pitchFamily="34" charset="0"/>
              <a:buChar char="•"/>
              <a:defRPr/>
            </a:pPr>
            <a:r>
              <a:rPr lang="it-IT" sz="1400" dirty="0">
                <a:solidFill>
                  <a:prstClr val="black"/>
                </a:solidFill>
              </a:rPr>
              <a:t>le condizioni di installazione dei dispositivi;</a:t>
            </a:r>
          </a:p>
          <a:p>
            <a:pPr marL="285750" indent="-285750" algn="just">
              <a:lnSpc>
                <a:spcPct val="150000"/>
              </a:lnSpc>
              <a:buFont typeface="Arial" panose="020B0604020202020204" pitchFamily="34" charset="0"/>
              <a:buChar char="•"/>
              <a:defRPr/>
            </a:pPr>
            <a:r>
              <a:rPr lang="it-IT" sz="1400" dirty="0">
                <a:solidFill>
                  <a:prstClr val="black"/>
                </a:solidFill>
              </a:rPr>
              <a:t>le modalità di utilizzo delle postazioni; </a:t>
            </a:r>
          </a:p>
          <a:p>
            <a:pPr marL="285750" indent="-285750" algn="just">
              <a:lnSpc>
                <a:spcPct val="150000"/>
              </a:lnSpc>
              <a:buFont typeface="Arial" panose="020B0604020202020204" pitchFamily="34" charset="0"/>
              <a:buChar char="•"/>
              <a:defRPr/>
            </a:pPr>
            <a:r>
              <a:rPr lang="it-IT" sz="1400" dirty="0">
                <a:solidFill>
                  <a:prstClr val="black"/>
                </a:solidFill>
              </a:rPr>
              <a:t>i criteri di collocazione sul territorio; </a:t>
            </a:r>
          </a:p>
          <a:p>
            <a:pPr marL="285750" indent="-285750" algn="just">
              <a:lnSpc>
                <a:spcPct val="150000"/>
              </a:lnSpc>
              <a:buFont typeface="Arial" panose="020B0604020202020204" pitchFamily="34" charset="0"/>
              <a:buChar char="•"/>
              <a:defRPr/>
            </a:pPr>
            <a:r>
              <a:rPr lang="it-IT" sz="1400" dirty="0">
                <a:solidFill>
                  <a:prstClr val="black"/>
                </a:solidFill>
              </a:rPr>
              <a:t>i ruoli degli enti proprietari delle strade e degli organi di polizia.</a:t>
            </a:r>
          </a:p>
          <a:p>
            <a:pPr algn="just">
              <a:lnSpc>
                <a:spcPct val="150000"/>
              </a:lnSpc>
              <a:defRPr/>
            </a:pPr>
            <a:r>
              <a:rPr lang="it-IT" sz="1400" dirty="0">
                <a:solidFill>
                  <a:prstClr val="black"/>
                </a:solidFill>
              </a:rPr>
              <a:t>La sua funzione è quella di rendere operativo il sistema delineato dalle norme primarie. </a:t>
            </a:r>
          </a:p>
        </p:txBody>
      </p:sp>
      <p:sp>
        <p:nvSpPr>
          <p:cNvPr id="8" name="Shape 5">
            <a:extLst>
              <a:ext uri="{FF2B5EF4-FFF2-40B4-BE49-F238E27FC236}">
                <a16:creationId xmlns:a16="http://schemas.microsoft.com/office/drawing/2014/main" id="{36399E74-2C8F-ED83-15C0-B18CD835380B}"/>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24EA170-A1E9-5BB5-494C-12063DAEDEF5}"/>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A152D85A-8D5F-9F22-70E8-B049BD7AB64F}"/>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D.M. 11.04.2024</a:t>
            </a:r>
          </a:p>
        </p:txBody>
      </p:sp>
    </p:spTree>
    <p:extLst>
      <p:ext uri="{BB962C8B-B14F-4D97-AF65-F5344CB8AC3E}">
        <p14:creationId xmlns:p14="http://schemas.microsoft.com/office/powerpoint/2010/main" val="39408820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A3131-3F6E-6036-59F7-CF0C6A4C5D97}"/>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C3A515D-0450-3BDF-FA1B-60769753E222}"/>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E26847A6-E035-1200-9C5E-1D842698B969}"/>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29FBE222-995E-2EF7-BCCC-79E237A736E9}"/>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dirty="0">
              <a:solidFill>
                <a:prstClr val="black"/>
              </a:solidFill>
              <a:latin typeface="Calibri" panose="020F0502020204030204"/>
            </a:endParaRPr>
          </a:p>
          <a:p>
            <a:pPr algn="just">
              <a:lnSpc>
                <a:spcPct val="150000"/>
              </a:lnSpc>
            </a:pPr>
            <a:r>
              <a:rPr lang="it-IT" sz="1400" b="1" dirty="0"/>
              <a:t>Ente proprietario della strada</a:t>
            </a:r>
          </a:p>
          <a:p>
            <a:pPr marL="285750" indent="-285750" algn="just">
              <a:lnSpc>
                <a:spcPct val="150000"/>
              </a:lnSpc>
              <a:buFont typeface="Arial" panose="020B0604020202020204" pitchFamily="34" charset="0"/>
              <a:buChar char="•"/>
            </a:pPr>
            <a:r>
              <a:rPr lang="it-IT" sz="1400" dirty="0"/>
              <a:t>decide sull'opportunità di sottoporre la strada a controllo della velocità; </a:t>
            </a:r>
          </a:p>
          <a:p>
            <a:pPr marL="285750" indent="-285750" algn="just">
              <a:lnSpc>
                <a:spcPct val="150000"/>
              </a:lnSpc>
              <a:buFont typeface="Arial" panose="020B0604020202020204" pitchFamily="34" charset="0"/>
              <a:buChar char="•"/>
            </a:pPr>
            <a:r>
              <a:rPr lang="it-IT" sz="1400" dirty="0"/>
              <a:t>individua l'eventuale installazione di postazioni fisse. </a:t>
            </a:r>
          </a:p>
          <a:p>
            <a:pPr algn="just">
              <a:lnSpc>
                <a:spcPct val="150000"/>
              </a:lnSpc>
            </a:pPr>
            <a:r>
              <a:rPr lang="it-IT" sz="1400" b="1" dirty="0"/>
              <a:t>Organi di polizia stradale</a:t>
            </a:r>
          </a:p>
          <a:p>
            <a:pPr marL="285750" indent="-285750" algn="just">
              <a:lnSpc>
                <a:spcPct val="150000"/>
              </a:lnSpc>
              <a:buFont typeface="Arial" panose="020B0604020202020204" pitchFamily="34" charset="0"/>
              <a:buChar char="•"/>
            </a:pPr>
            <a:r>
              <a:rPr lang="it-IT" sz="1400" dirty="0"/>
              <a:t>possono sollecitare l'installazione delle postazioni; </a:t>
            </a:r>
          </a:p>
          <a:p>
            <a:pPr marL="285750" indent="-285750" algn="just">
              <a:lnSpc>
                <a:spcPct val="150000"/>
              </a:lnSpc>
              <a:buFont typeface="Arial" panose="020B0604020202020204" pitchFamily="34" charset="0"/>
              <a:buChar char="•"/>
            </a:pPr>
            <a:r>
              <a:rPr lang="it-IT" sz="1400" dirty="0"/>
              <a:t>gestiscono e utilizzano i dispositivi. </a:t>
            </a:r>
          </a:p>
          <a:p>
            <a:pPr algn="just">
              <a:lnSpc>
                <a:spcPct val="150000"/>
              </a:lnSpc>
            </a:pPr>
            <a:r>
              <a:rPr lang="it-IT" sz="1400" b="1" dirty="0"/>
              <a:t>Prefetto</a:t>
            </a:r>
          </a:p>
          <a:p>
            <a:pPr marL="285750" indent="-285750" algn="just">
              <a:lnSpc>
                <a:spcPct val="150000"/>
              </a:lnSpc>
              <a:buFont typeface="Arial" panose="020B0604020202020204" pitchFamily="34" charset="0"/>
              <a:buChar char="•"/>
            </a:pPr>
            <a:r>
              <a:rPr lang="it-IT" sz="1400" dirty="0"/>
              <a:t>individua preventivamente i tratti di strada (diversi da autostrade ed extraurbane principali) sui quali possono essere collocate le postazioni; </a:t>
            </a:r>
          </a:p>
          <a:p>
            <a:pPr marL="285750" indent="-285750" algn="just">
              <a:lnSpc>
                <a:spcPct val="150000"/>
              </a:lnSpc>
              <a:buFont typeface="Arial" panose="020B0604020202020204" pitchFamily="34" charset="0"/>
              <a:buChar char="•"/>
            </a:pPr>
            <a:r>
              <a:rPr lang="it-IT" sz="1400" dirty="0"/>
              <a:t>opera sulla base dei criteri previsti dall'Allegato 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99CBC9EA-0BF6-2EC8-4B9B-7F450AEC413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A2607BF-DBA1-7A07-3E66-0A5485DC6C6A}"/>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0AC13793-1F4A-07A9-846A-3625BB691EC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endParaRPr lang="it-IT" sz="1600" dirty="0"/>
          </a:p>
          <a:p>
            <a:pPr algn="ctr">
              <a:lnSpc>
                <a:spcPts val="1680"/>
              </a:lnSpc>
              <a:spcAft>
                <a:spcPts val="600"/>
              </a:spcAft>
              <a:defRPr/>
            </a:pPr>
            <a:r>
              <a:rPr lang="it-IT" sz="1600" dirty="0"/>
              <a:t>D.M. 11.04.2024 - </a:t>
            </a:r>
            <a:r>
              <a:rPr lang="it-IT" sz="1600" dirty="0">
                <a:solidFill>
                  <a:schemeClr val="bg1"/>
                </a:solidFill>
              </a:rPr>
              <a:t>SOGGETTI COMPETENTI</a:t>
            </a:r>
          </a:p>
          <a:p>
            <a:pPr algn="ctr">
              <a:lnSpc>
                <a:spcPts val="1680"/>
              </a:lnSpc>
              <a:spcAft>
                <a:spcPts val="600"/>
              </a:spcAft>
              <a:defRPr/>
            </a:pPr>
            <a:endParaRPr lang="it-IT" sz="1600" dirty="0"/>
          </a:p>
        </p:txBody>
      </p:sp>
    </p:spTree>
    <p:extLst>
      <p:ext uri="{BB962C8B-B14F-4D97-AF65-F5344CB8AC3E}">
        <p14:creationId xmlns:p14="http://schemas.microsoft.com/office/powerpoint/2010/main" val="1948903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9EF76-984C-569A-BA3F-C7B366BC775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F8DD3A48-DF62-7ECD-8E92-57D421FE820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CAA103F-450E-4092-A830-ACDCD0BBD327}"/>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6A68DCFB-1421-C5D3-1623-9445D454159B}"/>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400" dirty="0">
                <a:solidFill>
                  <a:prstClr val="black"/>
                </a:solidFill>
              </a:rPr>
              <a:t>Il controllo della velocità non è un unico atto, ma una sequenza di livelli.</a:t>
            </a:r>
          </a:p>
          <a:p>
            <a:pPr algn="just">
              <a:lnSpc>
                <a:spcPct val="150000"/>
              </a:lnSpc>
              <a:defRPr/>
            </a:pPr>
            <a:r>
              <a:rPr lang="it-IT" sz="1400" dirty="0">
                <a:solidFill>
                  <a:prstClr val="black"/>
                </a:solidFill>
              </a:rPr>
              <a:t>Nel sistema del Codice della Strada la rilevazione della velocità si fonda su tre passaggi distinti:</a:t>
            </a:r>
          </a:p>
          <a:p>
            <a:pPr marL="342900" indent="-342900" algn="just">
              <a:lnSpc>
                <a:spcPct val="150000"/>
              </a:lnSpc>
              <a:buAutoNum type="arabicPeriod"/>
              <a:defRPr/>
            </a:pPr>
            <a:r>
              <a:rPr lang="it-IT" sz="1400" dirty="0">
                <a:solidFill>
                  <a:prstClr val="black"/>
                </a:solidFill>
              </a:rPr>
              <a:t>istituzione del limite di velocità;</a:t>
            </a:r>
          </a:p>
          <a:p>
            <a:pPr marL="342900" indent="-342900" algn="just">
              <a:lnSpc>
                <a:spcPct val="150000"/>
              </a:lnSpc>
              <a:buAutoNum type="arabicPeriod"/>
              <a:defRPr/>
            </a:pPr>
            <a:r>
              <a:rPr lang="it-IT" sz="1400" dirty="0">
                <a:solidFill>
                  <a:prstClr val="black"/>
                </a:solidFill>
              </a:rPr>
              <a:t>organizzazione del controllo;</a:t>
            </a:r>
          </a:p>
          <a:p>
            <a:pPr marL="342900" indent="-342900" algn="just">
              <a:lnSpc>
                <a:spcPct val="150000"/>
              </a:lnSpc>
              <a:buAutoNum type="arabicPeriod"/>
              <a:defRPr/>
            </a:pPr>
            <a:r>
              <a:rPr lang="it-IT" sz="1400" dirty="0">
                <a:solidFill>
                  <a:prstClr val="black"/>
                </a:solidFill>
              </a:rPr>
              <a:t>validità della prova della violazione. </a:t>
            </a: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sym typeface="Wingdings" panose="05000000000000000000" pitchFamily="2" charset="2"/>
              </a:rPr>
              <a:t> l’ordinanza (artt. 5, 6 e 7 del d.lgs. 285/1992) non riguarda il controllo; regolando la circolazione, costituisce la nascita del limite. </a:t>
            </a:r>
            <a:endParaRPr lang="it-IT" sz="1400" dirty="0">
              <a:solidFill>
                <a:prstClr val="black"/>
              </a:solidFill>
            </a:endParaRPr>
          </a:p>
          <a:p>
            <a:pPr algn="just">
              <a:lnSpc>
                <a:spcPct val="150000"/>
              </a:lnSpc>
              <a:defRPr/>
            </a:pPr>
            <a:endParaRPr lang="it-IT" sz="16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05835BDE-3CB9-557B-24A7-B7C1B92C0655}"/>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ABAE8A74-C273-6747-B00C-7B7CC1A6F43D}"/>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B3B4EB8-B0BB-58E6-D85B-D4E4D51CAC03}"/>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NODO SISTEMICO: LIMITI, CONTROLLI E PROVA</a:t>
            </a:r>
          </a:p>
        </p:txBody>
      </p:sp>
    </p:spTree>
    <p:extLst>
      <p:ext uri="{BB962C8B-B14F-4D97-AF65-F5344CB8AC3E}">
        <p14:creationId xmlns:p14="http://schemas.microsoft.com/office/powerpoint/2010/main" val="39530254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F5ABA-090D-31E8-AFC5-55546EEC6F24}"/>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D4AEF548-D767-196C-8014-F6C546467C3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1AAE225-A77C-C235-0E51-927970DAA8BE}"/>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CBF0BF9F-52EC-809C-D07F-067E88668086}"/>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defRPr/>
            </a:pPr>
            <a:r>
              <a:rPr lang="it-IT" sz="1000" dirty="0">
                <a:solidFill>
                  <a:prstClr val="black"/>
                </a:solidFill>
              </a:rPr>
              <a:t>Artt. 5, 6 e 7 d.lgs. 285/1992 = fonte del potere di regolazione. </a:t>
            </a:r>
          </a:p>
          <a:p>
            <a:pPr algn="just">
              <a:defRPr/>
            </a:pPr>
            <a:r>
              <a:rPr lang="it-IT" sz="1000" dirty="0">
                <a:solidFill>
                  <a:prstClr val="black"/>
                </a:solidFill>
              </a:rPr>
              <a:t>Il limite di velocità è sempre il risultato di un potere amministrativo.</a:t>
            </a:r>
          </a:p>
          <a:p>
            <a:pPr algn="just">
              <a:defRPr/>
            </a:pPr>
            <a:endParaRPr lang="it-IT" sz="1000" dirty="0">
              <a:solidFill>
                <a:prstClr val="black"/>
              </a:solidFill>
            </a:endParaRPr>
          </a:p>
          <a:p>
            <a:pPr algn="just">
              <a:defRPr/>
            </a:pPr>
            <a:r>
              <a:rPr lang="it-IT" sz="1000" dirty="0">
                <a:solidFill>
                  <a:prstClr val="black"/>
                </a:solidFill>
              </a:rPr>
              <a:t>Art. 5 </a:t>
            </a:r>
            <a:r>
              <a:rPr lang="it-IT" sz="1000" dirty="0" err="1">
                <a:solidFill>
                  <a:prstClr val="black"/>
                </a:solidFill>
              </a:rPr>
              <a:t>CdS</a:t>
            </a:r>
            <a:r>
              <a:rPr lang="it-IT" sz="1000" dirty="0">
                <a:solidFill>
                  <a:prstClr val="black"/>
                </a:solidFill>
              </a:rPr>
              <a:t>:</a:t>
            </a:r>
          </a:p>
          <a:p>
            <a:pPr marL="171450" indent="-171450" algn="just">
              <a:buFont typeface="Arial" panose="020B0604020202020204" pitchFamily="34" charset="0"/>
              <a:buChar char="•"/>
              <a:defRPr/>
            </a:pPr>
            <a:r>
              <a:rPr lang="it-IT" sz="1000" dirty="0">
                <a:solidFill>
                  <a:prstClr val="black"/>
                </a:solidFill>
              </a:rPr>
              <a:t>disciplina la circolazione mediante ordinanze motivate;</a:t>
            </a:r>
          </a:p>
          <a:p>
            <a:pPr marL="171450" indent="-171450" algn="just">
              <a:buFont typeface="Arial" panose="020B0604020202020204" pitchFamily="34" charset="0"/>
              <a:buChar char="•"/>
              <a:defRPr/>
            </a:pPr>
            <a:r>
              <a:rPr lang="it-IT" sz="1000" dirty="0">
                <a:solidFill>
                  <a:prstClr val="black"/>
                </a:solidFill>
              </a:rPr>
              <a:t>impone la segnalazione dei divieti e dei limiti.</a:t>
            </a:r>
          </a:p>
          <a:p>
            <a:pPr marL="285750" indent="-285750" algn="just">
              <a:buFont typeface="Wingdings" panose="05000000000000000000" pitchFamily="2" charset="2"/>
              <a:buChar char="à"/>
              <a:defRPr/>
            </a:pPr>
            <a:r>
              <a:rPr lang="it-IT" sz="1000" dirty="0">
                <a:solidFill>
                  <a:prstClr val="black"/>
                </a:solidFill>
                <a:sym typeface="Wingdings" panose="05000000000000000000" pitchFamily="2" charset="2"/>
              </a:rPr>
              <a:t>Il limite è efficace solo se reso conoscibile all’utenza. </a:t>
            </a:r>
          </a:p>
          <a:p>
            <a:pPr marL="285750" indent="-285750" algn="just">
              <a:buFont typeface="Wingdings" panose="05000000000000000000" pitchFamily="2" charset="2"/>
              <a:buChar char="à"/>
              <a:defRPr/>
            </a:pPr>
            <a:endParaRPr lang="it-IT" sz="1000" dirty="0">
              <a:solidFill>
                <a:prstClr val="black"/>
              </a:solidFill>
              <a:sym typeface="Wingdings" panose="05000000000000000000" pitchFamily="2" charset="2"/>
            </a:endParaRPr>
          </a:p>
          <a:p>
            <a:pPr algn="just">
              <a:defRPr/>
            </a:pPr>
            <a:r>
              <a:rPr lang="it-IT" sz="1000" dirty="0">
                <a:solidFill>
                  <a:prstClr val="black"/>
                </a:solidFill>
                <a:sym typeface="Wingdings" panose="05000000000000000000" pitchFamily="2" charset="2"/>
              </a:rPr>
              <a:t>Art. 6 </a:t>
            </a:r>
            <a:r>
              <a:rPr lang="it-IT" sz="1000" dirty="0" err="1">
                <a:solidFill>
                  <a:prstClr val="black"/>
                </a:solidFill>
                <a:sym typeface="Wingdings" panose="05000000000000000000" pitchFamily="2" charset="2"/>
              </a:rPr>
              <a:t>CdS</a:t>
            </a:r>
            <a:r>
              <a:rPr lang="it-IT" sz="1000" dirty="0">
                <a:solidFill>
                  <a:prstClr val="black"/>
                </a:solidFill>
                <a:sym typeface="Wingdings" panose="05000000000000000000" pitchFamily="2" charset="2"/>
              </a:rPr>
              <a:t>:</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attribuisce al Prefetto poteri di regolazione e sospensione della circolazione;</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interviene per esigenze di sicurezza pubblica e circolazione; </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coordina le misure con enti proprietari e gestori.</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 governo sovracomunale della circolazione.</a:t>
            </a:r>
          </a:p>
          <a:p>
            <a:pPr algn="just">
              <a:defRPr/>
            </a:pPr>
            <a:endParaRPr lang="it-IT" sz="1000" dirty="0">
              <a:solidFill>
                <a:prstClr val="black"/>
              </a:solidFill>
              <a:sym typeface="Wingdings" panose="05000000000000000000" pitchFamily="2" charset="2"/>
            </a:endParaRPr>
          </a:p>
          <a:p>
            <a:pPr algn="just">
              <a:defRPr/>
            </a:pPr>
            <a:r>
              <a:rPr lang="it-IT" sz="1000" dirty="0">
                <a:solidFill>
                  <a:prstClr val="black"/>
                </a:solidFill>
                <a:sym typeface="Wingdings" panose="05000000000000000000" pitchFamily="2" charset="2"/>
              </a:rPr>
              <a:t>Art. 7 </a:t>
            </a:r>
            <a:r>
              <a:rPr lang="it-IT" sz="1000" dirty="0" err="1">
                <a:solidFill>
                  <a:prstClr val="black"/>
                </a:solidFill>
                <a:sym typeface="Wingdings" panose="05000000000000000000" pitchFamily="2" charset="2"/>
              </a:rPr>
              <a:t>CdS</a:t>
            </a:r>
            <a:r>
              <a:rPr lang="it-IT" sz="1000" dirty="0">
                <a:solidFill>
                  <a:prstClr val="black"/>
                </a:solidFill>
                <a:sym typeface="Wingdings" panose="05000000000000000000" pitchFamily="2" charset="2"/>
              </a:rPr>
              <a:t>:</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attribuisce al Sindaco la disciplina nei centri abitati;</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include limiti, ZTL e regolazione della sosta.</a:t>
            </a:r>
          </a:p>
          <a:p>
            <a:pPr marL="171450" indent="-171450" algn="just">
              <a:buFont typeface="Wingdings" panose="05000000000000000000" pitchFamily="2" charset="2"/>
              <a:buChar char="à"/>
              <a:defRPr/>
            </a:pPr>
            <a:r>
              <a:rPr lang="it-IT" sz="1000" dirty="0">
                <a:solidFill>
                  <a:prstClr val="black"/>
                </a:solidFill>
                <a:sym typeface="Wingdings" panose="05000000000000000000" pitchFamily="2" charset="2"/>
              </a:rPr>
              <a:t>Governo locale della mobilità urbana. </a:t>
            </a:r>
          </a:p>
          <a:p>
            <a:pPr algn="just">
              <a:defRPr/>
            </a:pPr>
            <a:endParaRPr lang="it-IT" sz="1000" dirty="0">
              <a:solidFill>
                <a:prstClr val="black"/>
              </a:solidFill>
              <a:sym typeface="Wingdings" panose="05000000000000000000" pitchFamily="2" charset="2"/>
            </a:endParaRPr>
          </a:p>
          <a:p>
            <a:pPr algn="just">
              <a:defRPr/>
            </a:pPr>
            <a:r>
              <a:rPr lang="it-IT" sz="1000" dirty="0">
                <a:solidFill>
                  <a:prstClr val="black"/>
                </a:solidFill>
                <a:sym typeface="Wingdings" panose="05000000000000000000" pitchFamily="2" charset="2"/>
              </a:rPr>
              <a:t>Il limite nasce sempre da:</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una norma del </a:t>
            </a:r>
            <a:r>
              <a:rPr lang="it-IT" sz="1000" dirty="0" err="1">
                <a:solidFill>
                  <a:prstClr val="black"/>
                </a:solidFill>
                <a:sym typeface="Wingdings" panose="05000000000000000000" pitchFamily="2" charset="2"/>
              </a:rPr>
              <a:t>CdS</a:t>
            </a:r>
            <a:r>
              <a:rPr lang="it-IT" sz="1000" dirty="0">
                <a:solidFill>
                  <a:prstClr val="black"/>
                </a:solidFill>
                <a:sym typeface="Wingdings" panose="05000000000000000000" pitchFamily="2" charset="2"/>
              </a:rPr>
              <a:t>;</a:t>
            </a:r>
          </a:p>
          <a:p>
            <a:pPr marL="171450" indent="-171450" algn="just">
              <a:buFont typeface="Arial" panose="020B0604020202020204" pitchFamily="34" charset="0"/>
              <a:buChar char="•"/>
              <a:defRPr/>
            </a:pPr>
            <a:r>
              <a:rPr lang="it-IT" sz="1000" dirty="0">
                <a:solidFill>
                  <a:prstClr val="black"/>
                </a:solidFill>
                <a:sym typeface="Wingdings" panose="05000000000000000000" pitchFamily="2" charset="2"/>
              </a:rPr>
              <a:t>una ordinanza applicativa dell’autorità competente. </a:t>
            </a:r>
          </a:p>
          <a:p>
            <a:pPr algn="just">
              <a:defRPr/>
            </a:pPr>
            <a:r>
              <a:rPr lang="it-IT" sz="1000" dirty="0">
                <a:solidFill>
                  <a:prstClr val="black"/>
                </a:solidFill>
                <a:sym typeface="Wingdings" panose="05000000000000000000" pitchFamily="2" charset="2"/>
              </a:rPr>
              <a:t> </a:t>
            </a:r>
            <a:endParaRPr lang="it-IT" sz="1000" dirty="0">
              <a:solidFill>
                <a:prstClr val="black"/>
              </a:solidFill>
            </a:endParaRPr>
          </a:p>
          <a:p>
            <a:pPr algn="just">
              <a:lnSpc>
                <a:spcPct val="150000"/>
              </a:lnSpc>
              <a:defRPr/>
            </a:pPr>
            <a:endParaRPr lang="it-IT" sz="16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5E4D20BD-9B97-B29F-C18C-73A1BBD01BE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6C6D8875-CA7C-0250-E6E6-02BB6642E245}"/>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E412D72-7627-DDD6-6713-F0ECF3ED807B}"/>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PRIMO LIVELLO: IL LIMITE DI VELOCITÀ</a:t>
            </a:r>
          </a:p>
        </p:txBody>
      </p:sp>
    </p:spTree>
    <p:extLst>
      <p:ext uri="{BB962C8B-B14F-4D97-AF65-F5344CB8AC3E}">
        <p14:creationId xmlns:p14="http://schemas.microsoft.com/office/powerpoint/2010/main" val="29175284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271DF-87E5-0E3C-7B4F-672D1CACCE3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CEAF54DC-1738-751C-914A-BB1EBFECECC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611EA68-0150-2567-99D9-6346CE27DD33}"/>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47607250-9E47-55A7-A0AE-20BA259896CF}"/>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defRPr/>
            </a:pPr>
            <a:r>
              <a:rPr lang="it-IT" sz="1200" dirty="0">
                <a:solidFill>
                  <a:prstClr val="black"/>
                </a:solidFill>
                <a:sym typeface="Wingdings" panose="05000000000000000000" pitchFamily="2" charset="2"/>
              </a:rPr>
              <a:t>D.M. 11 aprile 2024 = disciplina della collazione e gestione dei controlli. </a:t>
            </a:r>
          </a:p>
          <a:p>
            <a:pPr algn="just">
              <a:defRPr/>
            </a:pPr>
            <a:r>
              <a:rPr lang="it-IT" sz="1200" dirty="0">
                <a:solidFill>
                  <a:prstClr val="black"/>
                </a:solidFill>
                <a:sym typeface="Wingdings" panose="05000000000000000000" pitchFamily="2" charset="2"/>
              </a:rPr>
              <a:t>Il decreto non incide sui limiti, ma su dove, come e quando il limite viene controllato.</a:t>
            </a:r>
          </a:p>
          <a:p>
            <a:pPr algn="just">
              <a:defRPr/>
            </a:pPr>
            <a:endParaRPr lang="it-IT" sz="1200" dirty="0">
              <a:solidFill>
                <a:prstClr val="black"/>
              </a:solidFill>
              <a:sym typeface="Wingdings" panose="05000000000000000000" pitchFamily="2" charset="2"/>
            </a:endParaRPr>
          </a:p>
          <a:p>
            <a:pPr algn="just">
              <a:defRPr/>
            </a:pPr>
            <a:r>
              <a:rPr lang="it-IT" sz="1200" b="1" dirty="0">
                <a:solidFill>
                  <a:prstClr val="black"/>
                </a:solidFill>
                <a:sym typeface="Wingdings" panose="05000000000000000000" pitchFamily="2" charset="2"/>
              </a:rPr>
              <a:t>Elementi essenziali:</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individuazione dei tratti controllabili; </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criteri tecnici (incidentalità, velocità operativa, caratteristiche stradali);</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distinzione tra:</a:t>
            </a:r>
          </a:p>
          <a:p>
            <a:pPr marL="171450" indent="-171450" algn="just">
              <a:buFont typeface="Wingdings" panose="05000000000000000000" pitchFamily="2" charset="2"/>
              <a:buChar char="q"/>
              <a:defRPr/>
            </a:pPr>
            <a:r>
              <a:rPr lang="it-IT" sz="1200" dirty="0">
                <a:solidFill>
                  <a:prstClr val="black"/>
                </a:solidFill>
                <a:sym typeface="Wingdings" panose="05000000000000000000" pitchFamily="2" charset="2"/>
              </a:rPr>
              <a:t>postazioni fisse;</a:t>
            </a:r>
          </a:p>
          <a:p>
            <a:pPr marL="171450" indent="-171450" algn="just">
              <a:buFont typeface="Wingdings" panose="05000000000000000000" pitchFamily="2" charset="2"/>
              <a:buChar char="q"/>
              <a:defRPr/>
            </a:pPr>
            <a:r>
              <a:rPr lang="it-IT" sz="1200" dirty="0">
                <a:solidFill>
                  <a:prstClr val="black"/>
                </a:solidFill>
                <a:sym typeface="Wingdings" panose="05000000000000000000" pitchFamily="2" charset="2"/>
              </a:rPr>
              <a:t>postazioni mobili; </a:t>
            </a:r>
          </a:p>
          <a:p>
            <a:pPr marL="171450" indent="-171450" algn="just">
              <a:buFont typeface="Wingdings" panose="05000000000000000000" pitchFamily="2" charset="2"/>
              <a:buChar char="q"/>
              <a:defRPr/>
            </a:pPr>
            <a:r>
              <a:rPr lang="it-IT" sz="1200" dirty="0">
                <a:solidFill>
                  <a:prstClr val="black"/>
                </a:solidFill>
                <a:sym typeface="Wingdings" panose="05000000000000000000" pitchFamily="2" charset="2"/>
              </a:rPr>
              <a:t>sistemi su veicoli.</a:t>
            </a:r>
          </a:p>
          <a:p>
            <a:pPr algn="just">
              <a:defRPr/>
            </a:pPr>
            <a:endParaRPr lang="it-IT" sz="1200" dirty="0">
              <a:solidFill>
                <a:prstClr val="black"/>
              </a:solidFill>
              <a:sym typeface="Wingdings" panose="05000000000000000000" pitchFamily="2" charset="2"/>
            </a:endParaRPr>
          </a:p>
          <a:p>
            <a:pPr algn="just">
              <a:defRPr/>
            </a:pPr>
            <a:r>
              <a:rPr lang="it-IT" sz="1200" dirty="0">
                <a:solidFill>
                  <a:prstClr val="black"/>
                </a:solidFill>
                <a:sym typeface="Wingdings" panose="05000000000000000000" pitchFamily="2" charset="2"/>
              </a:rPr>
              <a:t>Ruolo del Prefetto  nei tratti non autostradali:</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individua le aree idonee al controllo;</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valuta le condizioni di sicurezza e incidentalità;</a:t>
            </a:r>
          </a:p>
          <a:p>
            <a:pPr marL="171450" indent="-171450" algn="just">
              <a:buFont typeface="Arial" panose="020B0604020202020204" pitchFamily="34" charset="0"/>
              <a:buChar char="•"/>
              <a:defRPr/>
            </a:pPr>
            <a:r>
              <a:rPr lang="it-IT" sz="1200" dirty="0">
                <a:solidFill>
                  <a:prstClr val="black"/>
                </a:solidFill>
                <a:sym typeface="Wingdings" panose="05000000000000000000" pitchFamily="2" charset="2"/>
              </a:rPr>
              <a:t>coordina la pianificazione operativa.</a:t>
            </a:r>
          </a:p>
          <a:p>
            <a:pPr algn="just">
              <a:defRPr/>
            </a:pPr>
            <a:r>
              <a:rPr lang="it-IT" sz="1200" dirty="0">
                <a:solidFill>
                  <a:prstClr val="black"/>
                </a:solidFill>
                <a:sym typeface="Wingdings" panose="05000000000000000000" pitchFamily="2" charset="2"/>
              </a:rPr>
              <a:t> Il Prefetto non crea il limite, ma seleziona i punti di controllo.  </a:t>
            </a:r>
            <a:endParaRPr lang="it-IT" sz="1200" dirty="0">
              <a:solidFill>
                <a:prstClr val="black"/>
              </a:solidFill>
            </a:endParaRPr>
          </a:p>
          <a:p>
            <a:pPr algn="just">
              <a:lnSpc>
                <a:spcPct val="150000"/>
              </a:lnSpc>
              <a:defRPr/>
            </a:pPr>
            <a:endParaRPr lang="it-IT" sz="16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22AA831B-7F63-27AA-6FD8-63731B26F220}"/>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83762BC-3B35-4FA8-9126-C05EC4F1E77D}"/>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4075F7A-5235-7029-AA3C-D42B84FF920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SECONDO LIVELLO: ORGANIZZAZIONE DEL CONTROLLO</a:t>
            </a:r>
          </a:p>
        </p:txBody>
      </p:sp>
    </p:spTree>
    <p:extLst>
      <p:ext uri="{BB962C8B-B14F-4D97-AF65-F5344CB8AC3E}">
        <p14:creationId xmlns:p14="http://schemas.microsoft.com/office/powerpoint/2010/main" val="7316635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69D9B-E72B-FA91-738A-EB33C1CA0BA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0CA8AF5E-80EF-65A9-247D-4775139743AA}"/>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6CD0D71A-F281-7FEC-9814-270752453216}"/>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F6018D7F-6E2A-3726-D801-37CBB08549C2}"/>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200" dirty="0">
                <a:solidFill>
                  <a:prstClr val="black"/>
                </a:solidFill>
                <a:sym typeface="Wingdings" panose="05000000000000000000" pitchFamily="2" charset="2"/>
              </a:rPr>
              <a:t>Art. 142 </a:t>
            </a:r>
            <a:r>
              <a:rPr lang="it-IT" sz="1200" dirty="0" err="1">
                <a:solidFill>
                  <a:prstClr val="black"/>
                </a:solidFill>
                <a:sym typeface="Wingdings" panose="05000000000000000000" pitchFamily="2" charset="2"/>
              </a:rPr>
              <a:t>CdS</a:t>
            </a:r>
            <a:r>
              <a:rPr lang="it-IT" sz="1200" dirty="0">
                <a:solidFill>
                  <a:prstClr val="black"/>
                </a:solidFill>
                <a:sym typeface="Wingdings" panose="05000000000000000000" pitchFamily="2" charset="2"/>
              </a:rPr>
              <a:t> = norma centrale</a:t>
            </a:r>
          </a:p>
          <a:p>
            <a:pPr marL="171450" indent="-171450" algn="just">
              <a:lnSpc>
                <a:spcPct val="150000"/>
              </a:lnSpc>
              <a:buFont typeface="Arial" panose="020B0604020202020204" pitchFamily="34" charset="0"/>
              <a:buChar char="•"/>
              <a:defRPr/>
            </a:pPr>
            <a:r>
              <a:rPr lang="it-IT" sz="1200" dirty="0">
                <a:solidFill>
                  <a:prstClr val="black"/>
                </a:solidFill>
                <a:sym typeface="Wingdings" panose="05000000000000000000" pitchFamily="2" charset="2"/>
              </a:rPr>
              <a:t>fissa i limiti di velocità;</a:t>
            </a:r>
          </a:p>
          <a:p>
            <a:pPr marL="171450" indent="-171450" algn="just">
              <a:lnSpc>
                <a:spcPct val="150000"/>
              </a:lnSpc>
              <a:buFont typeface="Arial" panose="020B0604020202020204" pitchFamily="34" charset="0"/>
              <a:buChar char="•"/>
              <a:defRPr/>
            </a:pPr>
            <a:r>
              <a:rPr lang="it-IT" sz="1200" dirty="0">
                <a:solidFill>
                  <a:prstClr val="black"/>
                </a:solidFill>
                <a:sym typeface="Wingdings" panose="05000000000000000000" pitchFamily="2" charset="2"/>
              </a:rPr>
              <a:t>disciplina le modalità di accertamento; </a:t>
            </a:r>
          </a:p>
          <a:p>
            <a:pPr marL="171450" indent="-171450" algn="just">
              <a:lnSpc>
                <a:spcPct val="150000"/>
              </a:lnSpc>
              <a:buFont typeface="Arial" panose="020B0604020202020204" pitchFamily="34" charset="0"/>
              <a:buChar char="•"/>
              <a:defRPr/>
            </a:pPr>
            <a:r>
              <a:rPr lang="it-IT" sz="1200" dirty="0">
                <a:solidFill>
                  <a:prstClr val="black"/>
                </a:solidFill>
                <a:sym typeface="Wingdings" panose="05000000000000000000" pitchFamily="2" charset="2"/>
              </a:rPr>
              <a:t>collega la prova all’uso di dispositivi tecnici.</a:t>
            </a:r>
          </a:p>
          <a:p>
            <a:pPr algn="just">
              <a:lnSpc>
                <a:spcPct val="150000"/>
              </a:lnSpc>
              <a:defRPr/>
            </a:pPr>
            <a:endParaRPr lang="it-IT" sz="1200" dirty="0">
              <a:solidFill>
                <a:prstClr val="black"/>
              </a:solidFill>
              <a:sym typeface="Wingdings" panose="05000000000000000000" pitchFamily="2" charset="2"/>
            </a:endParaRPr>
          </a:p>
          <a:p>
            <a:pPr algn="just">
              <a:lnSpc>
                <a:spcPct val="150000"/>
              </a:lnSpc>
              <a:defRPr/>
            </a:pPr>
            <a:r>
              <a:rPr lang="it-IT" sz="1200" dirty="0">
                <a:solidFill>
                  <a:prstClr val="black"/>
                </a:solidFill>
                <a:sym typeface="Wingdings" panose="05000000000000000000" pitchFamily="2" charset="2"/>
              </a:rPr>
              <a:t>Art. 142 co. 6  </a:t>
            </a:r>
            <a:r>
              <a:rPr lang="it-IT" sz="1200" dirty="0" err="1">
                <a:solidFill>
                  <a:prstClr val="black"/>
                </a:solidFill>
                <a:sym typeface="Wingdings" panose="05000000000000000000" pitchFamily="2" charset="2"/>
              </a:rPr>
              <a:t>CdS</a:t>
            </a:r>
            <a:r>
              <a:rPr lang="it-IT" sz="1200" dirty="0">
                <a:solidFill>
                  <a:prstClr val="black"/>
                </a:solidFill>
                <a:sym typeface="Wingdings" panose="05000000000000000000" pitchFamily="2" charset="2"/>
              </a:rPr>
              <a:t>  le risultanze degli strumenti fanno fede solo se ottenute con apparecchiature debitamente omologate. </a:t>
            </a:r>
          </a:p>
          <a:p>
            <a:pPr marL="171450" indent="-171450" algn="just">
              <a:lnSpc>
                <a:spcPct val="150000"/>
              </a:lnSpc>
              <a:buFont typeface="Wingdings" panose="05000000000000000000" pitchFamily="2" charset="2"/>
              <a:buChar char="à"/>
              <a:defRPr/>
            </a:pPr>
            <a:r>
              <a:rPr lang="it-IT" sz="1200" dirty="0">
                <a:solidFill>
                  <a:prstClr val="black"/>
                </a:solidFill>
                <a:sym typeface="Wingdings" panose="05000000000000000000" pitchFamily="2" charset="2"/>
              </a:rPr>
              <a:t>la prova è quindi subordinata a un requisito tecnico.</a:t>
            </a:r>
          </a:p>
          <a:p>
            <a:pPr marL="171450" indent="-171450" algn="just">
              <a:lnSpc>
                <a:spcPct val="150000"/>
              </a:lnSpc>
              <a:buFont typeface="Wingdings" panose="05000000000000000000" pitchFamily="2" charset="2"/>
              <a:buChar char="à"/>
              <a:defRPr/>
            </a:pPr>
            <a:endParaRPr lang="it-IT" sz="1200" dirty="0">
              <a:solidFill>
                <a:prstClr val="black"/>
              </a:solidFill>
              <a:sym typeface="Wingdings" panose="05000000000000000000" pitchFamily="2" charset="2"/>
            </a:endParaRPr>
          </a:p>
          <a:p>
            <a:pPr algn="just">
              <a:lnSpc>
                <a:spcPct val="150000"/>
              </a:lnSpc>
              <a:defRPr/>
            </a:pPr>
            <a:r>
              <a:rPr lang="it-IT" sz="1200" dirty="0">
                <a:solidFill>
                  <a:prstClr val="black"/>
                </a:solidFill>
                <a:sym typeface="Wingdings" panose="05000000000000000000" pitchFamily="2" charset="2"/>
              </a:rPr>
              <a:t>Art. 45 </a:t>
            </a:r>
            <a:r>
              <a:rPr lang="it-IT" sz="1200" dirty="0" err="1">
                <a:solidFill>
                  <a:prstClr val="black"/>
                </a:solidFill>
                <a:sym typeface="Wingdings" panose="05000000000000000000" pitchFamily="2" charset="2"/>
              </a:rPr>
              <a:t>CdS</a:t>
            </a:r>
            <a:r>
              <a:rPr lang="it-IT" sz="1200" dirty="0">
                <a:solidFill>
                  <a:prstClr val="black"/>
                </a:solidFill>
                <a:sym typeface="Wingdings" panose="05000000000000000000" pitchFamily="2" charset="2"/>
              </a:rPr>
              <a:t>:</a:t>
            </a:r>
          </a:p>
          <a:p>
            <a:pPr algn="just">
              <a:lnSpc>
                <a:spcPct val="150000"/>
              </a:lnSpc>
              <a:defRPr/>
            </a:pPr>
            <a:r>
              <a:rPr lang="it-IT" sz="1200" dirty="0">
                <a:solidFill>
                  <a:prstClr val="black"/>
                </a:solidFill>
                <a:sym typeface="Wingdings" panose="05000000000000000000" pitchFamily="2" charset="2"/>
              </a:rPr>
              <a:t>disciplina approvazione e omologazione dei dispositivi;</a:t>
            </a:r>
          </a:p>
          <a:p>
            <a:pPr algn="just">
              <a:lnSpc>
                <a:spcPct val="150000"/>
              </a:lnSpc>
              <a:defRPr/>
            </a:pPr>
            <a:r>
              <a:rPr lang="it-IT" sz="1200" dirty="0">
                <a:solidFill>
                  <a:prstClr val="black"/>
                </a:solidFill>
                <a:sym typeface="Wingdings" panose="05000000000000000000" pitchFamily="2" charset="2"/>
              </a:rPr>
              <a:t>definisce il quadro tecnico di riferimento.</a:t>
            </a:r>
          </a:p>
          <a:p>
            <a:pPr algn="just">
              <a:lnSpc>
                <a:spcPct val="150000"/>
              </a:lnSpc>
              <a:defRPr/>
            </a:pPr>
            <a:r>
              <a:rPr lang="it-IT" sz="1200" dirty="0">
                <a:solidFill>
                  <a:prstClr val="black"/>
                </a:solidFill>
                <a:sym typeface="Wingdings" panose="05000000000000000000" pitchFamily="2" charset="2"/>
              </a:rPr>
              <a:t> La finalità è quella di garantire l’affidabilità e la conformità dello strumento. </a:t>
            </a:r>
            <a:endParaRPr lang="it-IT" sz="1200" dirty="0">
              <a:solidFill>
                <a:prstClr val="black"/>
              </a:solidFill>
            </a:endParaRPr>
          </a:p>
          <a:p>
            <a:pPr algn="just">
              <a:lnSpc>
                <a:spcPct val="150000"/>
              </a:lnSpc>
              <a:defRPr/>
            </a:pPr>
            <a:endParaRPr lang="it-IT" sz="16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80EFFB50-5549-10E1-F3C8-C8BFB1F1D08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3046367-1F2B-2F8B-2993-47777E60D2D1}"/>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A32BDCF8-4F2E-3293-F87F-807FB08D958C}"/>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TERZO LIVELLO: L’ACCERTAMENTO DELLA VIOLAZIONE</a:t>
            </a:r>
          </a:p>
        </p:txBody>
      </p:sp>
    </p:spTree>
    <p:extLst>
      <p:ext uri="{BB962C8B-B14F-4D97-AF65-F5344CB8AC3E}">
        <p14:creationId xmlns:p14="http://schemas.microsoft.com/office/powerpoint/2010/main" val="9407148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815EE-7F15-8CB3-747A-6688C0134876}"/>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82B91F3C-E648-001F-50F6-89FEDC72E66F}"/>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1DB2EC7E-3779-B751-94C5-179C5DF37462}"/>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43F657F8-0BD7-5D54-E15A-9BCE3E3E04FF}"/>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200" dirty="0">
                <a:solidFill>
                  <a:prstClr val="black"/>
                </a:solidFill>
              </a:rPr>
              <a:t>Ordinanza e omologazione non sono direttamente collegate </a:t>
            </a:r>
            <a:r>
              <a:rPr lang="it-IT" sz="1200" dirty="0">
                <a:solidFill>
                  <a:prstClr val="black"/>
                </a:solidFill>
                <a:sym typeface="Wingdings" panose="05000000000000000000" pitchFamily="2" charset="2"/>
              </a:rPr>
              <a:t> il collegamento avviene solo nella fase finale del procedimento. </a:t>
            </a:r>
          </a:p>
          <a:p>
            <a:pPr marL="342900" indent="-342900" algn="just">
              <a:lnSpc>
                <a:spcPct val="150000"/>
              </a:lnSpc>
              <a:buAutoNum type="arabicPeriod"/>
              <a:defRPr/>
            </a:pPr>
            <a:r>
              <a:rPr lang="it-IT" sz="1200" dirty="0">
                <a:solidFill>
                  <a:prstClr val="black"/>
                </a:solidFill>
                <a:sym typeface="Wingdings" panose="05000000000000000000" pitchFamily="2" charset="2"/>
              </a:rPr>
              <a:t>Limite (artt. 5, 6 e 7 del d.lgs. 285/1992)  determina la regola di circolazione. </a:t>
            </a:r>
          </a:p>
          <a:p>
            <a:pPr marL="342900" indent="-342900" algn="just">
              <a:lnSpc>
                <a:spcPct val="150000"/>
              </a:lnSpc>
              <a:buAutoNum type="arabicPeriod"/>
              <a:defRPr/>
            </a:pPr>
            <a:r>
              <a:rPr lang="it-IT" sz="1200" dirty="0">
                <a:solidFill>
                  <a:prstClr val="black"/>
                </a:solidFill>
                <a:sym typeface="Wingdings" panose="05000000000000000000" pitchFamily="2" charset="2"/>
              </a:rPr>
              <a:t>Controllo (D.M. 11.04.2024)  determina dove e come si verifica il rispetto della regola.</a:t>
            </a:r>
          </a:p>
          <a:p>
            <a:pPr marL="342900" indent="-342900" algn="just">
              <a:lnSpc>
                <a:spcPct val="150000"/>
              </a:lnSpc>
              <a:buAutoNum type="arabicPeriod"/>
              <a:defRPr/>
            </a:pPr>
            <a:r>
              <a:rPr lang="it-IT" sz="1200" dirty="0">
                <a:solidFill>
                  <a:prstClr val="black"/>
                </a:solidFill>
                <a:sym typeface="Wingdings" panose="05000000000000000000" pitchFamily="2" charset="2"/>
              </a:rPr>
              <a:t>Prova (art. 142 + art. 45 del d.lgs. 285/1992)  determina se la violazione è dimostrabile. </a:t>
            </a:r>
          </a:p>
          <a:p>
            <a:pPr algn="just">
              <a:lnSpc>
                <a:spcPct val="150000"/>
              </a:lnSpc>
              <a:defRPr/>
            </a:pPr>
            <a:endParaRPr lang="it-IT" sz="1200" dirty="0">
              <a:solidFill>
                <a:prstClr val="black"/>
              </a:solidFill>
              <a:sym typeface="Wingdings" panose="05000000000000000000" pitchFamily="2" charset="2"/>
            </a:endParaRPr>
          </a:p>
          <a:p>
            <a:pPr algn="just">
              <a:lnSpc>
                <a:spcPct val="150000"/>
              </a:lnSpc>
              <a:defRPr/>
            </a:pPr>
            <a:r>
              <a:rPr lang="it-IT" sz="1200" dirty="0">
                <a:solidFill>
                  <a:prstClr val="black"/>
                </a:solidFill>
                <a:sym typeface="Wingdings" panose="05000000000000000000" pitchFamily="2" charset="2"/>
              </a:rPr>
              <a:t>Conseguenze:</a:t>
            </a:r>
          </a:p>
          <a:p>
            <a:pPr marL="171450" indent="-171450" algn="just">
              <a:lnSpc>
                <a:spcPct val="150000"/>
              </a:lnSpc>
              <a:buFont typeface="Arial" panose="020B0604020202020204" pitchFamily="34" charset="0"/>
              <a:buChar char="•"/>
              <a:defRPr/>
            </a:pPr>
            <a:r>
              <a:rPr lang="it-IT" sz="1200" dirty="0">
                <a:solidFill>
                  <a:prstClr val="black"/>
                </a:solidFill>
                <a:sym typeface="Wingdings" panose="05000000000000000000" pitchFamily="2" charset="2"/>
              </a:rPr>
              <a:t>il limite è giuridico-amministrativo;</a:t>
            </a:r>
          </a:p>
          <a:p>
            <a:pPr marL="171450" indent="-171450" algn="just">
              <a:lnSpc>
                <a:spcPct val="150000"/>
              </a:lnSpc>
              <a:buFont typeface="Arial" panose="020B0604020202020204" pitchFamily="34" charset="0"/>
              <a:buChar char="•"/>
              <a:defRPr/>
            </a:pPr>
            <a:r>
              <a:rPr lang="it-IT" sz="1200" dirty="0">
                <a:solidFill>
                  <a:prstClr val="black"/>
                </a:solidFill>
                <a:sym typeface="Wingdings" panose="05000000000000000000" pitchFamily="2" charset="2"/>
              </a:rPr>
              <a:t>il controllo è organizzativo-operativo;</a:t>
            </a:r>
          </a:p>
          <a:p>
            <a:pPr marL="171450" indent="-171450" algn="just">
              <a:lnSpc>
                <a:spcPct val="150000"/>
              </a:lnSpc>
              <a:buFont typeface="Arial" panose="020B0604020202020204" pitchFamily="34" charset="0"/>
              <a:buChar char="•"/>
              <a:defRPr/>
            </a:pPr>
            <a:r>
              <a:rPr lang="it-IT" sz="1200" u="sng" dirty="0">
                <a:solidFill>
                  <a:prstClr val="black"/>
                </a:solidFill>
                <a:sym typeface="Wingdings" panose="05000000000000000000" pitchFamily="2" charset="2"/>
              </a:rPr>
              <a:t>la prova è tecnico-probatoria</a:t>
            </a:r>
            <a:r>
              <a:rPr lang="it-IT" sz="1200" dirty="0">
                <a:solidFill>
                  <a:prstClr val="black"/>
                </a:solidFill>
                <a:sym typeface="Wingdings" panose="05000000000000000000" pitchFamily="2" charset="2"/>
              </a:rPr>
              <a:t>.</a:t>
            </a:r>
          </a:p>
          <a:p>
            <a:pPr algn="just">
              <a:lnSpc>
                <a:spcPct val="150000"/>
              </a:lnSpc>
              <a:defRPr/>
            </a:pPr>
            <a:r>
              <a:rPr lang="it-IT" sz="1200" dirty="0">
                <a:solidFill>
                  <a:prstClr val="black"/>
                </a:solidFill>
                <a:sym typeface="Wingdings" panose="05000000000000000000" pitchFamily="2" charset="2"/>
              </a:rPr>
              <a:t> l’omologazione interviene solo sul terzo livello.</a:t>
            </a:r>
            <a:endParaRPr lang="it-IT" sz="12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0C81D003-C42C-79B7-2A84-518119D0A736}"/>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50443826-4C4F-14A7-F129-34F0A6A5302E}"/>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202B4BB-8C5F-2737-5451-2DD326B7F6EA}"/>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PUNTO DI COLLEGAMENTO TRA I LIVELLI</a:t>
            </a:r>
          </a:p>
        </p:txBody>
      </p:sp>
    </p:spTree>
    <p:extLst>
      <p:ext uri="{BB962C8B-B14F-4D97-AF65-F5344CB8AC3E}">
        <p14:creationId xmlns:p14="http://schemas.microsoft.com/office/powerpoint/2010/main" val="25034389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D84A-FFA6-A432-2B48-B628C180BBB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406E0B7-E118-D078-41B2-9152DE035193}"/>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2EB54FF0-ADA8-CFC4-E260-71A661C70393}"/>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5CE28EC0-ED1E-B541-2FC7-84D44A5B15F8}"/>
              </a:ext>
            </a:extLst>
          </p:cNvPr>
          <p:cNvSpPr/>
          <p:nvPr/>
        </p:nvSpPr>
        <p:spPr>
          <a:xfrm>
            <a:off x="571500" y="146982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r>
              <a:rPr lang="it-IT" sz="1200" dirty="0">
                <a:solidFill>
                  <a:prstClr val="black"/>
                </a:solidFill>
              </a:rPr>
              <a:t>Il tema non incide sul sistema dei limiti, ma sulla prova </a:t>
            </a:r>
            <a:r>
              <a:rPr lang="it-IT" sz="1200" dirty="0">
                <a:solidFill>
                  <a:prstClr val="black"/>
                </a:solidFill>
                <a:sym typeface="Wingdings" panose="05000000000000000000" pitchFamily="2" charset="2"/>
              </a:rPr>
              <a:t> utilizzabilità della rilevazione ai sensi dell’art. 142 del d.lgs. 285/1992. </a:t>
            </a:r>
          </a:p>
          <a:p>
            <a:pPr algn="just">
              <a:lnSpc>
                <a:spcPct val="150000"/>
              </a:lnSpc>
              <a:defRPr/>
            </a:pPr>
            <a:r>
              <a:rPr lang="it-IT" sz="1200" u="sng" dirty="0">
                <a:solidFill>
                  <a:prstClr val="black"/>
                </a:solidFill>
              </a:rPr>
              <a:t>L’articolo 45 del d.lgs. 285/1992 </a:t>
            </a:r>
            <a:r>
              <a:rPr lang="it-IT" sz="1200" dirty="0">
                <a:solidFill>
                  <a:prstClr val="black"/>
                </a:solidFill>
              </a:rPr>
              <a:t>rappresenta la norma di riferimento per tutti gli strumenti e i dispositivi utilizzati nell’ambito della circolazione stradale. </a:t>
            </a:r>
          </a:p>
          <a:p>
            <a:pPr algn="just">
              <a:lnSpc>
                <a:spcPct val="150000"/>
              </a:lnSpc>
              <a:defRPr/>
            </a:pPr>
            <a:r>
              <a:rPr lang="it-IT" sz="1200" dirty="0">
                <a:solidFill>
                  <a:prstClr val="black"/>
                </a:solidFill>
              </a:rPr>
              <a:t>La disposizione prevede che i dispositivi per i quali il regolamento richiede l’approvazione od omologazione debbano essere preventivamente sottoposti a verifiche tecniche finalizzate ad accertarne la conformità alle prescrizioni normative. </a:t>
            </a:r>
          </a:p>
          <a:p>
            <a:pPr marL="171450" indent="-171450" algn="just">
              <a:lnSpc>
                <a:spcPct val="150000"/>
              </a:lnSpc>
              <a:buFont typeface="Wingdings" panose="05000000000000000000" pitchFamily="2" charset="2"/>
              <a:buChar char="à"/>
              <a:defRPr/>
            </a:pPr>
            <a:r>
              <a:rPr lang="it-IT" sz="1200" dirty="0">
                <a:solidFill>
                  <a:prstClr val="black"/>
                </a:solidFill>
                <a:sym typeface="Wingdings" panose="05000000000000000000" pitchFamily="2" charset="2"/>
              </a:rPr>
              <a:t>d</a:t>
            </a:r>
            <a:r>
              <a:rPr lang="it-IT" sz="1200" dirty="0">
                <a:solidFill>
                  <a:prstClr val="black"/>
                </a:solidFill>
              </a:rPr>
              <a:t>a questa disposizione prende origine il dibattito relativo alla distinzione tra approvazione e omologazione. </a:t>
            </a:r>
          </a:p>
          <a:p>
            <a:pPr algn="just">
              <a:lnSpc>
                <a:spcPct val="150000"/>
              </a:lnSpc>
              <a:defRPr/>
            </a:pPr>
            <a:r>
              <a:rPr lang="it-IT" sz="1200" dirty="0">
                <a:solidFill>
                  <a:prstClr val="black"/>
                </a:solidFill>
              </a:rPr>
              <a:t>L’art. 142 co. 6 del d.lgs. 285/1992 stabilisce che per la determinazione dell’osservanza dei limiti di velocità sono considerate fonti di prova le risultanze di apparecchiature «debitamente omologate».</a:t>
            </a:r>
          </a:p>
          <a:p>
            <a:pPr algn="just">
              <a:lnSpc>
                <a:spcPct val="150000"/>
              </a:lnSpc>
              <a:defRPr/>
            </a:pPr>
            <a:r>
              <a:rPr lang="it-IT" sz="1200" dirty="0">
                <a:solidFill>
                  <a:prstClr val="black"/>
                </a:solidFill>
              </a:rPr>
              <a:t>L’utilizzo da parte del legislatore del termine «omologate» ha assunto negli ultimi anni un’importanza decisiva. </a:t>
            </a:r>
          </a:p>
          <a:p>
            <a:pPr algn="just">
              <a:lnSpc>
                <a:spcPct val="150000"/>
              </a:lnSpc>
              <a:defRPr/>
            </a:pPr>
            <a:r>
              <a:rPr lang="it-IT" sz="1200" dirty="0">
                <a:solidFill>
                  <a:prstClr val="black"/>
                </a:solidFill>
              </a:rPr>
              <a:t>La giurisprudenza si è interrogata sulla possibilità di considerare sufficiente la mera approvazione dell’apparecchio (richiamata dall’art. 45 del d.lgs. 285/1992) oppure se sia necessario un vero e proprio provvedimento di omologazione. </a:t>
            </a:r>
          </a:p>
          <a:p>
            <a:pPr algn="just">
              <a:lnSpc>
                <a:spcPct val="150000"/>
              </a:lnSpc>
              <a:defRPr/>
            </a:pPr>
            <a:endParaRPr lang="it-IT" sz="1200" dirty="0">
              <a:solidFill>
                <a:prstClr val="black"/>
              </a:solidFill>
            </a:endParaRPr>
          </a:p>
          <a:p>
            <a:pPr algn="just">
              <a:lnSpc>
                <a:spcPct val="150000"/>
              </a:lnSpc>
              <a:defRPr/>
            </a:pPr>
            <a:endParaRPr lang="it-IT" sz="1200" dirty="0">
              <a:solidFill>
                <a:prstClr val="black"/>
              </a:solidFill>
            </a:endParaRPr>
          </a:p>
          <a:p>
            <a:pPr marL="285750" indent="-285750" algn="just">
              <a:lnSpc>
                <a:spcPct val="150000"/>
              </a:lnSpc>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A49D71F8-AD60-7648-06C1-9FE846BE5CE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404BBAE7-B87E-E683-8822-8E65EBF26CA7}"/>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EA490C4-C092-6F91-937F-BCF97F3F8D1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OMOLOGAZIONE E APPROVAZIONE: IL NODO TECNICO-PROBATORIO</a:t>
            </a:r>
          </a:p>
        </p:txBody>
      </p:sp>
    </p:spTree>
    <p:extLst>
      <p:ext uri="{BB962C8B-B14F-4D97-AF65-F5344CB8AC3E}">
        <p14:creationId xmlns:p14="http://schemas.microsoft.com/office/powerpoint/2010/main" val="17367005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B828D-9AC6-1152-3702-90C9751D6EE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CA7EB4FB-C245-F42F-687A-5674CCB76189}"/>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18A258C0-ED8F-3FEB-D481-72F1B5BDDFB3}"/>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D1E0E972-7D5C-BE98-653C-DE83F9500A65}"/>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L’omologazione è il procedimento tecnico-amministrativo mediante il quale l’Amministrazione verifica che un dispositivo possieda tutte le caratteristiche richieste dalla normativa e che sia conforme ad un prototipo preventivamente sottoposto a verifiche tecniche. </a:t>
            </a:r>
          </a:p>
          <a:p>
            <a:pPr algn="just">
              <a:lnSpc>
                <a:spcPct val="150000"/>
              </a:lnSpc>
              <a:defRPr/>
            </a:pPr>
            <a:r>
              <a:rPr lang="it-IT" sz="1400" dirty="0">
                <a:solidFill>
                  <a:prstClr val="black"/>
                </a:solidFill>
              </a:rPr>
              <a:t>Attraverso tale procedura viene accertata l’idoneità dello strumento a svolgere le funzioni per le quali è destinato. </a:t>
            </a:r>
          </a:p>
          <a:p>
            <a:pPr algn="just">
              <a:lnSpc>
                <a:spcPct val="150000"/>
              </a:lnSpc>
              <a:defRPr/>
            </a:pPr>
            <a:r>
              <a:rPr lang="it-IT" sz="1400" dirty="0">
                <a:solidFill>
                  <a:prstClr val="black"/>
                </a:solidFill>
              </a:rPr>
              <a:t>L’omologazione si conclude con un provvedimento formale adottato dal MIT che certifica la conformità dell’apparecchiatura ai requisiti prescritti, e ne autorizza la riproduzione in serie. </a:t>
            </a:r>
          </a:p>
          <a:p>
            <a:pPr algn="just">
              <a:lnSpc>
                <a:spcPct val="150000"/>
              </a:lnSpc>
              <a:defRPr/>
            </a:pPr>
            <a:r>
              <a:rPr lang="it-IT" sz="1400" dirty="0">
                <a:solidFill>
                  <a:prstClr val="black"/>
                </a:solidFill>
              </a:rPr>
              <a:t>Storicamente rappresenta la forma più intensa di controllo pubblico sull’affidabilità dello strumento. </a:t>
            </a:r>
          </a:p>
        </p:txBody>
      </p:sp>
      <p:sp>
        <p:nvSpPr>
          <p:cNvPr id="8" name="Shape 5">
            <a:extLst>
              <a:ext uri="{FF2B5EF4-FFF2-40B4-BE49-F238E27FC236}">
                <a16:creationId xmlns:a16="http://schemas.microsoft.com/office/drawing/2014/main" id="{7543349F-39BE-0EC4-A213-F827A631E5EF}"/>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27DFF966-2836-E008-797D-5DACA8713C12}"/>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3F894D5B-2281-C92F-4904-AC0C8C98A06C}"/>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OMOLOGAZIONE</a:t>
            </a:r>
          </a:p>
        </p:txBody>
      </p:sp>
    </p:spTree>
    <p:extLst>
      <p:ext uri="{BB962C8B-B14F-4D97-AF65-F5344CB8AC3E}">
        <p14:creationId xmlns:p14="http://schemas.microsoft.com/office/powerpoint/2010/main" val="12119399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2D34A-4222-1786-72C0-78DF11879AB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53A9B7C-BCB1-72B3-4224-AA8F75555B4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B2F94B7-B1E6-EC5A-2AF0-7E9F8C97AA82}"/>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B6A77279-E5E3-4A9B-9D44-6EB6DA9D0239}"/>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400" dirty="0">
              <a:solidFill>
                <a:prstClr val="black"/>
              </a:solidFill>
            </a:endParaRPr>
          </a:p>
          <a:p>
            <a:pPr algn="just">
              <a:lnSpc>
                <a:spcPct val="150000"/>
              </a:lnSpc>
              <a:defRPr/>
            </a:pPr>
            <a:r>
              <a:rPr lang="it-IT" sz="1400" dirty="0">
                <a:solidFill>
                  <a:prstClr val="black"/>
                </a:solidFill>
              </a:rPr>
              <a:t>L’approvazione costituisce anch’essa un procedimento amministrativo finalizzato a consentire l’utilizzo di un determinato dispositivo. </a:t>
            </a:r>
          </a:p>
          <a:p>
            <a:pPr algn="just">
              <a:lnSpc>
                <a:spcPct val="150000"/>
              </a:lnSpc>
              <a:defRPr/>
            </a:pPr>
            <a:r>
              <a:rPr lang="it-IT" sz="1400" dirty="0">
                <a:solidFill>
                  <a:prstClr val="black"/>
                </a:solidFill>
              </a:rPr>
              <a:t>Tradizionalmente è stata utilizzata per apparecchiature o dispositivi per i quali non risultavano ancora definite procedure di omologazione. </a:t>
            </a:r>
          </a:p>
          <a:p>
            <a:pPr algn="just">
              <a:lnSpc>
                <a:spcPct val="150000"/>
              </a:lnSpc>
              <a:defRPr/>
            </a:pPr>
            <a:r>
              <a:rPr lang="it-IT" sz="1400" dirty="0">
                <a:solidFill>
                  <a:prstClr val="black"/>
                </a:solidFill>
              </a:rPr>
              <a:t>Nella prassi amministrativa, per molti anni, numerosi dispositivi di rilevazione della velocità sono stati immessi in servizio sulla base di provvedimenti di approvazione ministeriale. </a:t>
            </a:r>
          </a:p>
        </p:txBody>
      </p:sp>
      <p:sp>
        <p:nvSpPr>
          <p:cNvPr id="8" name="Shape 5">
            <a:extLst>
              <a:ext uri="{FF2B5EF4-FFF2-40B4-BE49-F238E27FC236}">
                <a16:creationId xmlns:a16="http://schemas.microsoft.com/office/drawing/2014/main" id="{F5976A7C-200C-4846-1B84-B8E0E406FDF4}"/>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AB7918D8-2177-7A3C-7064-F369B2F25263}"/>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DCF207E-CD3D-EA15-17FB-CD6D6823779C}"/>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APPROVAZIONE</a:t>
            </a:r>
          </a:p>
        </p:txBody>
      </p:sp>
    </p:spTree>
    <p:extLst>
      <p:ext uri="{BB962C8B-B14F-4D97-AF65-F5344CB8AC3E}">
        <p14:creationId xmlns:p14="http://schemas.microsoft.com/office/powerpoint/2010/main" val="2392551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84620-7C47-8268-7942-D839D07FD5B6}"/>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166F0847-6D66-2BB7-10D4-551ACB92C58B}"/>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47DECB43-63B9-B56B-EC43-0B1CC36426B7}"/>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lang="it-IT" sz="2436" b="1" dirty="0">
                <a:solidFill>
                  <a:srgbClr val="D15B5B"/>
                </a:solidFill>
                <a:latin typeface="Playfair Display" pitchFamily="34" charset="0"/>
                <a:ea typeface="Playfair Display" pitchFamily="34" charset="-122"/>
                <a:cs typeface="Playfair Display" pitchFamily="34" charset="-120"/>
              </a:rPr>
              <a:t>1</a:t>
            </a: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Poteri di ordinanza e relativi limiti</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49BFE848-0064-F071-6D59-D80CA372C787}"/>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2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200" b="1" dirty="0">
                <a:solidFill>
                  <a:prstClr val="black"/>
                </a:solidFill>
                <a:latin typeface="Calibri" panose="020F0502020204030204"/>
              </a:rPr>
              <a:t>Art. 50 del TUEL:</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tutela della salute pubblica;</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tutela dell’incolumità pubblica.</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dirty="0">
                <a:solidFill>
                  <a:prstClr val="black"/>
                </a:solidFill>
                <a:latin typeface="Calibri" panose="020F0502020204030204"/>
              </a:rPr>
              <a:t>Comma 5: </a:t>
            </a:r>
            <a:r>
              <a:rPr lang="it-IT" sz="1000" i="1" dirty="0">
                <a:solidFill>
                  <a:prstClr val="black"/>
                </a:solidFill>
                <a:latin typeface="Calibri" panose="020F0502020204030204"/>
              </a:rPr>
              <a:t>«In particolare, in caso di emergenze sanitarie o di igiene pubblica a carattere esclusivamente locale le ordinanze contingibili e urgenti sono adottate dal sindaco, quale rappresentante della comunità locale. Le medesime ordinanze sono adottate dal sindaco, quale rappresentante della comunità locale, in relazione all'urgente necessità di interventi volti a superare situazioni di grave incuria o degrado del territorio, dell'ambiente e del patrimonio culturale o di pregiudizio del decoro e della vivibilità urbana, con particolare riferimento alle esigenze di tutela della tranquillità e del riposo dei residenti, anche intervenendo in materia di orari di vendita, anche per asporto, e di somministrazione di bevande alcoliche e superalcoliche. Negli altri casi l'adozione dei provvedimenti d'urgenza, ivi compresa la costituzione di centri e organismi di referenza o assistenza, spetta allo Stato o alle regioni in ragione della dimensione dell'emergenza e dell'eventuale interessamento di più ambiti territoriali regionali».</a:t>
            </a:r>
            <a:endParaRPr lang="it-IT" sz="1000" dirty="0">
              <a:solidFill>
                <a:prstClr val="black"/>
              </a:solidFill>
              <a:latin typeface="Calibri" panose="020F0502020204030204"/>
            </a:endParaRP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rPr>
              <a:t>art. 50 co. 5 </a:t>
            </a:r>
            <a:r>
              <a:rPr lang="it-IT" sz="1200" dirty="0">
                <a:solidFill>
                  <a:prstClr val="black"/>
                </a:solidFill>
                <a:sym typeface="Wingdings" panose="05000000000000000000" pitchFamily="2" charset="2"/>
              </a:rPr>
              <a:t> </a:t>
            </a:r>
            <a:r>
              <a:rPr lang="it-IT" sz="1200" dirty="0">
                <a:solidFill>
                  <a:prstClr val="black"/>
                </a:solidFill>
              </a:rPr>
              <a:t>contingibile e urgente per emergenze sanitarie o di </a:t>
            </a:r>
            <a:r>
              <a:rPr lang="it-IT" sz="1200" u="sng" dirty="0">
                <a:solidFill>
                  <a:prstClr val="black"/>
                </a:solidFill>
              </a:rPr>
              <a:t>igiene pubblica </a:t>
            </a:r>
            <a:r>
              <a:rPr lang="it-IT" sz="1200" dirty="0">
                <a:solidFill>
                  <a:prstClr val="black"/>
                </a:solidFill>
              </a:rPr>
              <a:t>a carattere esclusivamente locale; </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rPr>
              <a:t>art. 50 co. 5 </a:t>
            </a:r>
            <a:r>
              <a:rPr lang="it-IT" sz="1200" dirty="0">
                <a:solidFill>
                  <a:prstClr val="black"/>
                </a:solidFill>
                <a:sym typeface="Wingdings" panose="05000000000000000000" pitchFamily="2" charset="2"/>
              </a:rPr>
              <a:t> </a:t>
            </a:r>
            <a:r>
              <a:rPr lang="it-IT" sz="1200" dirty="0">
                <a:solidFill>
                  <a:prstClr val="black"/>
                </a:solidFill>
              </a:rPr>
              <a:t>contingibile e urgente per </a:t>
            </a:r>
            <a:r>
              <a:rPr lang="it-IT" sz="1200" u="sng" dirty="0">
                <a:solidFill>
                  <a:prstClr val="black"/>
                </a:solidFill>
              </a:rPr>
              <a:t>contrasto incuria o degrado del territorio </a:t>
            </a:r>
            <a:r>
              <a:rPr lang="it-IT" sz="1200" dirty="0">
                <a:solidFill>
                  <a:prstClr val="black"/>
                </a:solidFill>
              </a:rPr>
              <a:t>o tutela del decoro e della vivibilità urbana incidendo sugli orari della somministrazione.</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indent="-285750">
              <a:buFont typeface="Arial" panose="020B0604020202020204" pitchFamily="34" charset="0"/>
              <a:buChar char="•"/>
              <a:defRPr/>
            </a:pPr>
            <a:endParaRPr lang="it-IT"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90F913F6-01D1-2AB9-3BFF-9F7C875B0154}"/>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DF36A039-9721-BF48-2DA7-164D6B4B5A79}"/>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E41CFF3A-842D-8CA0-D4C2-30E458BA3FF6}"/>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SINDACO E I POTERI DI ORDINANZA</a:t>
            </a:r>
          </a:p>
        </p:txBody>
      </p:sp>
    </p:spTree>
    <p:extLst>
      <p:ext uri="{BB962C8B-B14F-4D97-AF65-F5344CB8AC3E}">
        <p14:creationId xmlns:p14="http://schemas.microsoft.com/office/powerpoint/2010/main" val="30469634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C0800-00E8-77D8-F501-542328A8CC6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22B4ACBA-3125-D067-CA67-539028546AD1}"/>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D7845E4-2C25-CB6E-594A-37B5C8FBD5E9}"/>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04133AC4-CB01-E416-3159-7855919D6189}"/>
              </a:ext>
            </a:extLst>
          </p:cNvPr>
          <p:cNvSpPr/>
          <p:nvPr/>
        </p:nvSpPr>
        <p:spPr>
          <a:xfrm>
            <a:off x="571500" y="1034451"/>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dirty="0">
              <a:solidFill>
                <a:prstClr val="black"/>
              </a:solidFill>
            </a:endParaRPr>
          </a:p>
          <a:p>
            <a:pPr algn="just">
              <a:lnSpc>
                <a:spcPct val="150000"/>
              </a:lnSpc>
            </a:pPr>
            <a:endParaRPr lang="it-IT" sz="1300" dirty="0"/>
          </a:p>
          <a:p>
            <a:pPr algn="just">
              <a:lnSpc>
                <a:spcPct val="150000"/>
              </a:lnSpc>
            </a:pPr>
            <a:r>
              <a:rPr lang="it-IT" sz="1300" dirty="0"/>
              <a:t>Se nella prassi amministrativa si è consolidato l’orientamento secondo cui i procedimenti di «approvazione» e «omologazione» sarebbero pressoché sovrapponibili, la giurisprudenza è spaccata in due orientamenti:</a:t>
            </a:r>
          </a:p>
          <a:p>
            <a:pPr marL="285750" indent="-285750" algn="just">
              <a:lnSpc>
                <a:spcPct val="150000"/>
              </a:lnSpc>
              <a:buFont typeface="Arial" panose="020B0604020202020204" pitchFamily="34" charset="0"/>
              <a:buChar char="•"/>
            </a:pPr>
            <a:r>
              <a:rPr lang="it-IT" sz="1300" dirty="0"/>
              <a:t>quello prevalente fino a tempi recenti che ha interpretato in modo sostanzialmente equipollente i procedimenti di omologazione e approvazione, sancendo la legittimità degli accertamenti fondati su autovelox approvati;</a:t>
            </a:r>
          </a:p>
          <a:p>
            <a:pPr marL="285750" indent="-285750" algn="just">
              <a:lnSpc>
                <a:spcPct val="150000"/>
              </a:lnSpc>
              <a:buFont typeface="Arial" panose="020B0604020202020204" pitchFamily="34" charset="0"/>
              <a:buChar char="•"/>
            </a:pPr>
            <a:r>
              <a:rPr lang="it-IT" sz="1300" dirty="0"/>
              <a:t>un altro più recente e restrittivo ha distinto i due istituti, escludendo efficacia probatoria agli strumenti privi di omologazione (Cassazione n. 10505/2024 e successive conferme).</a:t>
            </a:r>
          </a:p>
          <a:p>
            <a:pPr algn="just">
              <a:lnSpc>
                <a:spcPct val="150000"/>
              </a:lnSpc>
            </a:pPr>
            <a:r>
              <a:rPr lang="it-IT" sz="1300" dirty="0"/>
              <a:t>Tale distinzione si basa principalmente sulla differente portata procedurale e sulla presunta maggiore attendibilità garantita dall’omologazione, con effetti diretti sulla posizione probatoria del conducente.</a:t>
            </a:r>
          </a:p>
        </p:txBody>
      </p:sp>
      <p:sp>
        <p:nvSpPr>
          <p:cNvPr id="8" name="Shape 5">
            <a:extLst>
              <a:ext uri="{FF2B5EF4-FFF2-40B4-BE49-F238E27FC236}">
                <a16:creationId xmlns:a16="http://schemas.microsoft.com/office/drawing/2014/main" id="{8AA9675E-68FD-4C27-30E9-7ED4C2166CC7}"/>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1884314-0DF2-391B-75B0-B84D14A76664}"/>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6B7E053-8550-5CF5-EE42-E77BC70F038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ORIENTAMENTI</a:t>
            </a:r>
          </a:p>
        </p:txBody>
      </p:sp>
    </p:spTree>
    <p:extLst>
      <p:ext uri="{BB962C8B-B14F-4D97-AF65-F5344CB8AC3E}">
        <p14:creationId xmlns:p14="http://schemas.microsoft.com/office/powerpoint/2010/main" val="36930147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33FD4-E9B4-4C6C-9426-EA5991644FA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5BD7121A-A305-1A20-4139-BA93CCC7E668}"/>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AA8DF26-E34E-04E7-D067-463B54FF80B3}"/>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15439A7D-2335-3CD9-5B24-94535B8D07C7}"/>
              </a:ext>
            </a:extLst>
          </p:cNvPr>
          <p:cNvSpPr/>
          <p:nvPr/>
        </p:nvSpPr>
        <p:spPr>
          <a:xfrm>
            <a:off x="571500" y="1034451"/>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dirty="0">
              <a:solidFill>
                <a:prstClr val="black"/>
              </a:solidFill>
            </a:endParaRPr>
          </a:p>
          <a:p>
            <a:pPr algn="just">
              <a:lnSpc>
                <a:spcPct val="150000"/>
              </a:lnSpc>
            </a:pPr>
            <a:endParaRPr lang="it-IT" sz="1400" dirty="0"/>
          </a:p>
          <a:p>
            <a:pPr algn="just">
              <a:lnSpc>
                <a:spcPct val="150000"/>
              </a:lnSpc>
            </a:pPr>
            <a:r>
              <a:rPr lang="it-IT" sz="1400" dirty="0"/>
              <a:t>La Corte ribadisce che, in materia di accertamento della velocità mediante autovelox, l'Amministrazione deve essere in grado di dimostrare:</a:t>
            </a:r>
          </a:p>
          <a:p>
            <a:pPr marL="285750" indent="-285750" algn="just">
              <a:lnSpc>
                <a:spcPct val="150000"/>
              </a:lnSpc>
              <a:buFont typeface="Arial" panose="020B0604020202020204" pitchFamily="34" charset="0"/>
              <a:buChar char="•"/>
            </a:pPr>
            <a:r>
              <a:rPr lang="it-IT" sz="1400" dirty="0"/>
              <a:t>l'esistenza del provvedimento di omologazione dell'apparecchio; </a:t>
            </a:r>
          </a:p>
          <a:p>
            <a:pPr marL="285750" indent="-285750" algn="just">
              <a:lnSpc>
                <a:spcPct val="150000"/>
              </a:lnSpc>
              <a:buFont typeface="Arial" panose="020B0604020202020204" pitchFamily="34" charset="0"/>
              <a:buChar char="•"/>
            </a:pPr>
            <a:r>
              <a:rPr lang="it-IT" sz="1400" dirty="0"/>
              <a:t>l'effettuazione delle verifiche periodiche di funzionalità e taratura previste dalla normativa. </a:t>
            </a:r>
          </a:p>
          <a:p>
            <a:pPr algn="just">
              <a:lnSpc>
                <a:spcPct val="150000"/>
              </a:lnSpc>
            </a:pPr>
            <a:endParaRPr lang="it-IT" sz="1400" dirty="0"/>
          </a:p>
          <a:p>
            <a:pPr algn="just">
              <a:lnSpc>
                <a:spcPct val="150000"/>
              </a:lnSpc>
            </a:pPr>
            <a:r>
              <a:rPr lang="it-IT" sz="1400" dirty="0"/>
              <a:t>Pertanto, dopo aver affermato la necessità dell'omologazione, la Cassazione continua a ritenere imprescindibile anche la dimostrazione della corretta taratura e funzionalità periodica dello strumento, secondo i principi fissati dalla Corte Costituzionale n. 113/2015.</a:t>
            </a:r>
            <a:endParaRPr lang="it-IT" sz="1300" dirty="0"/>
          </a:p>
        </p:txBody>
      </p:sp>
      <p:sp>
        <p:nvSpPr>
          <p:cNvPr id="8" name="Shape 5">
            <a:extLst>
              <a:ext uri="{FF2B5EF4-FFF2-40B4-BE49-F238E27FC236}">
                <a16:creationId xmlns:a16="http://schemas.microsoft.com/office/drawing/2014/main" id="{7EF21D53-6531-3511-E8A6-3C5D0C73008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682DB11C-85C1-0CF2-F04B-8CCD41E0FBA0}"/>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0C02A0A-B34A-AF06-1AE7-BF9973BA028A}"/>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Corte di Cassazione, sez. II – sentenza n. 7374 del 27.03.2026</a:t>
            </a:r>
          </a:p>
        </p:txBody>
      </p:sp>
    </p:spTree>
    <p:extLst>
      <p:ext uri="{BB962C8B-B14F-4D97-AF65-F5344CB8AC3E}">
        <p14:creationId xmlns:p14="http://schemas.microsoft.com/office/powerpoint/2010/main" val="1053315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C512A-8729-4965-3FA5-DF305F16BE15}"/>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9A821D0D-F598-FF34-ABB1-F4E08CD2B995}"/>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7C73B0D2-4D8F-C070-374A-11A3FAE2A7BA}"/>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9D86009A-32B1-78B2-0F6F-0BE50542297B}"/>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200" dirty="0">
              <a:solidFill>
                <a:prstClr val="black"/>
              </a:solidFill>
            </a:endParaRPr>
          </a:p>
          <a:p>
            <a:pPr algn="just">
              <a:lnSpc>
                <a:spcPct val="150000"/>
              </a:lnSpc>
              <a:defRPr/>
            </a:pPr>
            <a:r>
              <a:rPr lang="it-IT" sz="1200" dirty="0">
                <a:solidFill>
                  <a:prstClr val="black"/>
                </a:solidFill>
              </a:rPr>
              <a:t>All’inizio del 2026 il MIT ha predisposto uno schema di decreto ministeriale recante la disciplina dell’omologazione del prototipo, della taratura e delle verifiche periodiche di funzionalità dei dispositivi e dei sistemi per l’accertamento delle violazioni dei limiti di velocità, notificato alla Commissione europea in data 03.02.2026 (TRIS n. 2026/0053/IT).</a:t>
            </a:r>
          </a:p>
          <a:p>
            <a:pPr algn="just">
              <a:lnSpc>
                <a:spcPct val="150000"/>
              </a:lnSpc>
              <a:defRPr/>
            </a:pPr>
            <a:r>
              <a:rPr lang="it-IT" sz="1200" dirty="0">
                <a:solidFill>
                  <a:prstClr val="black"/>
                </a:solidFill>
              </a:rPr>
              <a:t>Decorso il termine di stand </a:t>
            </a:r>
            <a:r>
              <a:rPr lang="it-IT" sz="1200" dirty="0" err="1">
                <a:solidFill>
                  <a:prstClr val="black"/>
                </a:solidFill>
              </a:rPr>
              <a:t>still</a:t>
            </a:r>
            <a:r>
              <a:rPr lang="it-IT" sz="1200" dirty="0">
                <a:solidFill>
                  <a:prstClr val="black"/>
                </a:solidFill>
              </a:rPr>
              <a:t> (04.05.2026) senza osservazioni da parte della Commissione o degli Stati membri, il testo è stato successivamente sottoscritto dal Ministro delle infrastrutture e dei trasporti in data 09.06.2026.</a:t>
            </a:r>
          </a:p>
          <a:p>
            <a:pPr algn="just">
              <a:lnSpc>
                <a:spcPct val="150000"/>
              </a:lnSpc>
              <a:defRPr/>
            </a:pPr>
            <a:r>
              <a:rPr lang="it-IT" sz="1200" dirty="0">
                <a:solidFill>
                  <a:prstClr val="black"/>
                </a:solidFill>
              </a:rPr>
              <a:t>Il provvedimento non risulta tuttavia ancora pubblicato in Gazzetta Ufficiale e, pertanto, non è ancora vigente né produttivo di effetti giuridici. </a:t>
            </a:r>
          </a:p>
        </p:txBody>
      </p:sp>
      <p:sp>
        <p:nvSpPr>
          <p:cNvPr id="8" name="Shape 5">
            <a:extLst>
              <a:ext uri="{FF2B5EF4-FFF2-40B4-BE49-F238E27FC236}">
                <a16:creationId xmlns:a16="http://schemas.microsoft.com/office/drawing/2014/main" id="{C2C5F7CD-E2A6-17A0-28B4-4BA61AC494FA}"/>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A0D9B26-E658-D58B-C589-C94AE658F8AA}"/>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D328A35E-D203-44DE-8280-1501EBCFD3A1}"/>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a:t>
            </a:r>
          </a:p>
        </p:txBody>
      </p:sp>
    </p:spTree>
    <p:extLst>
      <p:ext uri="{BB962C8B-B14F-4D97-AF65-F5344CB8AC3E}">
        <p14:creationId xmlns:p14="http://schemas.microsoft.com/office/powerpoint/2010/main" val="20809003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ECC0E-88E8-73F2-605F-A3FBB197A7E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BFFD76DA-C56C-BA54-478C-A32760F9D13F}"/>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56D24BD4-A475-526A-1181-CD594C248481}"/>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A0659CEE-E941-BB9E-3775-AFEF9122A38A}"/>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200" dirty="0">
              <a:solidFill>
                <a:prstClr val="black"/>
              </a:solidFill>
            </a:endParaRPr>
          </a:p>
          <a:p>
            <a:pPr algn="just">
              <a:lnSpc>
                <a:spcPct val="150000"/>
              </a:lnSpc>
              <a:defRPr/>
            </a:pPr>
            <a:r>
              <a:rPr lang="it-IT" sz="1200" dirty="0">
                <a:solidFill>
                  <a:prstClr val="black"/>
                </a:solidFill>
              </a:rPr>
              <a:t>Impianto generale:</a:t>
            </a:r>
          </a:p>
          <a:p>
            <a:pPr marL="171450" indent="-171450" algn="just">
              <a:lnSpc>
                <a:spcPct val="150000"/>
              </a:lnSpc>
              <a:buFont typeface="Arial" panose="020B0604020202020204" pitchFamily="34" charset="0"/>
              <a:buChar char="•"/>
              <a:defRPr/>
            </a:pPr>
            <a:r>
              <a:rPr lang="it-IT" sz="1200" dirty="0">
                <a:solidFill>
                  <a:prstClr val="black"/>
                </a:solidFill>
              </a:rPr>
              <a:t>Il provvedimento non si limita a una ricognizione tecnica.</a:t>
            </a:r>
          </a:p>
          <a:p>
            <a:pPr marL="171450" indent="-171450" algn="just">
              <a:lnSpc>
                <a:spcPct val="150000"/>
              </a:lnSpc>
              <a:buFont typeface="Arial" panose="020B0604020202020204" pitchFamily="34" charset="0"/>
              <a:buChar char="•"/>
              <a:defRPr/>
            </a:pPr>
            <a:r>
              <a:rPr lang="it-IT" sz="1200" dirty="0">
                <a:solidFill>
                  <a:prstClr val="black"/>
                </a:solidFill>
              </a:rPr>
              <a:t>Introduce una disciplina organica su:</a:t>
            </a:r>
          </a:p>
          <a:p>
            <a:pPr marL="171450" indent="-171450" algn="just">
              <a:lnSpc>
                <a:spcPct val="150000"/>
              </a:lnSpc>
              <a:buFont typeface="Wingdings" panose="05000000000000000000" pitchFamily="2" charset="2"/>
              <a:buChar char="q"/>
              <a:defRPr/>
            </a:pPr>
            <a:r>
              <a:rPr lang="it-IT" sz="1200" dirty="0">
                <a:solidFill>
                  <a:prstClr val="black"/>
                </a:solidFill>
              </a:rPr>
              <a:t>caratteristiche dei dispositivi;</a:t>
            </a:r>
          </a:p>
          <a:p>
            <a:pPr marL="171450" indent="-171450" algn="just">
              <a:lnSpc>
                <a:spcPct val="150000"/>
              </a:lnSpc>
              <a:buFont typeface="Wingdings" panose="05000000000000000000" pitchFamily="2" charset="2"/>
              <a:buChar char="q"/>
              <a:defRPr/>
            </a:pPr>
            <a:r>
              <a:rPr lang="it-IT" sz="1200" dirty="0">
                <a:solidFill>
                  <a:prstClr val="black"/>
                </a:solidFill>
              </a:rPr>
              <a:t>requisiti tecnici;</a:t>
            </a:r>
          </a:p>
          <a:p>
            <a:pPr marL="171450" indent="-171450" algn="just">
              <a:lnSpc>
                <a:spcPct val="150000"/>
              </a:lnSpc>
              <a:buFont typeface="Wingdings" panose="05000000000000000000" pitchFamily="2" charset="2"/>
              <a:buChar char="q"/>
              <a:defRPr/>
            </a:pPr>
            <a:r>
              <a:rPr lang="it-IT" sz="1200" dirty="0">
                <a:solidFill>
                  <a:prstClr val="black"/>
                </a:solidFill>
              </a:rPr>
              <a:t>procedure di omologazione;</a:t>
            </a:r>
          </a:p>
          <a:p>
            <a:pPr marL="171450" indent="-171450" algn="just">
              <a:lnSpc>
                <a:spcPct val="150000"/>
              </a:lnSpc>
              <a:buFont typeface="Wingdings" panose="05000000000000000000" pitchFamily="2" charset="2"/>
              <a:buChar char="q"/>
              <a:defRPr/>
            </a:pPr>
            <a:r>
              <a:rPr lang="it-IT" sz="1200" dirty="0">
                <a:solidFill>
                  <a:prstClr val="black"/>
                </a:solidFill>
              </a:rPr>
              <a:t>taratura e verifiche di funzionalità.</a:t>
            </a:r>
          </a:p>
          <a:p>
            <a:pPr marL="171450" indent="-171450" algn="just">
              <a:lnSpc>
                <a:spcPct val="150000"/>
              </a:lnSpc>
              <a:buFont typeface="Arial" panose="020B0604020202020204" pitchFamily="34" charset="0"/>
              <a:buChar char="•"/>
              <a:defRPr/>
            </a:pPr>
            <a:r>
              <a:rPr lang="it-IT" sz="1200" dirty="0">
                <a:solidFill>
                  <a:prstClr val="black"/>
                </a:solidFill>
              </a:rPr>
              <a:t>Riferimenti normativi:</a:t>
            </a:r>
          </a:p>
          <a:p>
            <a:pPr marL="171450" indent="-171450" algn="just">
              <a:lnSpc>
                <a:spcPct val="150000"/>
              </a:lnSpc>
              <a:buFont typeface="Wingdings" panose="05000000000000000000" pitchFamily="2" charset="2"/>
              <a:buChar char="q"/>
              <a:defRPr/>
            </a:pPr>
            <a:r>
              <a:rPr lang="it-IT" sz="1200" dirty="0">
                <a:solidFill>
                  <a:prstClr val="black"/>
                </a:solidFill>
              </a:rPr>
              <a:t>artt. 45, co. 6 e 142, co. 6 d.lgs. 285/1992;</a:t>
            </a:r>
          </a:p>
          <a:p>
            <a:pPr marL="171450" indent="-171450" algn="just">
              <a:lnSpc>
                <a:spcPct val="150000"/>
              </a:lnSpc>
              <a:buFont typeface="Wingdings" panose="05000000000000000000" pitchFamily="2" charset="2"/>
              <a:buChar char="q"/>
              <a:defRPr/>
            </a:pPr>
            <a:r>
              <a:rPr lang="it-IT" sz="1200" dirty="0">
                <a:solidFill>
                  <a:prstClr val="black"/>
                </a:solidFill>
              </a:rPr>
              <a:t>art. 192 d.P.R. 495/1992.</a:t>
            </a:r>
          </a:p>
        </p:txBody>
      </p:sp>
      <p:sp>
        <p:nvSpPr>
          <p:cNvPr id="8" name="Shape 5">
            <a:extLst>
              <a:ext uri="{FF2B5EF4-FFF2-40B4-BE49-F238E27FC236}">
                <a16:creationId xmlns:a16="http://schemas.microsoft.com/office/drawing/2014/main" id="{0F44F105-2F39-9754-9DCE-B54AD5C9818A}"/>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954AFE85-9C68-1FFA-76DE-7DC3DAC2C4A9}"/>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99E82F03-BD96-8602-D4F8-A62453992EA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CONTENUTO</a:t>
            </a:r>
          </a:p>
        </p:txBody>
      </p:sp>
    </p:spTree>
    <p:extLst>
      <p:ext uri="{BB962C8B-B14F-4D97-AF65-F5344CB8AC3E}">
        <p14:creationId xmlns:p14="http://schemas.microsoft.com/office/powerpoint/2010/main" val="1428239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23240-1B67-53F6-21F8-4DB6820E33FD}"/>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6D7622F-956D-AC10-DD72-1E5BC0AE5DA7}"/>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AFC1630E-85ED-5E65-5CCF-6EDD37FAAD19}"/>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0420E848-2BA6-5376-5D0D-3F1F0D9D55BD}"/>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lnSpc>
                <a:spcPct val="150000"/>
              </a:lnSpc>
              <a:defRPr/>
            </a:pPr>
            <a:endParaRPr lang="it-IT" sz="1200" dirty="0">
              <a:solidFill>
                <a:prstClr val="black"/>
              </a:solidFill>
            </a:endParaRPr>
          </a:p>
          <a:p>
            <a:pPr algn="just">
              <a:lnSpc>
                <a:spcPct val="150000"/>
              </a:lnSpc>
              <a:defRPr/>
            </a:pPr>
            <a:r>
              <a:rPr lang="it-IT" sz="1200" dirty="0">
                <a:solidFill>
                  <a:prstClr val="black"/>
                </a:solidFill>
              </a:rPr>
              <a:t>Sistema integrato basato su 4 pilastri</a:t>
            </a:r>
          </a:p>
          <a:p>
            <a:pPr marL="171450" indent="-171450" algn="just">
              <a:lnSpc>
                <a:spcPct val="150000"/>
              </a:lnSpc>
              <a:buFont typeface="Arial" panose="020B0604020202020204" pitchFamily="34" charset="0"/>
              <a:buChar char="•"/>
              <a:defRPr/>
            </a:pPr>
            <a:r>
              <a:rPr lang="it-IT" sz="1200" dirty="0">
                <a:solidFill>
                  <a:prstClr val="black"/>
                </a:solidFill>
              </a:rPr>
              <a:t>Omologazione del prototipo.</a:t>
            </a:r>
          </a:p>
          <a:p>
            <a:pPr marL="171450" indent="-171450" algn="just">
              <a:lnSpc>
                <a:spcPct val="150000"/>
              </a:lnSpc>
              <a:buFont typeface="Arial" panose="020B0604020202020204" pitchFamily="34" charset="0"/>
              <a:buChar char="•"/>
              <a:defRPr/>
            </a:pPr>
            <a:r>
              <a:rPr lang="it-IT" sz="1200" dirty="0">
                <a:solidFill>
                  <a:prstClr val="black"/>
                </a:solidFill>
              </a:rPr>
              <a:t>Taratura iniziale e periodica.</a:t>
            </a:r>
          </a:p>
          <a:p>
            <a:pPr marL="171450" indent="-171450" algn="just">
              <a:lnSpc>
                <a:spcPct val="150000"/>
              </a:lnSpc>
              <a:buFont typeface="Arial" panose="020B0604020202020204" pitchFamily="34" charset="0"/>
              <a:buChar char="•"/>
              <a:defRPr/>
            </a:pPr>
            <a:r>
              <a:rPr lang="it-IT" sz="1200" dirty="0">
                <a:solidFill>
                  <a:prstClr val="black"/>
                </a:solidFill>
              </a:rPr>
              <a:t>Verifiche di funzionalità.</a:t>
            </a:r>
          </a:p>
          <a:p>
            <a:pPr marL="171450" indent="-171450" algn="just">
              <a:lnSpc>
                <a:spcPct val="150000"/>
              </a:lnSpc>
              <a:buFont typeface="Arial" panose="020B0604020202020204" pitchFamily="34" charset="0"/>
              <a:buChar char="•"/>
              <a:defRPr/>
            </a:pPr>
            <a:r>
              <a:rPr lang="it-IT" sz="1200" dirty="0">
                <a:solidFill>
                  <a:prstClr val="black"/>
                </a:solidFill>
              </a:rPr>
              <a:t>Controlli di conformità della produzione.</a:t>
            </a:r>
          </a:p>
          <a:p>
            <a:pPr algn="just">
              <a:lnSpc>
                <a:spcPct val="150000"/>
              </a:lnSpc>
              <a:defRPr/>
            </a:pPr>
            <a:endParaRPr lang="it-IT" sz="1200" dirty="0">
              <a:solidFill>
                <a:prstClr val="black"/>
              </a:solidFill>
            </a:endParaRPr>
          </a:p>
          <a:p>
            <a:pPr algn="just">
              <a:lnSpc>
                <a:spcPct val="150000"/>
              </a:lnSpc>
              <a:defRPr/>
            </a:pPr>
            <a:r>
              <a:rPr lang="it-IT" sz="1200" dirty="0">
                <a:solidFill>
                  <a:prstClr val="black"/>
                </a:solidFill>
              </a:rPr>
              <a:t>Allegati</a:t>
            </a:r>
          </a:p>
          <a:p>
            <a:pPr marL="171450" indent="-171450" algn="just">
              <a:lnSpc>
                <a:spcPct val="150000"/>
              </a:lnSpc>
              <a:buFont typeface="Arial" panose="020B0604020202020204" pitchFamily="34" charset="0"/>
              <a:buChar char="•"/>
              <a:defRPr/>
            </a:pPr>
            <a:r>
              <a:rPr lang="it-IT" sz="1200" dirty="0">
                <a:solidFill>
                  <a:prstClr val="black"/>
                </a:solidFill>
              </a:rPr>
              <a:t>Allegato A: requisiti tecnici e base per omologazione.</a:t>
            </a:r>
          </a:p>
          <a:p>
            <a:pPr marL="171450" indent="-171450" algn="just">
              <a:lnSpc>
                <a:spcPct val="150000"/>
              </a:lnSpc>
              <a:buFont typeface="Arial" panose="020B0604020202020204" pitchFamily="34" charset="0"/>
              <a:buChar char="•"/>
              <a:defRPr/>
            </a:pPr>
            <a:r>
              <a:rPr lang="it-IT" sz="1200" dirty="0">
                <a:solidFill>
                  <a:prstClr val="black"/>
                </a:solidFill>
              </a:rPr>
              <a:t>Allegato B: regime transitorio dispositivi già approvati</a:t>
            </a:r>
          </a:p>
        </p:txBody>
      </p:sp>
      <p:sp>
        <p:nvSpPr>
          <p:cNvPr id="8" name="Shape 5">
            <a:extLst>
              <a:ext uri="{FF2B5EF4-FFF2-40B4-BE49-F238E27FC236}">
                <a16:creationId xmlns:a16="http://schemas.microsoft.com/office/drawing/2014/main" id="{F3DDED81-32A1-0A07-1807-AA963B54C9FF}"/>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31948FF7-1BA7-66F2-C419-0EEF0F1BEDA6}"/>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F86A57AC-601F-E721-FB2B-7E264F17A6C2}"/>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MODELLO DI GARANZIA TECNICA</a:t>
            </a:r>
          </a:p>
        </p:txBody>
      </p:sp>
    </p:spTree>
    <p:extLst>
      <p:ext uri="{BB962C8B-B14F-4D97-AF65-F5344CB8AC3E}">
        <p14:creationId xmlns:p14="http://schemas.microsoft.com/office/powerpoint/2010/main" val="40848955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345DA-EDFE-6BE9-5137-3D7E343804E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2F463626-B2E9-A405-6333-51962442D28A}"/>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FF59EC65-49C2-FA3D-F6D6-50D324F2F7F0}"/>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548845DA-01F1-382D-3767-1A9A559B26FE}"/>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pPr algn="just"/>
            <a:r>
              <a:rPr lang="it-IT" sz="1300" b="1" dirty="0"/>
              <a:t>Oggetto</a:t>
            </a:r>
          </a:p>
          <a:p>
            <a:pPr algn="just"/>
            <a:r>
              <a:rPr lang="it-IT" sz="1300" dirty="0"/>
              <a:t>Solo il prototipo (modello tecnico invariabile) </a:t>
            </a:r>
          </a:p>
          <a:p>
            <a:pPr algn="just"/>
            <a:r>
              <a:rPr lang="it-IT" sz="1300" b="1" dirty="0"/>
              <a:t>Contenuto</a:t>
            </a:r>
          </a:p>
          <a:p>
            <a:pPr marL="285750" indent="-285750" algn="just">
              <a:buFont typeface="Arial" panose="020B0604020202020204" pitchFamily="34" charset="0"/>
              <a:buChar char="•"/>
            </a:pPr>
            <a:r>
              <a:rPr lang="it-IT" sz="1300" dirty="0"/>
              <a:t>velocità istantanea: hardware + software </a:t>
            </a:r>
          </a:p>
          <a:p>
            <a:pPr marL="285750" indent="-285750" algn="just">
              <a:buFont typeface="Arial" panose="020B0604020202020204" pitchFamily="34" charset="0"/>
              <a:buChar char="•"/>
            </a:pPr>
            <a:r>
              <a:rPr lang="it-IT" sz="1300" dirty="0"/>
              <a:t>velocità media: configurazione del sistema </a:t>
            </a:r>
          </a:p>
          <a:p>
            <a:pPr algn="just"/>
            <a:r>
              <a:rPr lang="it-IT" sz="1300" b="1" dirty="0"/>
              <a:t>Esclusioni</a:t>
            </a:r>
          </a:p>
          <a:p>
            <a:pPr marL="285750" indent="-285750" algn="just">
              <a:buFont typeface="Arial" panose="020B0604020202020204" pitchFamily="34" charset="0"/>
              <a:buChar char="•"/>
            </a:pPr>
            <a:r>
              <a:rPr lang="it-IT" sz="1300" dirty="0"/>
              <a:t>strutture fisiche e installazione </a:t>
            </a:r>
          </a:p>
          <a:p>
            <a:pPr algn="just"/>
            <a:r>
              <a:rPr lang="it-IT" sz="1300" b="1" dirty="0"/>
              <a:t>Documentazione</a:t>
            </a:r>
          </a:p>
          <a:p>
            <a:pPr marL="285750" indent="-285750" algn="just">
              <a:buFont typeface="Arial" panose="020B0604020202020204" pitchFamily="34" charset="0"/>
              <a:buChar char="•"/>
            </a:pPr>
            <a:r>
              <a:rPr lang="it-IT" sz="1300" dirty="0"/>
              <a:t>software e manuali </a:t>
            </a:r>
          </a:p>
          <a:p>
            <a:pPr marL="285750" indent="-285750" algn="just">
              <a:buFont typeface="Arial" panose="020B0604020202020204" pitchFamily="34" charset="0"/>
              <a:buChar char="•"/>
            </a:pPr>
            <a:r>
              <a:rPr lang="it-IT" sz="1300" dirty="0"/>
              <a:t>certificazioni e tarature </a:t>
            </a:r>
          </a:p>
          <a:p>
            <a:pPr marL="285750" indent="-285750" algn="just">
              <a:buFont typeface="Arial" panose="020B0604020202020204" pitchFamily="34" charset="0"/>
              <a:buChar char="•"/>
            </a:pPr>
            <a:r>
              <a:rPr lang="it-IT" sz="1300" dirty="0"/>
              <a:t>dati di sperimentazione </a:t>
            </a:r>
          </a:p>
          <a:p>
            <a:pPr algn="just"/>
            <a:r>
              <a:rPr lang="it-IT" sz="1300" b="1" dirty="0"/>
              <a:t>Elemento centrale</a:t>
            </a:r>
          </a:p>
          <a:p>
            <a:pPr marL="285750" indent="-285750" algn="just">
              <a:buFont typeface="Arial" panose="020B0604020202020204" pitchFamily="34" charset="0"/>
              <a:buChar char="•"/>
            </a:pPr>
            <a:r>
              <a:rPr lang="it-IT" sz="1300" dirty="0"/>
              <a:t>tabella identificativa del dispositivo: </a:t>
            </a:r>
          </a:p>
          <a:p>
            <a:pPr marL="742950" lvl="1" indent="-285750" algn="just">
              <a:buFont typeface="Wingdings" panose="05000000000000000000" pitchFamily="2" charset="2"/>
              <a:buChar char="q"/>
            </a:pPr>
            <a:r>
              <a:rPr lang="it-IT" sz="1300" dirty="0"/>
              <a:t>modello, codice, produttore; </a:t>
            </a:r>
          </a:p>
          <a:p>
            <a:pPr marL="742950" lvl="1" indent="-285750" algn="just">
              <a:buFont typeface="Wingdings" panose="05000000000000000000" pitchFamily="2" charset="2"/>
              <a:buChar char="q"/>
            </a:pPr>
            <a:r>
              <a:rPr lang="it-IT" sz="1300" dirty="0"/>
              <a:t>tipo velocità e funzionamento;</a:t>
            </a:r>
          </a:p>
          <a:p>
            <a:pPr marL="742950" lvl="1" indent="-285750" algn="just">
              <a:buFont typeface="Wingdings" panose="05000000000000000000" pitchFamily="2" charset="2"/>
              <a:buChar char="q"/>
            </a:pPr>
            <a:r>
              <a:rPr lang="it-IT" sz="1300" dirty="0"/>
              <a:t>modalità di installazione e rilevazione; </a:t>
            </a:r>
          </a:p>
          <a:p>
            <a:pPr marL="742950" lvl="1" indent="-285750" algn="just">
              <a:buFont typeface="Wingdings" panose="05000000000000000000" pitchFamily="2" charset="2"/>
              <a:buChar char="q"/>
            </a:pPr>
            <a:r>
              <a:rPr lang="it-IT" sz="1300" dirty="0"/>
              <a:t>campo di misura e classificazione veicoli; </a:t>
            </a:r>
          </a:p>
          <a:p>
            <a:pPr marL="742950" lvl="1" indent="-285750" algn="just">
              <a:buFont typeface="Wingdings" panose="05000000000000000000" pitchFamily="2" charset="2"/>
              <a:buChar char="q"/>
            </a:pPr>
            <a:r>
              <a:rPr lang="it-IT" sz="1300" dirty="0"/>
              <a:t>presenza sistemi OCR.</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A0D64A4A-9D1F-0049-2C3C-647869380FB3}"/>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1DAA7156-FCD0-9B28-394E-AB8528C9FD3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AE68D92-A89A-64DB-4B0F-6501AC455549}"/>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OMOLOGAZIONE </a:t>
            </a:r>
          </a:p>
        </p:txBody>
      </p:sp>
    </p:spTree>
    <p:extLst>
      <p:ext uri="{BB962C8B-B14F-4D97-AF65-F5344CB8AC3E}">
        <p14:creationId xmlns:p14="http://schemas.microsoft.com/office/powerpoint/2010/main" val="24488348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F29E5-5588-7C8A-6BC8-5A13163F19D9}"/>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7F61A23-ADEC-E9CF-CBE6-BCCFC6E3BEF9}"/>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DB175860-17F3-D53E-8A87-6F8C3C5C1C48}"/>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AF720DFC-90A8-6B5E-628B-884C5DB4993D}"/>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300" b="1" dirty="0"/>
              <a:t>Funzione</a:t>
            </a:r>
          </a:p>
          <a:p>
            <a:pPr marL="285750" indent="-285750" algn="just">
              <a:lnSpc>
                <a:spcPct val="150000"/>
              </a:lnSpc>
              <a:buFont typeface="Arial" panose="020B0604020202020204" pitchFamily="34" charset="0"/>
              <a:buChar char="•"/>
            </a:pPr>
            <a:r>
              <a:rPr lang="it-IT" sz="1300" dirty="0"/>
              <a:t>garanzia di affidabilità del singolo esemplare</a:t>
            </a:r>
            <a:endParaRPr lang="it-IT" sz="1300" b="1" dirty="0"/>
          </a:p>
          <a:p>
            <a:pPr algn="just">
              <a:lnSpc>
                <a:spcPct val="150000"/>
              </a:lnSpc>
            </a:pPr>
            <a:r>
              <a:rPr lang="it-IT" sz="1300" b="1" dirty="0"/>
              <a:t>Tipologie</a:t>
            </a:r>
          </a:p>
          <a:p>
            <a:pPr marL="285750" indent="-285750" algn="just">
              <a:lnSpc>
                <a:spcPct val="150000"/>
              </a:lnSpc>
              <a:buFont typeface="Arial" panose="020B0604020202020204" pitchFamily="34" charset="0"/>
              <a:buChar char="•"/>
            </a:pPr>
            <a:r>
              <a:rPr lang="it-IT" sz="1300" dirty="0"/>
              <a:t>taratura iniziale (obbligatoria) </a:t>
            </a:r>
          </a:p>
          <a:p>
            <a:pPr marL="285750" indent="-285750" algn="just">
              <a:lnSpc>
                <a:spcPct val="150000"/>
              </a:lnSpc>
              <a:buFont typeface="Arial" panose="020B0604020202020204" pitchFamily="34" charset="0"/>
              <a:buChar char="•"/>
            </a:pPr>
            <a:r>
              <a:rPr lang="it-IT" sz="1300" dirty="0"/>
              <a:t>taratura periodica (almeno annuale) </a:t>
            </a:r>
            <a:endParaRPr lang="it-IT" sz="1300" b="1" dirty="0"/>
          </a:p>
          <a:p>
            <a:pPr algn="just">
              <a:lnSpc>
                <a:spcPct val="150000"/>
              </a:lnSpc>
            </a:pPr>
            <a:r>
              <a:rPr lang="it-IT" sz="1300" b="1" dirty="0"/>
              <a:t>Effetti</a:t>
            </a:r>
          </a:p>
          <a:p>
            <a:pPr marL="285750" indent="-285750" algn="just">
              <a:lnSpc>
                <a:spcPct val="150000"/>
              </a:lnSpc>
              <a:buFont typeface="Arial" panose="020B0604020202020204" pitchFamily="34" charset="0"/>
              <a:buChar char="•"/>
            </a:pPr>
            <a:r>
              <a:rPr lang="it-IT" sz="1300" dirty="0"/>
              <a:t>mancata taratura → inutilizzabilità del dispositivo </a:t>
            </a:r>
            <a:endParaRPr lang="it-IT" sz="1300" b="1" dirty="0"/>
          </a:p>
          <a:p>
            <a:pPr algn="just">
              <a:lnSpc>
                <a:spcPct val="150000"/>
              </a:lnSpc>
            </a:pPr>
            <a:r>
              <a:rPr lang="it-IT" sz="1300" b="1" dirty="0"/>
              <a:t>Principio chiave</a:t>
            </a:r>
          </a:p>
          <a:p>
            <a:pPr marL="285750" indent="-285750" algn="just">
              <a:lnSpc>
                <a:spcPct val="150000"/>
              </a:lnSpc>
              <a:buFont typeface="Arial" panose="020B0604020202020204" pitchFamily="34" charset="0"/>
              <a:buChar char="•"/>
            </a:pPr>
            <a:r>
              <a:rPr lang="it-IT" sz="1300" dirty="0"/>
              <a:t>legittimità dell’accertamento = omologazione + taratura valida</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E7C6316D-722D-1E05-26FB-C0BAD8FD76F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A97DD442-39C0-B643-A0E5-BED9A79DB57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165EE39F-E7FF-ACD1-11A5-CD3349DD6A20}"/>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TARATURA </a:t>
            </a:r>
          </a:p>
        </p:txBody>
      </p:sp>
    </p:spTree>
    <p:extLst>
      <p:ext uri="{BB962C8B-B14F-4D97-AF65-F5344CB8AC3E}">
        <p14:creationId xmlns:p14="http://schemas.microsoft.com/office/powerpoint/2010/main" val="3898295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52B2D-785C-D2CF-A96A-A56DC48CFA3F}"/>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750299D6-B395-C2F5-1DE8-D92AC3CCDA92}"/>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54F08A63-2F61-A5BE-B9E7-4992DDAA2A64}"/>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BED52C85-D615-3528-C425-3A51E877050B}"/>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400" b="1" dirty="0"/>
              <a:t>Finalità</a:t>
            </a:r>
          </a:p>
          <a:p>
            <a:pPr marL="285750" indent="-285750" algn="just">
              <a:lnSpc>
                <a:spcPct val="150000"/>
              </a:lnSpc>
              <a:buFont typeface="Arial" panose="020B0604020202020204" pitchFamily="34" charset="0"/>
              <a:buChar char="•"/>
            </a:pPr>
            <a:r>
              <a:rPr lang="it-IT" sz="1400" dirty="0"/>
              <a:t>verifica operatività del sistema </a:t>
            </a:r>
            <a:endParaRPr lang="it-IT" sz="1400" b="1" dirty="0"/>
          </a:p>
          <a:p>
            <a:pPr algn="just">
              <a:lnSpc>
                <a:spcPct val="150000"/>
              </a:lnSpc>
            </a:pPr>
            <a:r>
              <a:rPr lang="it-IT" sz="1400" b="1" dirty="0"/>
              <a:t>Oggetto della verifica</a:t>
            </a:r>
          </a:p>
          <a:p>
            <a:pPr marL="285750" indent="-285750" algn="just">
              <a:lnSpc>
                <a:spcPct val="150000"/>
              </a:lnSpc>
              <a:buFont typeface="Arial" panose="020B0604020202020204" pitchFamily="34" charset="0"/>
              <a:buChar char="•"/>
            </a:pPr>
            <a:r>
              <a:rPr lang="it-IT" sz="1400" dirty="0"/>
              <a:t>associazione veicolo-rilevazione </a:t>
            </a:r>
          </a:p>
          <a:p>
            <a:pPr marL="285750" indent="-285750" algn="just">
              <a:lnSpc>
                <a:spcPct val="150000"/>
              </a:lnSpc>
              <a:buFont typeface="Arial" panose="020B0604020202020204" pitchFamily="34" charset="0"/>
              <a:buChar char="•"/>
            </a:pPr>
            <a:r>
              <a:rPr lang="it-IT" sz="1400" dirty="0"/>
              <a:t>acquisizione immagini e dati </a:t>
            </a:r>
          </a:p>
          <a:p>
            <a:pPr marL="285750" indent="-285750" algn="just">
              <a:lnSpc>
                <a:spcPct val="150000"/>
              </a:lnSpc>
              <a:buFont typeface="Arial" panose="020B0604020202020204" pitchFamily="34" charset="0"/>
              <a:buChar char="•"/>
            </a:pPr>
            <a:r>
              <a:rPr lang="it-IT" sz="1400" dirty="0"/>
              <a:t>lettura targhe e classificazione veicoli </a:t>
            </a:r>
          </a:p>
          <a:p>
            <a:pPr marL="285750" indent="-285750" algn="just">
              <a:lnSpc>
                <a:spcPct val="150000"/>
              </a:lnSpc>
              <a:buFont typeface="Arial" panose="020B0604020202020204" pitchFamily="34" charset="0"/>
              <a:buChar char="•"/>
            </a:pPr>
            <a:r>
              <a:rPr lang="it-IT" sz="1400" dirty="0"/>
              <a:t>collegamento transiti (velocità media) </a:t>
            </a:r>
            <a:endParaRPr lang="it-IT" sz="1400" b="1" dirty="0"/>
          </a:p>
          <a:p>
            <a:pPr algn="just">
              <a:lnSpc>
                <a:spcPct val="150000"/>
              </a:lnSpc>
            </a:pPr>
            <a:r>
              <a:rPr lang="it-IT" sz="1400" b="1" dirty="0"/>
              <a:t>Modalità</a:t>
            </a:r>
          </a:p>
          <a:p>
            <a:pPr marL="285750" indent="-285750" algn="just">
              <a:lnSpc>
                <a:spcPct val="150000"/>
              </a:lnSpc>
              <a:buFont typeface="Arial" panose="020B0604020202020204" pitchFamily="34" charset="0"/>
              <a:buChar char="•"/>
            </a:pPr>
            <a:r>
              <a:rPr lang="it-IT" sz="1400" dirty="0"/>
              <a:t>eseguite dalla polizia utilizzatrice </a:t>
            </a:r>
          </a:p>
          <a:p>
            <a:pPr marL="285750" indent="-285750" algn="just">
              <a:lnSpc>
                <a:spcPct val="150000"/>
              </a:lnSpc>
              <a:buFont typeface="Arial" panose="020B0604020202020204" pitchFamily="34" charset="0"/>
              <a:buChar char="•"/>
            </a:pPr>
            <a:r>
              <a:rPr lang="it-IT" sz="1400" dirty="0"/>
              <a:t>obbligo di verbalizzazione dettagliata </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367A8916-C0AF-2D70-CD33-0C8E05B470E8}"/>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2716F5F6-D231-C270-3E0A-6964A588EB4C}"/>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D7953F0-58BF-C989-18F6-C4BD723DC6CC}"/>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VERIFICHE DI FUNZIONALITÀ </a:t>
            </a:r>
          </a:p>
        </p:txBody>
      </p:sp>
    </p:spTree>
    <p:extLst>
      <p:ext uri="{BB962C8B-B14F-4D97-AF65-F5344CB8AC3E}">
        <p14:creationId xmlns:p14="http://schemas.microsoft.com/office/powerpoint/2010/main" val="8218420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16A92-B671-E5D1-89D9-2B84717CE63B}"/>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29BDD28-FF7E-BE55-5A4B-08894661540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CCCE83D4-BCE5-1982-0090-F2164F0B7C12}"/>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716AD9AB-BFE0-4EAB-74E5-5BFDBFAB3589}"/>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400" b="1" dirty="0"/>
              <a:t>Finalità</a:t>
            </a:r>
          </a:p>
          <a:p>
            <a:pPr marL="285750" indent="-285750" algn="just">
              <a:lnSpc>
                <a:spcPct val="150000"/>
              </a:lnSpc>
              <a:buFont typeface="Arial" panose="020B0604020202020204" pitchFamily="34" charset="0"/>
              <a:buChar char="•"/>
            </a:pPr>
            <a:r>
              <a:rPr lang="it-IT" sz="1400" dirty="0"/>
              <a:t>verifica corrispondenza tra prototipo e produzione </a:t>
            </a:r>
          </a:p>
          <a:p>
            <a:pPr algn="just">
              <a:lnSpc>
                <a:spcPct val="150000"/>
              </a:lnSpc>
            </a:pPr>
            <a:r>
              <a:rPr lang="it-IT" sz="1400" b="1" dirty="0"/>
              <a:t>Soggetti</a:t>
            </a:r>
          </a:p>
          <a:p>
            <a:pPr marL="285750" indent="-285750" algn="just">
              <a:lnSpc>
                <a:spcPct val="150000"/>
              </a:lnSpc>
              <a:buFont typeface="Arial" panose="020B0604020202020204" pitchFamily="34" charset="0"/>
              <a:buChar char="•"/>
            </a:pPr>
            <a:r>
              <a:rPr lang="it-IT" sz="1400" dirty="0"/>
              <a:t>organismi accreditati autorizzati dal Ministero </a:t>
            </a:r>
          </a:p>
          <a:p>
            <a:pPr algn="just">
              <a:lnSpc>
                <a:spcPct val="150000"/>
              </a:lnSpc>
            </a:pPr>
            <a:r>
              <a:rPr lang="it-IT" sz="1400" b="1" dirty="0"/>
              <a:t>Frequenza controlli</a:t>
            </a:r>
          </a:p>
          <a:p>
            <a:pPr marL="285750" indent="-285750" algn="just">
              <a:lnSpc>
                <a:spcPct val="150000"/>
              </a:lnSpc>
              <a:buFont typeface="Arial" panose="020B0604020202020204" pitchFamily="34" charset="0"/>
              <a:buChar char="•"/>
            </a:pPr>
            <a:r>
              <a:rPr lang="it-IT" sz="1400" dirty="0"/>
              <a:t>ogni 3 anni (con ISO 9001) </a:t>
            </a:r>
          </a:p>
          <a:p>
            <a:pPr marL="285750" indent="-285750" algn="just">
              <a:lnSpc>
                <a:spcPct val="150000"/>
              </a:lnSpc>
              <a:buFont typeface="Arial" panose="020B0604020202020204" pitchFamily="34" charset="0"/>
              <a:buChar char="•"/>
            </a:pPr>
            <a:r>
              <a:rPr lang="it-IT" sz="1400" dirty="0"/>
              <a:t>ogni anno (senza ISO 9001) </a:t>
            </a:r>
          </a:p>
          <a:p>
            <a:pPr algn="just">
              <a:lnSpc>
                <a:spcPct val="150000"/>
              </a:lnSpc>
            </a:pPr>
            <a:r>
              <a:rPr lang="it-IT" sz="1400" b="1" dirty="0"/>
              <a:t>Requisiti produzione</a:t>
            </a:r>
          </a:p>
          <a:p>
            <a:pPr marL="285750" indent="-285750" algn="just">
              <a:lnSpc>
                <a:spcPct val="150000"/>
              </a:lnSpc>
              <a:buFont typeface="Arial" panose="020B0604020202020204" pitchFamily="34" charset="0"/>
              <a:buChar char="•"/>
            </a:pPr>
            <a:r>
              <a:rPr lang="it-IT" sz="1400" dirty="0"/>
              <a:t>nuove omologazioni: obbligo ISO 9001 </a:t>
            </a:r>
          </a:p>
          <a:p>
            <a:pPr marL="285750" indent="-285750" algn="just">
              <a:lnSpc>
                <a:spcPct val="150000"/>
              </a:lnSpc>
              <a:buFont typeface="Arial" panose="020B0604020202020204" pitchFamily="34" charset="0"/>
              <a:buChar char="•"/>
            </a:pPr>
            <a:r>
              <a:rPr lang="it-IT" sz="1400" dirty="0"/>
              <a:t>dispositivi esistenti: conformità + taratura + verifiche</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7D424479-3EBE-241E-9AC3-93E5D6BAE049}"/>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BB902252-1A6D-D314-3946-BF27E8C9EC3B}"/>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57DE08BA-E4EC-13C6-74B7-90A8972D99B9}"/>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CONTROLLI DI CONFORMITÀ</a:t>
            </a:r>
          </a:p>
        </p:txBody>
      </p:sp>
    </p:spTree>
    <p:extLst>
      <p:ext uri="{BB962C8B-B14F-4D97-AF65-F5344CB8AC3E}">
        <p14:creationId xmlns:p14="http://schemas.microsoft.com/office/powerpoint/2010/main" val="38817406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B045-9E76-455B-C993-175A2B316AC6}"/>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B9A5F6F-2FBB-730A-3082-701635B975B6}"/>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BDB5D7E0-1DCD-F780-6D17-B4CE4309C25F}"/>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79C9AB30-8FEB-8DFC-3062-5C1817E9857B}"/>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400" b="1" dirty="0"/>
              <a:t>Dispositivi già approvati</a:t>
            </a:r>
          </a:p>
          <a:p>
            <a:pPr marL="285750" indent="-285750" algn="just">
              <a:lnSpc>
                <a:spcPct val="150000"/>
              </a:lnSpc>
              <a:buFont typeface="Arial" panose="020B0604020202020204" pitchFamily="34" charset="0"/>
              <a:buChar char="•"/>
            </a:pPr>
            <a:r>
              <a:rPr lang="it-IT" sz="1400" dirty="0"/>
              <a:t>D.M. 13 giugno 2017 n. 282 </a:t>
            </a:r>
          </a:p>
          <a:p>
            <a:pPr marL="285750" indent="-285750" algn="just">
              <a:lnSpc>
                <a:spcPct val="150000"/>
              </a:lnSpc>
              <a:buFont typeface="Arial" panose="020B0604020202020204" pitchFamily="34" charset="0"/>
              <a:buChar char="•"/>
            </a:pPr>
            <a:r>
              <a:rPr lang="it-IT" sz="1400" dirty="0"/>
              <a:t>alcuni decreti “si intendono omologati” </a:t>
            </a:r>
          </a:p>
          <a:p>
            <a:pPr algn="just">
              <a:lnSpc>
                <a:spcPct val="150000"/>
              </a:lnSpc>
            </a:pPr>
            <a:r>
              <a:rPr lang="it-IT" sz="1400" b="1" dirty="0"/>
              <a:t>Verifiche necessarie</a:t>
            </a:r>
          </a:p>
          <a:p>
            <a:pPr marL="285750" indent="-285750" algn="just">
              <a:lnSpc>
                <a:spcPct val="150000"/>
              </a:lnSpc>
              <a:buFont typeface="Arial" panose="020B0604020202020204" pitchFamily="34" charset="0"/>
              <a:buChar char="•"/>
            </a:pPr>
            <a:r>
              <a:rPr lang="it-IT" sz="1400" dirty="0"/>
              <a:t>riconducibilità al prototipo </a:t>
            </a:r>
          </a:p>
          <a:p>
            <a:pPr marL="285750" indent="-285750" algn="just">
              <a:lnSpc>
                <a:spcPct val="150000"/>
              </a:lnSpc>
              <a:buFont typeface="Arial" panose="020B0604020202020204" pitchFamily="34" charset="0"/>
              <a:buChar char="•"/>
            </a:pPr>
            <a:r>
              <a:rPr lang="it-IT" sz="1400" dirty="0"/>
              <a:t>identificazione tecnica corretta </a:t>
            </a:r>
          </a:p>
          <a:p>
            <a:pPr marL="285750" indent="-285750" algn="just">
              <a:lnSpc>
                <a:spcPct val="150000"/>
              </a:lnSpc>
              <a:buFont typeface="Arial" panose="020B0604020202020204" pitchFamily="34" charset="0"/>
              <a:buChar char="•"/>
            </a:pPr>
            <a:r>
              <a:rPr lang="it-IT" sz="1400" dirty="0"/>
              <a:t>taratura valida </a:t>
            </a:r>
          </a:p>
          <a:p>
            <a:pPr marL="285750" indent="-285750" algn="just">
              <a:lnSpc>
                <a:spcPct val="150000"/>
              </a:lnSpc>
              <a:buFont typeface="Arial" panose="020B0604020202020204" pitchFamily="34" charset="0"/>
              <a:buChar char="•"/>
            </a:pPr>
            <a:r>
              <a:rPr lang="it-IT" sz="1400" dirty="0"/>
              <a:t>continuità documentale </a:t>
            </a:r>
          </a:p>
          <a:p>
            <a:pPr algn="just">
              <a:lnSpc>
                <a:spcPct val="150000"/>
              </a:lnSpc>
            </a:pPr>
            <a:r>
              <a:rPr lang="it-IT" sz="1400" b="1" dirty="0"/>
              <a:t>Limite importante</a:t>
            </a:r>
          </a:p>
          <a:p>
            <a:pPr marL="285750" indent="-285750" algn="just">
              <a:lnSpc>
                <a:spcPct val="150000"/>
              </a:lnSpc>
              <a:buFont typeface="Arial" panose="020B0604020202020204" pitchFamily="34" charset="0"/>
              <a:buChar char="•"/>
            </a:pPr>
            <a:r>
              <a:rPr lang="it-IT" sz="1400" dirty="0"/>
              <a:t>vietate nuove approvazioni dal decreto (art. 6 co. 8)</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58332C3B-A0E8-647C-3F11-6712CB23967E}"/>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58BE51CC-01C8-49A6-6CD1-AAB6501A79A8}"/>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7C07B551-B559-0E61-49BF-5FB55F9B7DBA}"/>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REGIME TRANSITORIO</a:t>
            </a:r>
          </a:p>
        </p:txBody>
      </p:sp>
    </p:spTree>
    <p:extLst>
      <p:ext uri="{BB962C8B-B14F-4D97-AF65-F5344CB8AC3E}">
        <p14:creationId xmlns:p14="http://schemas.microsoft.com/office/powerpoint/2010/main" val="3694474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DCDC-E188-6455-568C-E65E8F3641EE}"/>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61CDA1EF-863C-5EE3-D7C1-728A65D3F6A0}"/>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1C872745-1846-3729-7764-17C9B8853273}"/>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lang="it-IT" sz="2436" b="1" dirty="0">
                <a:solidFill>
                  <a:srgbClr val="D15B5B"/>
                </a:solidFill>
                <a:latin typeface="Playfair Display" pitchFamily="34" charset="0"/>
                <a:ea typeface="Playfair Display" pitchFamily="34" charset="-122"/>
                <a:cs typeface="Playfair Display" pitchFamily="34" charset="-120"/>
              </a:rPr>
              <a:t>1</a:t>
            </a: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lang="it-IT" sz="1600" b="1" dirty="0">
                <a:solidFill>
                  <a:srgbClr val="1A202C"/>
                </a:solidFill>
                <a:latin typeface="Playfair Display" pitchFamily="34" charset="0"/>
                <a:ea typeface="Playfair Display" pitchFamily="34" charset="-122"/>
                <a:cs typeface="Playfair Display" pitchFamily="34" charset="-120"/>
              </a:rPr>
              <a:t>Poteri di ordinanza e relativi limiti</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9A17370E-6F7A-46C2-0300-35287CC251F8}"/>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200" b="1" dirty="0">
                <a:solidFill>
                  <a:prstClr val="black"/>
                </a:solidFill>
                <a:latin typeface="Calibri" panose="020F0502020204030204"/>
              </a:rPr>
              <a:t>Art. 54 del TUEL:</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prevenzione e rimozione di gravi pericoli;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tutela della sicurezza urbana. </a:t>
            </a: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000" dirty="0">
                <a:solidFill>
                  <a:prstClr val="black"/>
                </a:solidFill>
                <a:latin typeface="Calibri" panose="020F0502020204030204"/>
              </a:rPr>
              <a:t>Comma 4: </a:t>
            </a:r>
            <a:r>
              <a:rPr lang="it-IT" sz="1000" i="1" dirty="0">
                <a:solidFill>
                  <a:prstClr val="black"/>
                </a:solidFill>
                <a:latin typeface="Calibri" panose="020F0502020204030204"/>
              </a:rPr>
              <a:t>«Il sindaco, quale ufficiale del Governo, adotta con atto motivato provvedimenti, anche contingibili e urgenti nel rispetto dei princìpi generali dell'ordinamento al fine di prevenire e di eliminare gravi pericoli che minacciano l'incolumità pubblica e la sicurezza urbana. I provvedimenti di cui al presente comma sono preventivamente comunicati al prefetto anche ai fini della predisposizione degli strumenti ritenuti necessari alla loro attuazione.</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art. 54 co. 4 </a:t>
            </a:r>
            <a:r>
              <a:rPr lang="it-IT" sz="1200" dirty="0">
                <a:solidFill>
                  <a:prstClr val="black"/>
                </a:solidFill>
                <a:latin typeface="Calibri" panose="020F0502020204030204"/>
                <a:sym typeface="Wingdings" panose="05000000000000000000" pitchFamily="2" charset="2"/>
              </a:rPr>
              <a:t> </a:t>
            </a:r>
            <a:r>
              <a:rPr lang="it-IT" sz="1200" dirty="0">
                <a:solidFill>
                  <a:prstClr val="black"/>
                </a:solidFill>
                <a:latin typeface="Calibri" panose="020F0502020204030204"/>
              </a:rPr>
              <a:t>contingibile e urgente per la prevenzione ed eliminazione di gravi pericoli per l’incolumità pubblica; </a:t>
            </a: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200" dirty="0">
                <a:solidFill>
                  <a:prstClr val="black"/>
                </a:solidFill>
                <a:latin typeface="Calibri" panose="020F0502020204030204"/>
              </a:rPr>
              <a:t>art. 54 co. 4 </a:t>
            </a:r>
            <a:r>
              <a:rPr lang="it-IT" sz="1200" dirty="0">
                <a:solidFill>
                  <a:prstClr val="black"/>
                </a:solidFill>
                <a:latin typeface="Calibri" panose="020F0502020204030204"/>
                <a:sym typeface="Wingdings" panose="05000000000000000000" pitchFamily="2" charset="2"/>
              </a:rPr>
              <a:t> </a:t>
            </a:r>
            <a:r>
              <a:rPr lang="it-IT" sz="1200" dirty="0">
                <a:solidFill>
                  <a:prstClr val="black"/>
                </a:solidFill>
                <a:latin typeface="Calibri" panose="020F0502020204030204"/>
              </a:rPr>
              <a:t>contingibile e urgente per la prevenzione ed eliminazione di gravi pericoli per la sicurezza urbana. </a:t>
            </a:r>
          </a:p>
        </p:txBody>
      </p:sp>
      <p:sp>
        <p:nvSpPr>
          <p:cNvPr id="8" name="Shape 5">
            <a:extLst>
              <a:ext uri="{FF2B5EF4-FFF2-40B4-BE49-F238E27FC236}">
                <a16:creationId xmlns:a16="http://schemas.microsoft.com/office/drawing/2014/main" id="{0E85A9F4-5597-199C-D8A2-BE9847F7AD1A}"/>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F4B4D642-1DA1-D8BD-3284-5015092A577D}"/>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0671CB17-E854-D628-9651-23423EF9FB95}"/>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IL SINDACO E I POTERI DI ORDINANZA</a:t>
            </a:r>
          </a:p>
        </p:txBody>
      </p:sp>
    </p:spTree>
    <p:extLst>
      <p:ext uri="{BB962C8B-B14F-4D97-AF65-F5344CB8AC3E}">
        <p14:creationId xmlns:p14="http://schemas.microsoft.com/office/powerpoint/2010/main" val="15306840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3071D-CCB4-9888-E8F0-DD2D7C4D4A62}"/>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A9265F5B-3F92-D52C-83CC-9157FFA7B87C}"/>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D3F0CE8B-E75F-2117-0507-078241E86788}"/>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E42E88A9-D0BE-B73E-505F-4256AAA09C0D}"/>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400" b="1" dirty="0"/>
              <a:t>Direzione normativa</a:t>
            </a:r>
          </a:p>
          <a:p>
            <a:pPr marL="285750" indent="-285750" algn="just">
              <a:lnSpc>
                <a:spcPct val="150000"/>
              </a:lnSpc>
              <a:buFont typeface="Arial" panose="020B0604020202020204" pitchFamily="34" charset="0"/>
              <a:buChar char="•"/>
            </a:pPr>
            <a:r>
              <a:rPr lang="it-IT" sz="1400" dirty="0"/>
              <a:t>centralità dell’omologazione </a:t>
            </a:r>
          </a:p>
          <a:p>
            <a:pPr marL="285750" indent="-285750" algn="just">
              <a:lnSpc>
                <a:spcPct val="150000"/>
              </a:lnSpc>
              <a:buFont typeface="Arial" panose="020B0604020202020204" pitchFamily="34" charset="0"/>
              <a:buChar char="•"/>
            </a:pPr>
            <a:r>
              <a:rPr lang="it-IT" sz="1400" dirty="0"/>
              <a:t>progressivo superamento dell’approvazione </a:t>
            </a:r>
          </a:p>
          <a:p>
            <a:pPr marL="285750" indent="-285750" algn="just">
              <a:lnSpc>
                <a:spcPct val="150000"/>
              </a:lnSpc>
              <a:buFont typeface="Arial" panose="020B0604020202020204" pitchFamily="34" charset="0"/>
              <a:buChar char="•"/>
            </a:pPr>
            <a:r>
              <a:rPr lang="it-IT" sz="1400" dirty="0"/>
              <a:t>conversione delle istanze pendenti </a:t>
            </a:r>
          </a:p>
          <a:p>
            <a:pPr algn="just">
              <a:lnSpc>
                <a:spcPct val="150000"/>
              </a:lnSpc>
            </a:pPr>
            <a:endParaRPr lang="it-IT" sz="1400" b="1" dirty="0"/>
          </a:p>
          <a:p>
            <a:pPr algn="just">
              <a:lnSpc>
                <a:spcPct val="150000"/>
              </a:lnSpc>
            </a:pPr>
            <a:r>
              <a:rPr lang="it-IT" sz="1400" b="1" dirty="0"/>
              <a:t>Assetto finale</a:t>
            </a:r>
          </a:p>
          <a:p>
            <a:pPr marL="285750" indent="-285750" algn="just">
              <a:lnSpc>
                <a:spcPct val="150000"/>
              </a:lnSpc>
              <a:buFont typeface="Arial" panose="020B0604020202020204" pitchFamily="34" charset="0"/>
              <a:buChar char="•"/>
            </a:pPr>
            <a:r>
              <a:rPr lang="it-IT" sz="1400" dirty="0"/>
              <a:t>regime unitario basato sull’omologazione </a:t>
            </a:r>
          </a:p>
          <a:p>
            <a:pPr marL="285750" indent="-285750" algn="just">
              <a:lnSpc>
                <a:spcPct val="150000"/>
              </a:lnSpc>
              <a:buFont typeface="Arial" panose="020B0604020202020204" pitchFamily="34" charset="0"/>
              <a:buChar char="•"/>
            </a:pPr>
            <a:r>
              <a:rPr lang="it-IT" sz="1400" dirty="0"/>
              <a:t>approvazione destinata alla sola fase transitoria </a:t>
            </a:r>
          </a:p>
          <a:p>
            <a:pPr marL="171450" indent="-171450" algn="just">
              <a:lnSpc>
                <a:spcPct val="150000"/>
              </a:lnSpc>
              <a:buFont typeface="Wingdings" panose="05000000000000000000" pitchFamily="2" charset="2"/>
              <a:buChar char="q"/>
              <a:defRPr/>
            </a:pPr>
            <a:endParaRPr lang="it-IT" sz="1200" dirty="0">
              <a:solidFill>
                <a:prstClr val="black"/>
              </a:solidFill>
            </a:endParaRPr>
          </a:p>
        </p:txBody>
      </p:sp>
      <p:sp>
        <p:nvSpPr>
          <p:cNvPr id="8" name="Shape 5">
            <a:extLst>
              <a:ext uri="{FF2B5EF4-FFF2-40B4-BE49-F238E27FC236}">
                <a16:creationId xmlns:a16="http://schemas.microsoft.com/office/drawing/2014/main" id="{8FB2B350-68ED-884A-DF54-E938063E5102}"/>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D84DDF50-EE5E-3B4D-B475-4E76762BC321}"/>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D23D559C-6D56-9438-DA21-8677A0AABB34}"/>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EVOLUZIONE DEL SISTEMA</a:t>
            </a:r>
          </a:p>
        </p:txBody>
      </p:sp>
    </p:spTree>
    <p:extLst>
      <p:ext uri="{BB962C8B-B14F-4D97-AF65-F5344CB8AC3E}">
        <p14:creationId xmlns:p14="http://schemas.microsoft.com/office/powerpoint/2010/main" val="18341394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705E-DD78-10C2-7E27-3E1A367EE9B5}"/>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06989F8-ADC8-2F1A-B747-55C5B7EC1D5E}"/>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C43C1675-E51C-77C8-C3D3-3DC9FEA435F0}"/>
              </a:ext>
            </a:extLst>
          </p:cNvPr>
          <p:cNvSpPr/>
          <p:nvPr/>
        </p:nvSpPr>
        <p:spPr>
          <a:xfrm>
            <a:off x="571499" y="532973"/>
            <a:ext cx="8043863" cy="606961"/>
          </a:xfrm>
          <a:prstGeom prst="rect">
            <a:avLst/>
          </a:prstGeom>
          <a:noFill/>
          <a:ln/>
        </p:spPr>
        <p:txBody>
          <a:bodyPr wrap="square" lIns="0" tIns="0" rIns="0" bIns="170053" rtlCol="0" anchor="t">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0" lang="it-IT" sz="244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3.</a:t>
            </a:r>
            <a:r>
              <a:rPr kumimoji="0" lang="it-IT" sz="4400"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 </a:t>
            </a:r>
            <a:r>
              <a:rPr kumimoji="0" lang="it-IT" sz="1600" b="1" i="0" u="none" strike="noStrike" kern="1200" cap="none" spc="0" normalizeH="0" baseline="0" noProof="0" dirty="0">
                <a:ln>
                  <a:noFill/>
                </a:ln>
                <a:solidFill>
                  <a:srgbClr val="1A202C"/>
                </a:solidFill>
                <a:effectLst/>
                <a:uLnTx/>
                <a:uFillTx/>
                <a:latin typeface="Playfair Display" pitchFamily="34" charset="0"/>
                <a:ea typeface="Playfair Display" pitchFamily="34" charset="-122"/>
                <a:cs typeface="Playfair Display" pitchFamily="34" charset="-120"/>
              </a:rPr>
              <a:t>Autovelox: omologazione e approvazione</a:t>
            </a:r>
          </a:p>
        </p:txBody>
      </p:sp>
      <p:sp>
        <p:nvSpPr>
          <p:cNvPr id="7" name="Shape 4">
            <a:extLst>
              <a:ext uri="{FF2B5EF4-FFF2-40B4-BE49-F238E27FC236}">
                <a16:creationId xmlns:a16="http://schemas.microsoft.com/office/drawing/2014/main" id="{8861F0CD-173B-A376-690E-500999306FCF}"/>
              </a:ext>
            </a:extLst>
          </p:cNvPr>
          <p:cNvSpPr/>
          <p:nvPr/>
        </p:nvSpPr>
        <p:spPr>
          <a:xfrm>
            <a:off x="571500" y="1274267"/>
            <a:ext cx="8001000" cy="91440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prstClr val="black"/>
              </a:solidFill>
              <a:latin typeface="Calibri" panose="020F0502020204030204"/>
            </a:endParaRPr>
          </a:p>
          <a:p>
            <a:endParaRPr lang="it-IT" sz="1400" b="1" dirty="0"/>
          </a:p>
          <a:p>
            <a:pPr algn="just">
              <a:lnSpc>
                <a:spcPct val="150000"/>
              </a:lnSpc>
            </a:pPr>
            <a:r>
              <a:rPr lang="it-IT" sz="1200" dirty="0"/>
              <a:t>Il sistema del controllo di velocità non è unitario, ma stratificato.</a:t>
            </a:r>
          </a:p>
          <a:p>
            <a:pPr algn="just">
              <a:lnSpc>
                <a:spcPct val="150000"/>
              </a:lnSpc>
            </a:pPr>
            <a:r>
              <a:rPr lang="it-IT" sz="1200" dirty="0"/>
              <a:t>Nel Codice della Strada convivono tre piani distinti, che non si sovrappongono tra loro:</a:t>
            </a:r>
          </a:p>
          <a:p>
            <a:pPr marL="285750" indent="-285750" algn="just">
              <a:lnSpc>
                <a:spcPct val="150000"/>
              </a:lnSpc>
              <a:buFont typeface="Arial" panose="020B0604020202020204" pitchFamily="34" charset="0"/>
              <a:buChar char="•"/>
            </a:pPr>
            <a:r>
              <a:rPr lang="it-IT" sz="1200" dirty="0"/>
              <a:t>la regolazione della circolazione (ordinanze ex artt. 5, 6 e 7 </a:t>
            </a:r>
            <a:r>
              <a:rPr lang="it-IT" sz="1200" dirty="0" err="1"/>
              <a:t>CdS</a:t>
            </a:r>
            <a:r>
              <a:rPr lang="it-IT" sz="1200" dirty="0"/>
              <a:t>);</a:t>
            </a:r>
          </a:p>
          <a:p>
            <a:pPr marL="285750" indent="-285750" algn="just">
              <a:lnSpc>
                <a:spcPct val="150000"/>
              </a:lnSpc>
              <a:buFont typeface="Arial" panose="020B0604020202020204" pitchFamily="34" charset="0"/>
              <a:buChar char="•"/>
            </a:pPr>
            <a:r>
              <a:rPr lang="it-IT" sz="1200" dirty="0"/>
              <a:t>l’organizzazione del controllo (DM 11.04.2024);</a:t>
            </a:r>
          </a:p>
          <a:p>
            <a:pPr marL="285750" indent="-285750" algn="just">
              <a:lnSpc>
                <a:spcPct val="150000"/>
              </a:lnSpc>
              <a:buFont typeface="Arial" panose="020B0604020202020204" pitchFamily="34" charset="0"/>
              <a:buChar char="•"/>
            </a:pPr>
            <a:r>
              <a:rPr lang="it-IT" sz="1200" dirty="0"/>
              <a:t>la dimensione probatoria dell’accertamento (art. 142 </a:t>
            </a:r>
            <a:r>
              <a:rPr lang="it-IT" sz="1200" dirty="0" err="1"/>
              <a:t>CdS</a:t>
            </a:r>
            <a:r>
              <a:rPr lang="it-IT" sz="1200" dirty="0"/>
              <a:t> e art. 45 </a:t>
            </a:r>
            <a:r>
              <a:rPr lang="it-IT" sz="1200" dirty="0" err="1"/>
              <a:t>CdS</a:t>
            </a:r>
            <a:r>
              <a:rPr lang="it-IT" sz="1200" dirty="0"/>
              <a:t>).</a:t>
            </a:r>
          </a:p>
          <a:p>
            <a:pPr algn="just">
              <a:lnSpc>
                <a:spcPct val="150000"/>
              </a:lnSpc>
            </a:pPr>
            <a:r>
              <a:rPr lang="it-IT" sz="1200" dirty="0"/>
              <a:t>Nessun piano produce effetti sugli altri</a:t>
            </a:r>
          </a:p>
          <a:p>
            <a:pPr marL="285750" indent="-285750" algn="just">
              <a:lnSpc>
                <a:spcPct val="150000"/>
              </a:lnSpc>
              <a:buFont typeface="Arial" panose="020B0604020202020204" pitchFamily="34" charset="0"/>
              <a:buChar char="•"/>
            </a:pPr>
            <a:r>
              <a:rPr lang="it-IT" sz="1200" dirty="0"/>
              <a:t>l’ordinanza non condiziona la validità tecnica dello strumento;</a:t>
            </a:r>
          </a:p>
          <a:p>
            <a:pPr marL="285750" indent="-285750" algn="just">
              <a:lnSpc>
                <a:spcPct val="150000"/>
              </a:lnSpc>
              <a:buFont typeface="Arial" panose="020B0604020202020204" pitchFamily="34" charset="0"/>
              <a:buChar char="•"/>
            </a:pPr>
            <a:r>
              <a:rPr lang="it-IT" sz="1200" dirty="0"/>
              <a:t>la disciplina tecnica non incide sulla legittimità del limite;</a:t>
            </a:r>
          </a:p>
          <a:p>
            <a:pPr marL="285750" indent="-285750" algn="just">
              <a:lnSpc>
                <a:spcPct val="150000"/>
              </a:lnSpc>
              <a:buFont typeface="Arial" panose="020B0604020202020204" pitchFamily="34" charset="0"/>
              <a:buChar char="•"/>
            </a:pPr>
            <a:r>
              <a:rPr lang="it-IT" sz="1200" dirty="0"/>
              <a:t>il controllo non coincide con la prova della violazione.</a:t>
            </a:r>
          </a:p>
          <a:p>
            <a:pPr algn="just">
              <a:lnSpc>
                <a:spcPct val="150000"/>
              </a:lnSpc>
            </a:pPr>
            <a:r>
              <a:rPr lang="it-IT" sz="1200" dirty="0">
                <a:sym typeface="Wingdings" panose="05000000000000000000" pitchFamily="2" charset="2"/>
              </a:rPr>
              <a:t> </a:t>
            </a:r>
            <a:r>
              <a:rPr lang="it-IT" sz="1200" dirty="0"/>
              <a:t>sistema non funziona per “sovrapposizione di requisiti”, ma per separazione di funzioni giuridiche: la regola della circolazione, il controllo della circolazione e la prova della sua violazione appartengono a tre ambiti </a:t>
            </a:r>
            <a:r>
              <a:rPr lang="it-IT" sz="1200"/>
              <a:t>distinti dell’ordinamento.</a:t>
            </a:r>
            <a:endParaRPr lang="it-IT" sz="1200" dirty="0">
              <a:solidFill>
                <a:prstClr val="black"/>
              </a:solidFill>
            </a:endParaRPr>
          </a:p>
        </p:txBody>
      </p:sp>
      <p:sp>
        <p:nvSpPr>
          <p:cNvPr id="8" name="Shape 5">
            <a:extLst>
              <a:ext uri="{FF2B5EF4-FFF2-40B4-BE49-F238E27FC236}">
                <a16:creationId xmlns:a16="http://schemas.microsoft.com/office/drawing/2014/main" id="{18B309D2-1CE1-8395-0641-5E2ACBD55F8C}"/>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09394FED-3204-A1E9-4A65-35AE4C384FF9}"/>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8630AD6A-A8C2-8E12-40A4-2B581DE2FB3D}"/>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SCHEMA DI DECRETO DEL 2026 – EVOLUZIONE DEL SISTEMA</a:t>
            </a:r>
          </a:p>
        </p:txBody>
      </p:sp>
    </p:spTree>
    <p:extLst>
      <p:ext uri="{BB962C8B-B14F-4D97-AF65-F5344CB8AC3E}">
        <p14:creationId xmlns:p14="http://schemas.microsoft.com/office/powerpoint/2010/main" val="5313069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0B135-EC0E-A778-C8DF-5C4EA9760391}"/>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CD93702-15CD-3744-CDB2-9BED7E213C89}"/>
              </a:ext>
            </a:extLst>
          </p:cNvPr>
          <p:cNvPicPr>
            <a:picLocks noChangeAspect="1"/>
          </p:cNvPicPr>
          <p:nvPr/>
        </p:nvPicPr>
        <p:blipFill>
          <a:blip r:embed="rId3"/>
          <a:stretch>
            <a:fillRect/>
          </a:stretch>
        </p:blipFill>
        <p:spPr>
          <a:xfrm>
            <a:off x="-51859" y="0"/>
            <a:ext cx="9144000" cy="5143500"/>
          </a:xfrm>
          <a:prstGeom prst="rect">
            <a:avLst/>
          </a:prstGeom>
        </p:spPr>
      </p:pic>
      <p:pic>
        <p:nvPicPr>
          <p:cNvPr id="3" name="Image 1" descr="preencoded.png">
            <a:extLst>
              <a:ext uri="{FF2B5EF4-FFF2-40B4-BE49-F238E27FC236}">
                <a16:creationId xmlns:a16="http://schemas.microsoft.com/office/drawing/2014/main" id="{11EDE1D2-0117-68F7-E0FD-6DA53EC88E5E}"/>
              </a:ext>
            </a:extLst>
          </p:cNvPr>
          <p:cNvPicPr>
            <a:picLocks noChangeAspect="1"/>
          </p:cNvPicPr>
          <p:nvPr/>
        </p:nvPicPr>
        <p:blipFill>
          <a:blip r:embed="rId4"/>
          <a:stretch>
            <a:fillRect/>
          </a:stretch>
        </p:blipFill>
        <p:spPr>
          <a:xfrm rot="-900000">
            <a:off x="5963465" y="2643187"/>
            <a:ext cx="3571874" cy="2857501"/>
          </a:xfrm>
          <a:prstGeom prst="rect">
            <a:avLst/>
          </a:prstGeom>
        </p:spPr>
      </p:pic>
      <p:sp>
        <p:nvSpPr>
          <p:cNvPr id="4" name="Text 0">
            <a:extLst>
              <a:ext uri="{FF2B5EF4-FFF2-40B4-BE49-F238E27FC236}">
                <a16:creationId xmlns:a16="http://schemas.microsoft.com/office/drawing/2014/main" id="{155F0F65-613A-3BA0-9CC0-D6F8E5DAB8BA}"/>
              </a:ext>
            </a:extLst>
          </p:cNvPr>
          <p:cNvSpPr/>
          <p:nvPr/>
        </p:nvSpPr>
        <p:spPr>
          <a:xfrm>
            <a:off x="1000125" y="1503895"/>
            <a:ext cx="7143750" cy="465961"/>
          </a:xfrm>
          <a:prstGeom prst="rect">
            <a:avLst/>
          </a:prstGeom>
          <a:noFill/>
          <a:ln/>
        </p:spPr>
        <p:txBody>
          <a:bodyPr wrap="square" lIns="0" tIns="0" rIns="0" bIns="0" rtlCol="0" anchor="t">
            <a:spAutoFit/>
          </a:bodyPr>
          <a:lstStyle/>
          <a:p>
            <a:pPr marL="0" marR="0" lvl="0" indent="0" algn="ctr" defTabSz="9144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2">
            <a:extLst>
              <a:ext uri="{FF2B5EF4-FFF2-40B4-BE49-F238E27FC236}">
                <a16:creationId xmlns:a16="http://schemas.microsoft.com/office/drawing/2014/main" id="{9DF059B5-6A92-DF45-CB86-46C7FDDE5572}"/>
              </a:ext>
            </a:extLst>
          </p:cNvPr>
          <p:cNvSpPr/>
          <p:nvPr/>
        </p:nvSpPr>
        <p:spPr>
          <a:xfrm>
            <a:off x="2171700" y="3558285"/>
            <a:ext cx="4800600" cy="753666"/>
          </a:xfrm>
          <a:prstGeom prst="rect">
            <a:avLst/>
          </a:prstGeom>
          <a:solidFill>
            <a:srgbClr val="000000">
              <a:alpha val="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3">
            <a:extLst>
              <a:ext uri="{FF2B5EF4-FFF2-40B4-BE49-F238E27FC236}">
                <a16:creationId xmlns:a16="http://schemas.microsoft.com/office/drawing/2014/main" id="{AD461DB3-6051-170C-4988-CD5090D2F1B8}"/>
              </a:ext>
            </a:extLst>
          </p:cNvPr>
          <p:cNvSpPr/>
          <p:nvPr/>
        </p:nvSpPr>
        <p:spPr>
          <a:xfrm>
            <a:off x="2171700" y="3558285"/>
            <a:ext cx="4800600" cy="7144"/>
          </a:xfrm>
          <a:prstGeom prst="rect">
            <a:avLst/>
          </a:prstGeom>
          <a:solidFill>
            <a:srgbClr val="FDFD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2" descr="preencoded.png">
            <a:extLst>
              <a:ext uri="{FF2B5EF4-FFF2-40B4-BE49-F238E27FC236}">
                <a16:creationId xmlns:a16="http://schemas.microsoft.com/office/drawing/2014/main" id="{C299EB1B-3286-8F60-C18B-88CFD5137421}"/>
              </a:ext>
            </a:extLst>
          </p:cNvPr>
          <p:cNvPicPr>
            <a:picLocks noChangeAspect="1"/>
          </p:cNvPicPr>
          <p:nvPr/>
        </p:nvPicPr>
        <p:blipFill>
          <a:blip r:embed="rId5"/>
          <a:stretch>
            <a:fillRect/>
          </a:stretch>
        </p:blipFill>
        <p:spPr>
          <a:xfrm>
            <a:off x="2724229" y="3732860"/>
            <a:ext cx="135731" cy="128588"/>
          </a:xfrm>
          <a:prstGeom prst="rect">
            <a:avLst/>
          </a:prstGeom>
        </p:spPr>
      </p:pic>
      <p:sp>
        <p:nvSpPr>
          <p:cNvPr id="9" name="Text 4">
            <a:extLst>
              <a:ext uri="{FF2B5EF4-FFF2-40B4-BE49-F238E27FC236}">
                <a16:creationId xmlns:a16="http://schemas.microsoft.com/office/drawing/2014/main" id="{9342DBA1-99A5-F5F1-A8FF-9A69DB4262BF}"/>
              </a:ext>
            </a:extLst>
          </p:cNvPr>
          <p:cNvSpPr/>
          <p:nvPr/>
        </p:nvSpPr>
        <p:spPr>
          <a:xfrm>
            <a:off x="3147715" y="3711659"/>
            <a:ext cx="3340786" cy="170175"/>
          </a:xfrm>
          <a:prstGeom prst="rect">
            <a:avLst/>
          </a:prstGeom>
          <a:noFill/>
          <a:ln/>
        </p:spPr>
        <p:txBody>
          <a:bodyPr wrap="none" lIns="0" tIns="0" rIns="0" bIns="0" rtlCol="0" anchor="t">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050" b="1" i="0" u="none" strike="noStrike" kern="0" cap="none" spc="1" normalizeH="0" baseline="0" noProof="0" dirty="0">
                <a:ln>
                  <a:noFill/>
                </a:ln>
                <a:solidFill>
                  <a:srgbClr val="F5F5F0"/>
                </a:solidFill>
                <a:effectLst/>
                <a:uLnTx/>
                <a:uFillTx/>
                <a:latin typeface="Inter" pitchFamily="34" charset="0"/>
                <a:ea typeface="Inter" pitchFamily="34" charset="-122"/>
                <a:cs typeface="Inter" pitchFamily="34" charset="-120"/>
              </a:rPr>
              <a:t>CONSIGLIO DELL’ORDINE DEGLI AVVOCATI DI ALESSANDRIA</a:t>
            </a: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3" descr="preencoded.png">
            <a:extLst>
              <a:ext uri="{FF2B5EF4-FFF2-40B4-BE49-F238E27FC236}">
                <a16:creationId xmlns:a16="http://schemas.microsoft.com/office/drawing/2014/main" id="{F516CB70-0959-EF79-9B94-47788D507BE7}"/>
              </a:ext>
            </a:extLst>
          </p:cNvPr>
          <p:cNvPicPr>
            <a:picLocks noChangeAspect="1"/>
          </p:cNvPicPr>
          <p:nvPr/>
        </p:nvPicPr>
        <p:blipFill>
          <a:blip r:embed="rId6"/>
          <a:stretch>
            <a:fillRect/>
          </a:stretch>
        </p:blipFill>
        <p:spPr>
          <a:xfrm>
            <a:off x="2704357" y="4130437"/>
            <a:ext cx="167878" cy="128588"/>
          </a:xfrm>
          <a:prstGeom prst="rect">
            <a:avLst/>
          </a:prstGeom>
        </p:spPr>
      </p:pic>
      <p:sp>
        <p:nvSpPr>
          <p:cNvPr id="11" name="Text 5">
            <a:extLst>
              <a:ext uri="{FF2B5EF4-FFF2-40B4-BE49-F238E27FC236}">
                <a16:creationId xmlns:a16="http://schemas.microsoft.com/office/drawing/2014/main" id="{B17918CB-376F-F31E-817E-255CBE3EF32B}"/>
              </a:ext>
            </a:extLst>
          </p:cNvPr>
          <p:cNvSpPr/>
          <p:nvPr/>
        </p:nvSpPr>
        <p:spPr>
          <a:xfrm>
            <a:off x="3147715" y="4062331"/>
            <a:ext cx="3102173" cy="173236"/>
          </a:xfrm>
          <a:prstGeom prst="rect">
            <a:avLst/>
          </a:prstGeom>
          <a:noFill/>
          <a:ln/>
        </p:spPr>
        <p:txBody>
          <a:bodyPr wrap="none" lIns="0" tIns="0" rIns="0" bIns="0" rtlCol="0" anchor="t">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050" b="0" i="0" u="none" strike="noStrike" kern="0" cap="none" spc="1" normalizeH="0" baseline="0" noProof="0" dirty="0">
                <a:ln>
                  <a:noFill/>
                </a:ln>
                <a:solidFill>
                  <a:srgbClr val="F5F5F0"/>
                </a:solidFill>
                <a:effectLst/>
                <a:uLnTx/>
                <a:uFillTx/>
                <a:latin typeface="Inter" pitchFamily="34" charset="0"/>
                <a:ea typeface="Inter" pitchFamily="34" charset="-122"/>
                <a:cs typeface="Inter" pitchFamily="34" charset="-120"/>
              </a:rPr>
              <a:t>CORSO DI FORMAZIONE PROFESSIONALE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CasellaDiTesto 13">
            <a:extLst>
              <a:ext uri="{FF2B5EF4-FFF2-40B4-BE49-F238E27FC236}">
                <a16:creationId xmlns:a16="http://schemas.microsoft.com/office/drawing/2014/main" id="{5591B04D-B795-C313-AC46-AD37452B463B}"/>
              </a:ext>
            </a:extLst>
          </p:cNvPr>
          <p:cNvSpPr txBox="1"/>
          <p:nvPr/>
        </p:nvSpPr>
        <p:spPr>
          <a:xfrm>
            <a:off x="2615246" y="231892"/>
            <a:ext cx="3913507" cy="39728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600"/>
              </a:spcBef>
              <a:spcAft>
                <a:spcPts val="200"/>
              </a:spcAft>
              <a:buClrTx/>
              <a:buSzTx/>
              <a:buFontTx/>
              <a:buNone/>
              <a:tabLst>
                <a:tab pos="3060065" algn="ctr"/>
                <a:tab pos="6120130" algn="r"/>
              </a:tabLst>
              <a:defRPr/>
            </a:pPr>
            <a:r>
              <a:rPr kumimoji="0" lang="it-IT" sz="900" b="1" i="0" u="none" strike="noStrike" kern="900" cap="none" spc="300" normalizeH="0" baseline="0" noProof="0" dirty="0">
                <a:ln>
                  <a:noFill/>
                </a:ln>
                <a:solidFill>
                  <a:srgbClr val="E7E6E6"/>
                </a:solidFill>
                <a:effectLst/>
                <a:uLnTx/>
                <a:uFillTx/>
                <a:latin typeface="Copperplate Gothic Light" panose="020E0507020206020404" pitchFamily="34" charset="0"/>
                <a:ea typeface="Calibri" panose="020F0502020204030204" pitchFamily="34" charset="0"/>
                <a:cs typeface="Times New Roman" panose="02020603050405020304" pitchFamily="18" charset="0"/>
              </a:rPr>
              <a:t>STUDIO LEGALE</a:t>
            </a:r>
            <a:endParaRPr kumimoji="0" lang="it-IT" sz="1200" b="0" i="0" u="none" strike="noStrike" kern="1200" cap="none" spc="0" normalizeH="0" baseline="0" noProof="0" dirty="0">
              <a:ln>
                <a:noFill/>
              </a:ln>
              <a:solidFill>
                <a:srgbClr val="E7E6E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300"/>
              </a:spcAft>
              <a:buClrTx/>
              <a:buSzTx/>
              <a:buFontTx/>
              <a:buNone/>
              <a:tabLst>
                <a:tab pos="3060065" algn="ctr"/>
                <a:tab pos="6120130" algn="r"/>
              </a:tabLst>
              <a:defRPr/>
            </a:pPr>
            <a:r>
              <a:rPr kumimoji="0" lang="it-IT" sz="900" b="1" i="0" u="none" strike="noStrike" kern="900" cap="none" spc="100" normalizeH="0" baseline="0" noProof="0" dirty="0">
                <a:ln>
                  <a:noFill/>
                </a:ln>
                <a:solidFill>
                  <a:srgbClr val="E7E6E6"/>
                </a:solidFill>
                <a:effectLst/>
                <a:uLnTx/>
                <a:uFillTx/>
                <a:latin typeface="Copperplate Gothic Light" panose="020E0507020206020404" pitchFamily="34" charset="0"/>
                <a:ea typeface="Times New Roman" panose="02020603050405020304" pitchFamily="18" charset="0"/>
                <a:cs typeface="Times New Roman" panose="02020603050405020304" pitchFamily="18" charset="0"/>
              </a:rPr>
              <a:t>FINOCCHIARO FORMENTIN SARACCO E ASSOCIATI</a:t>
            </a:r>
            <a:endParaRPr kumimoji="0" lang="it-IT" sz="1200" b="0" i="0" u="none" strike="noStrike" kern="1200" cap="none" spc="0" normalizeH="0" baseline="0" noProof="0" dirty="0">
              <a:ln>
                <a:noFill/>
              </a:ln>
              <a:solidFill>
                <a:srgbClr val="E7E6E6"/>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B033C107-18AB-998D-08FB-FA1CB7548396}"/>
              </a:ext>
            </a:extLst>
          </p:cNvPr>
          <p:cNvSpPr txBox="1"/>
          <p:nvPr/>
        </p:nvSpPr>
        <p:spPr>
          <a:xfrm>
            <a:off x="1099023" y="4772549"/>
            <a:ext cx="7235680" cy="5180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200"/>
              </a:spcAft>
              <a:buClrTx/>
              <a:buSzTx/>
              <a:buFontTx/>
              <a:buNone/>
              <a:tabLst>
                <a:tab pos="3060065" algn="ctr"/>
                <a:tab pos="6120130" algn="r"/>
              </a:tabLst>
              <a:defRPr/>
            </a:pPr>
            <a:r>
              <a:rPr kumimoji="0" lang="it-IT" sz="700" b="1" i="0" u="none" strike="noStrike" kern="900" cap="none" spc="300" normalizeH="0" baseline="0" noProof="0" dirty="0">
                <a:ln>
                  <a:noFill/>
                </a:ln>
                <a:solidFill>
                  <a:srgbClr val="E7E6E6"/>
                </a:solidFill>
                <a:effectLst/>
                <a:uLnTx/>
                <a:uFillTx/>
                <a:latin typeface="Copperplate Gothic Light" panose="020E0507020206020404" pitchFamily="34" charset="0"/>
                <a:ea typeface="Calibri" panose="020F0502020204030204" pitchFamily="34" charset="0"/>
                <a:cs typeface="Times New Roman" panose="02020603050405020304" pitchFamily="18" charset="0"/>
              </a:rPr>
              <a:t>AVV. LAURA FORMENTIN E </a:t>
            </a:r>
            <a:r>
              <a:rPr kumimoji="0" lang="it-IT" sz="800" b="1" i="0" u="none" strike="noStrike" kern="900" cap="none" spc="300" normalizeH="0" baseline="0" noProof="0" dirty="0">
                <a:ln>
                  <a:noFill/>
                </a:ln>
                <a:solidFill>
                  <a:srgbClr val="E7E6E6"/>
                </a:solidFill>
                <a:effectLst/>
                <a:uLnTx/>
                <a:uFillTx/>
                <a:latin typeface="Copperplate Gothic Light" panose="020E0507020206020404" pitchFamily="34" charset="0"/>
                <a:ea typeface="Calibri" panose="020F0502020204030204" pitchFamily="34" charset="0"/>
                <a:cs typeface="Times New Roman" panose="02020603050405020304" pitchFamily="18" charset="0"/>
              </a:rPr>
              <a:t>Avv. Fabrizio Colasurdo</a:t>
            </a:r>
            <a:endParaRPr kumimoji="0" lang="it-IT" sz="700" b="0" i="0" u="none" strike="noStrike" kern="1200" cap="none" spc="0" normalizeH="0" baseline="0" noProof="0" dirty="0">
              <a:ln>
                <a:noFill/>
              </a:ln>
              <a:solidFill>
                <a:srgbClr val="E7E6E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asellaDiTesto 11">
            <a:extLst>
              <a:ext uri="{FF2B5EF4-FFF2-40B4-BE49-F238E27FC236}">
                <a16:creationId xmlns:a16="http://schemas.microsoft.com/office/drawing/2014/main" id="{C532B762-C953-A970-2B39-97B313ECFF16}"/>
              </a:ext>
            </a:extLst>
          </p:cNvPr>
          <p:cNvSpPr txBox="1"/>
          <p:nvPr/>
        </p:nvSpPr>
        <p:spPr>
          <a:xfrm>
            <a:off x="2195516" y="1617643"/>
            <a:ext cx="497389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small" spc="0" normalizeH="0" baseline="0" noProof="0" dirty="0">
                <a:ln>
                  <a:noFill/>
                </a:ln>
                <a:solidFill>
                  <a:prstClr val="white"/>
                </a:solidFill>
                <a:effectLst/>
                <a:uLnTx/>
                <a:uFillTx/>
                <a:latin typeface="Calibri" panose="020F0502020204030204"/>
                <a:ea typeface="+mn-ea"/>
                <a:cs typeface="+mn-cs"/>
              </a:rPr>
              <a:t>Questioni aperte in materia di polizia locale: poteri di ordinanza, rimozione veicoli abbandonati e omologazione autovelox</a:t>
            </a:r>
          </a:p>
        </p:txBody>
      </p:sp>
    </p:spTree>
    <p:extLst>
      <p:ext uri="{BB962C8B-B14F-4D97-AF65-F5344CB8AC3E}">
        <p14:creationId xmlns:p14="http://schemas.microsoft.com/office/powerpoint/2010/main" val="2006709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1E463-E727-3FF7-F4B1-BF903E438F0A}"/>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E8AF244C-92CF-53DA-64E6-9CC30F1AFAFE}"/>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63B70B3A-EACC-4AEA-96E5-DA92CDF8E8DB}"/>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27421E34-6B86-D8BC-712B-335939C4DA24}"/>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dirty="0">
                <a:solidFill>
                  <a:prstClr val="black"/>
                </a:solidFill>
                <a:latin typeface="Calibri" panose="020F0502020204030204"/>
              </a:rPr>
              <a:t>La presenza di veicoli abbandonati può incidere su</a:t>
            </a:r>
            <a:r>
              <a:rPr lang="it-IT" sz="1400" dirty="0">
                <a:solidFill>
                  <a:prstClr val="black"/>
                </a:solidFill>
                <a:latin typeface="Calibri" panose="020F0502020204030204"/>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sicurezza stradale;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tutela ambientale;</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decoro urbano;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it-IT" sz="1400" dirty="0">
                <a:solidFill>
                  <a:prstClr val="black"/>
                </a:solidFill>
                <a:latin typeface="Calibri" panose="020F0502020204030204"/>
              </a:rPr>
              <a:t>occupazione del suolo.</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4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400" dirty="0">
                <a:solidFill>
                  <a:prstClr val="black"/>
                </a:solidFill>
                <a:latin typeface="Calibri" panose="020F0502020204030204"/>
              </a:rPr>
              <a:t>Questione aperta: è necessario ricorrere a un’ordinanza?</a:t>
            </a:r>
            <a:endParaRPr lang="it-IT" sz="1300" dirty="0">
              <a:solidFill>
                <a:prstClr val="black"/>
              </a:solidFill>
              <a:latin typeface="Calibri" panose="020F0502020204030204"/>
            </a:endParaRPr>
          </a:p>
        </p:txBody>
      </p:sp>
      <p:sp>
        <p:nvSpPr>
          <p:cNvPr id="8" name="Shape 5">
            <a:extLst>
              <a:ext uri="{FF2B5EF4-FFF2-40B4-BE49-F238E27FC236}">
                <a16:creationId xmlns:a16="http://schemas.microsoft.com/office/drawing/2014/main" id="{D4D2518D-B020-3722-5FB3-CF350769F3D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877EE74C-CBD8-3CFE-8808-6688F97EFC2F}"/>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B56CD56E-8C28-4706-FBE9-22CDD5D577E9}"/>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ORDINANZE E VEICOLI ABBANDONATI</a:t>
            </a:r>
          </a:p>
        </p:txBody>
      </p:sp>
    </p:spTree>
    <p:extLst>
      <p:ext uri="{BB962C8B-B14F-4D97-AF65-F5344CB8AC3E}">
        <p14:creationId xmlns:p14="http://schemas.microsoft.com/office/powerpoint/2010/main" val="38527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D0584-D26D-9573-44D6-375977FDA920}"/>
            </a:ext>
          </a:extLst>
        </p:cNvPr>
        <p:cNvGrpSpPr/>
        <p:nvPr/>
      </p:nvGrpSpPr>
      <p:grpSpPr>
        <a:xfrm>
          <a:off x="0" y="0"/>
          <a:ext cx="0" cy="0"/>
          <a:chOff x="0" y="0"/>
          <a:chExt cx="0" cy="0"/>
        </a:xfrm>
      </p:grpSpPr>
      <p:sp>
        <p:nvSpPr>
          <p:cNvPr id="5" name="Shape 2">
            <a:extLst>
              <a:ext uri="{FF2B5EF4-FFF2-40B4-BE49-F238E27FC236}">
                <a16:creationId xmlns:a16="http://schemas.microsoft.com/office/drawing/2014/main" id="{288AFBDE-74E2-7BA0-F893-4AFBC861D864}"/>
              </a:ext>
            </a:extLst>
          </p:cNvPr>
          <p:cNvSpPr/>
          <p:nvPr/>
        </p:nvSpPr>
        <p:spPr>
          <a:xfrm>
            <a:off x="528638" y="944250"/>
            <a:ext cx="8001000" cy="28575"/>
          </a:xfrm>
          <a:prstGeom prst="rect">
            <a:avLst/>
          </a:prstGeom>
          <a:solidFill>
            <a:srgbClr val="C5303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DB8B50FA-8831-B2D5-2A35-3D3A8CEB34FB}"/>
              </a:ext>
            </a:extLst>
          </p:cNvPr>
          <p:cNvSpPr/>
          <p:nvPr/>
        </p:nvSpPr>
        <p:spPr>
          <a:xfrm>
            <a:off x="571499" y="532973"/>
            <a:ext cx="8043863" cy="550087"/>
          </a:xfrm>
          <a:prstGeom prst="rect">
            <a:avLst/>
          </a:prstGeom>
          <a:noFill/>
          <a:ln/>
        </p:spPr>
        <p:txBody>
          <a:bodyPr wrap="square" lIns="0" tIns="0" rIns="0" bIns="170053" rtlCol="0" anchor="t">
            <a:spAutoFit/>
          </a:bodyPr>
          <a:lstStyle/>
          <a:p>
            <a:pPr lvl="0" algn="ctr">
              <a:lnSpc>
                <a:spcPts val="3200"/>
              </a:lnSpc>
              <a:defRPr/>
            </a:pPr>
            <a:r>
              <a:rPr kumimoji="0" lang="it-IT" sz="2436" b="1" i="0" u="none" strike="noStrike" kern="1200" cap="none" spc="0" normalizeH="0" baseline="0" noProof="0" dirty="0">
                <a:ln>
                  <a:noFill/>
                </a:ln>
                <a:solidFill>
                  <a:srgbClr val="D15B5B"/>
                </a:solidFill>
                <a:effectLst/>
                <a:uLnTx/>
                <a:uFillTx/>
                <a:latin typeface="Playfair Display" pitchFamily="34" charset="0"/>
                <a:ea typeface="Playfair Display" pitchFamily="34" charset="-122"/>
                <a:cs typeface="Playfair Display" pitchFamily="34" charset="-120"/>
              </a:rPr>
              <a:t>2. </a:t>
            </a:r>
            <a:r>
              <a:rPr lang="it-IT" sz="1600" b="1" dirty="0">
                <a:solidFill>
                  <a:srgbClr val="1A202C"/>
                </a:solidFill>
                <a:latin typeface="Playfair Display" pitchFamily="34" charset="0"/>
                <a:ea typeface="Playfair Display" pitchFamily="34" charset="-122"/>
                <a:cs typeface="Playfair Display" pitchFamily="34" charset="-120"/>
              </a:rPr>
              <a:t>Gestione dei veicoli fuori uso</a:t>
            </a:r>
            <a:endParaRPr kumimoji="0" lang="it-IT" sz="1600" b="1" i="0" u="none" strike="noStrike" kern="1200" cap="none" spc="0" normalizeH="0" baseline="0" noProof="0" dirty="0">
              <a:ln>
                <a:noFill/>
              </a:ln>
              <a:solidFill>
                <a:srgbClr val="1A202C"/>
              </a:solidFill>
              <a:effectLst/>
              <a:uLnTx/>
              <a:uFillTx/>
              <a:ea typeface="Playfair Display" pitchFamily="34" charset="-122"/>
              <a:cs typeface="Playfair Display" pitchFamily="34" charset="-120"/>
            </a:endParaRPr>
          </a:p>
        </p:txBody>
      </p:sp>
      <p:sp>
        <p:nvSpPr>
          <p:cNvPr id="7" name="Shape 4">
            <a:extLst>
              <a:ext uri="{FF2B5EF4-FFF2-40B4-BE49-F238E27FC236}">
                <a16:creationId xmlns:a16="http://schemas.microsoft.com/office/drawing/2014/main" id="{4D1D626F-E5FD-02D6-BB2D-CB64906C1F71}"/>
              </a:ext>
            </a:extLst>
          </p:cNvPr>
          <p:cNvSpPr/>
          <p:nvPr/>
        </p:nvSpPr>
        <p:spPr>
          <a:xfrm>
            <a:off x="571500" y="1469827"/>
            <a:ext cx="8001000" cy="914400"/>
          </a:xfrm>
          <a:prstGeom prst="rect">
            <a:avLst/>
          </a:prstGeom>
          <a:solidFill>
            <a:srgbClr val="FFFFFF"/>
          </a:solidFill>
          <a:ln/>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u="sng" dirty="0">
                <a:solidFill>
                  <a:prstClr val="black"/>
                </a:solidFill>
                <a:latin typeface="Calibri" panose="020F0502020204030204"/>
              </a:rPr>
              <a:t>D.lgs. 209/2003</a:t>
            </a:r>
            <a:r>
              <a:rPr lang="it-IT" sz="1300" dirty="0">
                <a:solidFill>
                  <a:prstClr val="black"/>
                </a:solidFill>
                <a:latin typeface="Calibri" panose="020F0502020204030204"/>
              </a:rPr>
              <a:t>: veicoli fuori uso appartenenti a specifiche categorie.</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u="sng" dirty="0">
                <a:solidFill>
                  <a:prstClr val="black"/>
                </a:solidFill>
                <a:latin typeface="Calibri" panose="020F0502020204030204"/>
              </a:rPr>
              <a:t>D.lgs. 152/2006</a:t>
            </a:r>
            <a:r>
              <a:rPr lang="it-IT" sz="1300" dirty="0">
                <a:solidFill>
                  <a:prstClr val="black"/>
                </a:solidFill>
                <a:latin typeface="Calibri" panose="020F0502020204030204"/>
              </a:rPr>
              <a:t>: veicoli esclusi dal campo di applicazione del d.lgs. 209/2003.</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it-IT" sz="1300" b="1" dirty="0">
              <a:solidFill>
                <a:prstClr val="black"/>
              </a:solidFill>
              <a:latin typeface="Calibri" panose="020F0502020204030204"/>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it-IT" sz="1300" b="1" u="sng" dirty="0">
                <a:solidFill>
                  <a:prstClr val="black"/>
                </a:solidFill>
                <a:latin typeface="Calibri" panose="020F0502020204030204"/>
              </a:rPr>
              <a:t>L. 14/2026</a:t>
            </a:r>
            <a:r>
              <a:rPr lang="it-IT" sz="1300" dirty="0">
                <a:solidFill>
                  <a:prstClr val="black"/>
                </a:solidFill>
                <a:latin typeface="Calibri" panose="020F0502020204030204"/>
              </a:rPr>
              <a:t>: nuova disciplina dei veicoli sottoposti a fermo amministrativo.</a:t>
            </a:r>
            <a:endParaRPr lang="it-IT" sz="1300" b="1" dirty="0">
              <a:solidFill>
                <a:prstClr val="black"/>
              </a:solidFill>
              <a:latin typeface="Calibri" panose="020F0502020204030204"/>
            </a:endParaRPr>
          </a:p>
        </p:txBody>
      </p:sp>
      <p:sp>
        <p:nvSpPr>
          <p:cNvPr id="8" name="Shape 5">
            <a:extLst>
              <a:ext uri="{FF2B5EF4-FFF2-40B4-BE49-F238E27FC236}">
                <a16:creationId xmlns:a16="http://schemas.microsoft.com/office/drawing/2014/main" id="{E6A5FD94-4899-45D8-38B8-D63736956551}"/>
              </a:ext>
            </a:extLst>
          </p:cNvPr>
          <p:cNvSpPr/>
          <p:nvPr/>
        </p:nvSpPr>
        <p:spPr>
          <a:xfrm>
            <a:off x="528638" y="944250"/>
            <a:ext cx="57150" cy="914400"/>
          </a:xfrm>
          <a:prstGeom prst="rect">
            <a:avLst/>
          </a:prstGeom>
          <a:solidFill>
            <a:srgbClr val="2D374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297592A6-B9D1-B877-E7AE-6C304A7A3BEF}"/>
              </a:ext>
            </a:extLst>
          </p:cNvPr>
          <p:cNvSpPr/>
          <p:nvPr/>
        </p:nvSpPr>
        <p:spPr>
          <a:xfrm>
            <a:off x="579749" y="883738"/>
            <a:ext cx="7936576" cy="1046440"/>
          </a:xfrm>
          <a:prstGeom prst="rect">
            <a:avLst/>
          </a:prstGeom>
          <a:noFill/>
          <a:ln/>
        </p:spPr>
        <p:txBody>
          <a:bodyPr wrap="square" lIns="0" tIns="0" rIns="0" bIns="0" rtlCol="0" anchor="t">
            <a:spAutoFit/>
          </a:bodyPr>
          <a:lstStyle/>
          <a:p>
            <a:pPr algn="just">
              <a:lnSpc>
                <a:spcPts val="2000"/>
              </a:lnSpc>
              <a:spcAft>
                <a:spcPts val="600"/>
              </a:spcAft>
              <a:defRPr/>
            </a:pPr>
            <a:endParaRPr lang="it-IT" dirty="0"/>
          </a:p>
          <a:p>
            <a:pPr algn="just">
              <a:lnSpc>
                <a:spcPts val="2160"/>
              </a:lnSpc>
              <a:defRPr/>
            </a:pPr>
            <a:endParaRPr lang="it-IT" sz="1400" dirty="0"/>
          </a:p>
          <a:p>
            <a:pPr algn="just">
              <a:defRPr/>
            </a:pPr>
            <a:endParaRPr lang="it-IT" sz="1400" dirty="0"/>
          </a:p>
          <a:p>
            <a:pPr algn="just">
              <a:defRPr/>
            </a:pPr>
            <a:endParaRPr lang="it-IT" sz="1400" dirty="0"/>
          </a:p>
        </p:txBody>
      </p:sp>
      <p:sp>
        <p:nvSpPr>
          <p:cNvPr id="4" name="Rettangolo 3">
            <a:extLst>
              <a:ext uri="{FF2B5EF4-FFF2-40B4-BE49-F238E27FC236}">
                <a16:creationId xmlns:a16="http://schemas.microsoft.com/office/drawing/2014/main" id="{C8AE1B04-9875-2A4C-80D9-BB7E559F99D2}"/>
              </a:ext>
            </a:extLst>
          </p:cNvPr>
          <p:cNvSpPr/>
          <p:nvPr/>
        </p:nvSpPr>
        <p:spPr>
          <a:xfrm>
            <a:off x="570201" y="972826"/>
            <a:ext cx="7955673" cy="6314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0"/>
              </a:lnSpc>
              <a:spcAft>
                <a:spcPts val="600"/>
              </a:spcAft>
              <a:defRPr/>
            </a:pPr>
            <a:r>
              <a:rPr lang="it-IT" sz="1600" dirty="0"/>
              <a:t>VEICOLI FUORI USO – quadro normativo</a:t>
            </a:r>
          </a:p>
        </p:txBody>
      </p:sp>
    </p:spTree>
    <p:extLst>
      <p:ext uri="{BB962C8B-B14F-4D97-AF65-F5344CB8AC3E}">
        <p14:creationId xmlns:p14="http://schemas.microsoft.com/office/powerpoint/2010/main" val="3941553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8177</TotalTime>
  <Words>9642</Words>
  <Application>Microsoft Office PowerPoint</Application>
  <PresentationFormat>Presentazione su schermo (16:9)</PresentationFormat>
  <Paragraphs>994</Paragraphs>
  <Slides>72</Slides>
  <Notes>72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72</vt:i4>
      </vt:variant>
    </vt:vector>
  </HeadingPairs>
  <TitlesOfParts>
    <vt:vector size="81" baseType="lpstr">
      <vt:lpstr>Arial</vt:lpstr>
      <vt:lpstr>Calibri</vt:lpstr>
      <vt:lpstr>Calibri (Corpo)</vt:lpstr>
      <vt:lpstr>Copperplate Gothic Light</vt:lpstr>
      <vt:lpstr>Garamond</vt:lpstr>
      <vt:lpstr>Inter</vt:lpstr>
      <vt:lpstr>Playfair Display</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Stefania Gianfreda</cp:lastModifiedBy>
  <cp:revision>583</cp:revision>
  <cp:lastPrinted>2026-06-18T15:00:18Z</cp:lastPrinted>
  <dcterms:created xsi:type="dcterms:W3CDTF">2026-03-12T13:34:32Z</dcterms:created>
  <dcterms:modified xsi:type="dcterms:W3CDTF">2026-06-18T15:29:24Z</dcterms:modified>
</cp:coreProperties>
</file>