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p:cViewPr varScale="1">
        <p:scale>
          <a:sx n="52" d="100"/>
          <a:sy n="52" d="100"/>
        </p:scale>
        <p:origin x="232" y="5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4" name="Shape 84"/>
          <p:cNvSpPr>
            <a:spLocks noGrp="1" noRot="1" noChangeAspect="1"/>
          </p:cNvSpPr>
          <p:nvPr>
            <p:ph type="sldImg"/>
          </p:nvPr>
        </p:nvSpPr>
        <p:spPr>
          <a:xfrm>
            <a:off x="1143000" y="685800"/>
            <a:ext cx="4572000" cy="3429000"/>
          </a:xfrm>
          <a:prstGeom prst="rect">
            <a:avLst/>
          </a:prstGeom>
        </p:spPr>
        <p:txBody>
          <a:bodyPr/>
          <a:lstStyle/>
          <a:p>
            <a:endParaRPr/>
          </a:p>
        </p:txBody>
      </p:sp>
      <p:sp>
        <p:nvSpPr>
          <p:cNvPr id="85" name="Shape 8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16" name="Picture 1" descr="Picture 1"/>
          <p:cNvPicPr>
            <a:picLocks noChangeAspect="1"/>
          </p:cNvPicPr>
          <p:nvPr/>
        </p:nvPicPr>
        <p:blipFill>
          <a:blip r:embed="rId2"/>
          <a:srcRect t="34242"/>
          <a:stretch>
            <a:fillRect/>
          </a:stretch>
        </p:blipFill>
        <p:spPr>
          <a:xfrm>
            <a:off x="0" y="4696762"/>
            <a:ext cx="24384000" cy="9019238"/>
          </a:xfrm>
          <a:prstGeom prst="rect">
            <a:avLst/>
          </a:prstGeom>
          <a:ln w="12700">
            <a:miter lim="400000"/>
          </a:ln>
        </p:spPr>
      </p:pic>
      <p:sp>
        <p:nvSpPr>
          <p:cNvPr id="17" name="Titolo Testo"/>
          <p:cNvSpPr txBox="1">
            <a:spLocks noGrp="1"/>
          </p:cNvSpPr>
          <p:nvPr>
            <p:ph type="title"/>
          </p:nvPr>
        </p:nvSpPr>
        <p:spPr>
          <a:xfrm>
            <a:off x="2827073" y="5476859"/>
            <a:ext cx="16929101" cy="1965325"/>
          </a:xfrm>
          <a:prstGeom prst="rect">
            <a:avLst/>
          </a:prstGeom>
        </p:spPr>
        <p:txBody>
          <a:bodyPr lIns="0" tIns="0" rIns="0" bIns="0"/>
          <a:lstStyle>
            <a:lvl1pPr>
              <a:defRPr>
                <a:solidFill>
                  <a:srgbClr val="FF0000"/>
                </a:solidFill>
              </a:defRPr>
            </a:lvl1pPr>
          </a:lstStyle>
          <a:p>
            <a:r>
              <a:t>Titolo Testo</a:t>
            </a:r>
          </a:p>
        </p:txBody>
      </p:sp>
      <p:pic>
        <p:nvPicPr>
          <p:cNvPr id="18" name="LOGO_100_02_colore.png" descr="LOGO_100_02_colore.png"/>
          <p:cNvPicPr>
            <a:picLocks noChangeAspect="1"/>
          </p:cNvPicPr>
          <p:nvPr/>
        </p:nvPicPr>
        <p:blipFill>
          <a:blip r:embed="rId3"/>
          <a:srcRect t="40334" r="3336" b="42558"/>
          <a:stretch>
            <a:fillRect/>
          </a:stretch>
        </p:blipFill>
        <p:spPr>
          <a:xfrm>
            <a:off x="2453725" y="1905000"/>
            <a:ext cx="10071047" cy="1261021"/>
          </a:xfrm>
          <a:prstGeom prst="rect">
            <a:avLst/>
          </a:prstGeom>
          <a:ln w="12700">
            <a:miter lim="400000"/>
          </a:ln>
        </p:spPr>
      </p:pic>
      <p:sp>
        <p:nvSpPr>
          <p:cNvPr id="19" name="Numero diapositiva"/>
          <p:cNvSpPr txBox="1">
            <a:spLocks noGrp="1"/>
          </p:cNvSpPr>
          <p:nvPr>
            <p:ph type="sldNum" sz="quarter" idx="2"/>
          </p:nvPr>
        </p:nvSpPr>
        <p:spPr>
          <a:xfrm>
            <a:off x="11785600" y="12712700"/>
            <a:ext cx="5689600" cy="736600"/>
          </a:xfrm>
          <a:prstGeom prst="rect">
            <a:avLst/>
          </a:prstGeom>
        </p:spPr>
        <p:txBody>
          <a:bodyPr/>
          <a:lstStyle>
            <a:lvl1pPr>
              <a:defRPr sz="1600">
                <a:solidFill>
                  <a:srgbClr val="606060"/>
                </a:solidFill>
              </a:defRPr>
            </a:lvl1p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Copia di Title Slide">
    <p:spTree>
      <p:nvGrpSpPr>
        <p:cNvPr id="1" name=""/>
        <p:cNvGrpSpPr/>
        <p:nvPr/>
      </p:nvGrpSpPr>
      <p:grpSpPr>
        <a:xfrm>
          <a:off x="0" y="0"/>
          <a:ext cx="0" cy="0"/>
          <a:chOff x="0" y="0"/>
          <a:chExt cx="0" cy="0"/>
        </a:xfrm>
      </p:grpSpPr>
      <p:pic>
        <p:nvPicPr>
          <p:cNvPr id="26" name="Picture 1" descr="Picture 1"/>
          <p:cNvPicPr>
            <a:picLocks noChangeAspect="1"/>
          </p:cNvPicPr>
          <p:nvPr/>
        </p:nvPicPr>
        <p:blipFill>
          <a:blip r:embed="rId2"/>
          <a:srcRect t="34242"/>
          <a:stretch>
            <a:fillRect/>
          </a:stretch>
        </p:blipFill>
        <p:spPr>
          <a:xfrm>
            <a:off x="0" y="4696762"/>
            <a:ext cx="24384000" cy="9019238"/>
          </a:xfrm>
          <a:prstGeom prst="rect">
            <a:avLst/>
          </a:prstGeom>
          <a:ln w="12700">
            <a:miter lim="400000"/>
          </a:ln>
        </p:spPr>
      </p:pic>
      <p:sp>
        <p:nvSpPr>
          <p:cNvPr id="27" name="Titolo Testo"/>
          <p:cNvSpPr txBox="1">
            <a:spLocks noGrp="1"/>
          </p:cNvSpPr>
          <p:nvPr>
            <p:ph type="title"/>
          </p:nvPr>
        </p:nvSpPr>
        <p:spPr>
          <a:xfrm>
            <a:off x="2827073" y="5476859"/>
            <a:ext cx="16929101" cy="1965325"/>
          </a:xfrm>
          <a:prstGeom prst="rect">
            <a:avLst/>
          </a:prstGeom>
        </p:spPr>
        <p:txBody>
          <a:bodyPr lIns="0" tIns="0" rIns="0" bIns="0"/>
          <a:lstStyle>
            <a:lvl1pPr>
              <a:defRPr>
                <a:solidFill>
                  <a:srgbClr val="FF0000"/>
                </a:solidFill>
              </a:defRPr>
            </a:lvl1pPr>
          </a:lstStyle>
          <a:p>
            <a:r>
              <a:t>Titolo Testo</a:t>
            </a:r>
          </a:p>
        </p:txBody>
      </p:sp>
      <p:pic>
        <p:nvPicPr>
          <p:cNvPr id="28" name="LOGO_100_03_colore.png" descr="LOGO_100_03_colore.png"/>
          <p:cNvPicPr>
            <a:picLocks noChangeAspect="1"/>
          </p:cNvPicPr>
          <p:nvPr/>
        </p:nvPicPr>
        <p:blipFill>
          <a:blip r:embed="rId3"/>
          <a:srcRect l="10878" t="31407" r="10878" b="31407"/>
          <a:stretch>
            <a:fillRect/>
          </a:stretch>
        </p:blipFill>
        <p:spPr>
          <a:xfrm>
            <a:off x="2802301" y="1242047"/>
            <a:ext cx="6381217" cy="2145696"/>
          </a:xfrm>
          <a:prstGeom prst="rect">
            <a:avLst/>
          </a:prstGeom>
          <a:ln w="12700">
            <a:miter lim="400000"/>
          </a:ln>
        </p:spPr>
      </p:pic>
      <p:sp>
        <p:nvSpPr>
          <p:cNvPr id="29" name="Numero diapositiva"/>
          <p:cNvSpPr txBox="1">
            <a:spLocks noGrp="1"/>
          </p:cNvSpPr>
          <p:nvPr>
            <p:ph type="sldNum" sz="quarter" idx="2"/>
          </p:nvPr>
        </p:nvSpPr>
        <p:spPr>
          <a:xfrm>
            <a:off x="11785600" y="12712700"/>
            <a:ext cx="5689600" cy="736600"/>
          </a:xfrm>
          <a:prstGeom prst="rect">
            <a:avLst/>
          </a:prstGeom>
        </p:spPr>
        <p:txBody>
          <a:bodyPr/>
          <a:lstStyle>
            <a:lvl1pPr>
              <a:defRPr sz="1600">
                <a:solidFill>
                  <a:srgbClr val="606060"/>
                </a:solidFill>
              </a:defRPr>
            </a:lvl1p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6"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sp>
        <p:nvSpPr>
          <p:cNvPr id="37" name="Corpo livello uno…"/>
          <p:cNvSpPr txBox="1">
            <a:spLocks noGrp="1"/>
          </p:cNvSpPr>
          <p:nvPr>
            <p:ph type="body" idx="1"/>
          </p:nvPr>
        </p:nvSpPr>
        <p:spPr>
          <a:prstGeom prst="rect">
            <a:avLst/>
          </a:prstGeom>
        </p:spPr>
        <p:txBody>
          <a:bodyPr/>
          <a:lstStyle/>
          <a:p>
            <a:r>
              <a:t>Corpo livello uno</a:t>
            </a:r>
          </a:p>
          <a:p>
            <a:pPr lvl="1"/>
            <a:r>
              <a:t>Corpo livello due</a:t>
            </a:r>
          </a:p>
          <a:p>
            <a:pPr lvl="2"/>
            <a:r>
              <a:t>Corpo livello tre</a:t>
            </a:r>
          </a:p>
          <a:p>
            <a:pPr lvl="3"/>
            <a:r>
              <a:t>Corpo livello quattro</a:t>
            </a:r>
          </a:p>
          <a:p>
            <a:pPr lvl="4"/>
            <a:r>
              <a:t>Corpo livello cinque</a:t>
            </a:r>
          </a:p>
        </p:txBody>
      </p:sp>
      <p:sp>
        <p:nvSpPr>
          <p:cNvPr id="38" name="Titolo Testo"/>
          <p:cNvSpPr txBox="1">
            <a:spLocks noGrp="1"/>
          </p:cNvSpPr>
          <p:nvPr>
            <p:ph type="title"/>
          </p:nvPr>
        </p:nvSpPr>
        <p:spPr>
          <a:prstGeom prst="rect">
            <a:avLst/>
          </a:prstGeom>
        </p:spPr>
        <p:txBody>
          <a:bodyPr/>
          <a:lstStyle/>
          <a:p>
            <a:r>
              <a:t>Titolo Testo</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45" name="Picture 7" descr="Picture 7"/>
          <p:cNvPicPr>
            <a:picLocks noChangeAspect="1"/>
          </p:cNvPicPr>
          <p:nvPr/>
        </p:nvPicPr>
        <p:blipFill>
          <a:blip r:embed="rId2"/>
          <a:stretch>
            <a:fillRect/>
          </a:stretch>
        </p:blipFill>
        <p:spPr>
          <a:xfrm>
            <a:off x="0" y="396"/>
            <a:ext cx="24388234" cy="13718382"/>
          </a:xfrm>
          <a:prstGeom prst="rect">
            <a:avLst/>
          </a:prstGeom>
          <a:ln w="12700">
            <a:miter lim="400000"/>
          </a:ln>
        </p:spPr>
      </p:pic>
      <p:pic>
        <p:nvPicPr>
          <p:cNvPr id="46" name="Picture 2" descr="Picture 2"/>
          <p:cNvPicPr>
            <a:picLocks noChangeAspect="1"/>
          </p:cNvPicPr>
          <p:nvPr/>
        </p:nvPicPr>
        <p:blipFill>
          <a:blip r:embed="rId3"/>
          <a:stretch>
            <a:fillRect/>
          </a:stretch>
        </p:blipFill>
        <p:spPr>
          <a:xfrm>
            <a:off x="0" y="0"/>
            <a:ext cx="24384000" cy="13716000"/>
          </a:xfrm>
          <a:prstGeom prst="rect">
            <a:avLst/>
          </a:prstGeom>
          <a:ln w="12700">
            <a:miter lim="400000"/>
          </a:ln>
        </p:spPr>
      </p:pic>
      <p:sp>
        <p:nvSpPr>
          <p:cNvPr id="47" name="Titolo Testo"/>
          <p:cNvSpPr txBox="1">
            <a:spLocks noGrp="1"/>
          </p:cNvSpPr>
          <p:nvPr>
            <p:ph type="title"/>
          </p:nvPr>
        </p:nvSpPr>
        <p:spPr>
          <a:xfrm>
            <a:off x="2260993" y="2064811"/>
            <a:ext cx="7896574" cy="1863725"/>
          </a:xfrm>
          <a:prstGeom prst="rect">
            <a:avLst/>
          </a:prstGeom>
        </p:spPr>
        <p:txBody>
          <a:bodyPr/>
          <a:lstStyle>
            <a:lvl1pPr>
              <a:defRPr sz="4800">
                <a:solidFill>
                  <a:srgbClr val="333333"/>
                </a:solidFill>
              </a:defRPr>
            </a:lvl1pPr>
          </a:lstStyle>
          <a:p>
            <a:r>
              <a:t>Titolo Testo</a:t>
            </a:r>
          </a:p>
        </p:txBody>
      </p:sp>
      <p:sp>
        <p:nvSpPr>
          <p:cNvPr id="48" name="Corpo livello uno…"/>
          <p:cNvSpPr txBox="1">
            <a:spLocks noGrp="1"/>
          </p:cNvSpPr>
          <p:nvPr>
            <p:ph type="body" sz="quarter" idx="1"/>
          </p:nvPr>
        </p:nvSpPr>
        <p:spPr>
          <a:xfrm>
            <a:off x="2260993" y="3932159"/>
            <a:ext cx="7916677" cy="4038601"/>
          </a:xfrm>
          <a:prstGeom prst="rect">
            <a:avLst/>
          </a:prstGeom>
        </p:spPr>
        <p:txBody>
          <a:bodyPr/>
          <a:lstStyle>
            <a:lvl1pPr>
              <a:defRPr sz="4000"/>
            </a:lvl1pPr>
            <a:lvl2pPr marL="1219200" indent="-762000">
              <a:defRPr sz="4000"/>
            </a:lvl2pPr>
            <a:lvl3pPr marL="1676400" indent="-762000">
              <a:defRPr sz="4000"/>
            </a:lvl3pPr>
            <a:lvl4pPr>
              <a:defRPr sz="4000"/>
            </a:lvl4pPr>
            <a:lvl5pPr>
              <a:defRPr sz="4000"/>
            </a:lvl5pPr>
          </a:lstStyle>
          <a:p>
            <a:r>
              <a:t>Corpo livello uno</a:t>
            </a:r>
          </a:p>
          <a:p>
            <a:pPr lvl="1"/>
            <a:r>
              <a:t>Corpo livello due</a:t>
            </a:r>
          </a:p>
          <a:p>
            <a:pPr lvl="2"/>
            <a:r>
              <a:t>Corpo livello tre</a:t>
            </a:r>
          </a:p>
          <a:p>
            <a:pPr lvl="3"/>
            <a:r>
              <a:t>Corpo livello quattro</a:t>
            </a:r>
          </a:p>
          <a:p>
            <a:pPr lvl="4"/>
            <a:r>
              <a:t>Corpo livello cinque</a:t>
            </a:r>
          </a:p>
        </p:txBody>
      </p:sp>
      <p:sp>
        <p:nvSpPr>
          <p:cNvPr id="49" name="Numero diapositiva"/>
          <p:cNvSpPr txBox="1">
            <a:spLocks noGrp="1"/>
          </p:cNvSpPr>
          <p:nvPr>
            <p:ph type="sldNum" sz="quarter" idx="2"/>
          </p:nvPr>
        </p:nvSpPr>
        <p:spPr>
          <a:xfrm>
            <a:off x="23581401" y="12661900"/>
            <a:ext cx="421601" cy="404833"/>
          </a:xfrm>
          <a:prstGeom prst="rect">
            <a:avLst/>
          </a:prstGeom>
        </p:spPr>
        <p:txBody>
          <a:bodyPr/>
          <a:lstStyle>
            <a:lvl1pPr>
              <a:defRPr sz="1600"/>
            </a:lvl1pPr>
          </a:lstStyle>
          <a:p>
            <a:fld id="{86CB4B4D-7CA3-9044-876B-883B54F8677D}" type="slidenum">
              <a:t>‹N›</a:t>
            </a:fld>
            <a:endParaRPr/>
          </a:p>
        </p:txBody>
      </p:sp>
      <p:sp>
        <p:nvSpPr>
          <p:cNvPr id="50" name="www.toffolettodeluca.it  |  www.iuslaboris.com"/>
          <p:cNvSpPr txBox="1"/>
          <p:nvPr/>
        </p:nvSpPr>
        <p:spPr>
          <a:xfrm>
            <a:off x="20156289" y="12485706"/>
            <a:ext cx="3940864" cy="209669"/>
          </a:xfrm>
          <a:prstGeom prst="rect">
            <a:avLst/>
          </a:prstGeom>
          <a:gradFill>
            <a:gsLst>
              <a:gs pos="0">
                <a:srgbClr val="FFFFFF"/>
              </a:gs>
              <a:gs pos="35000">
                <a:srgbClr val="FFFFFF"/>
              </a:gs>
              <a:gs pos="100000">
                <a:srgbClr val="FFFFFF"/>
              </a:gs>
            </a:gsLst>
            <a:lin ang="16200000"/>
          </a:gra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l" defTabSz="1828800">
              <a:spcBef>
                <a:spcPts val="3800"/>
              </a:spcBef>
              <a:defRPr sz="1500" b="0">
                <a:solidFill>
                  <a:srgbClr val="3D3D3D"/>
                </a:solidFill>
                <a:latin typeface="Arial"/>
                <a:ea typeface="Arial"/>
                <a:cs typeface="Arial"/>
                <a:sym typeface="Arial"/>
              </a:defRPr>
            </a:lvl1pPr>
          </a:lstStyle>
          <a:p>
            <a:r>
              <a:t>www.toffolettodeluca.it  |  www.iuslaboris.com </a:t>
            </a:r>
          </a:p>
        </p:txBody>
      </p:sp>
      <p:pic>
        <p:nvPicPr>
          <p:cNvPr id="51" name="Screenshot 2025-02-19 alle 12.18.59.png" descr="Screenshot 2025-02-19 alle 12.18.59.png"/>
          <p:cNvPicPr>
            <a:picLocks noChangeAspect="1"/>
          </p:cNvPicPr>
          <p:nvPr/>
        </p:nvPicPr>
        <p:blipFill>
          <a:blip r:embed="rId4"/>
          <a:stretch>
            <a:fillRect/>
          </a:stretch>
        </p:blipFill>
        <p:spPr>
          <a:xfrm>
            <a:off x="2200824" y="12100338"/>
            <a:ext cx="3829706" cy="980406"/>
          </a:xfrm>
          <a:prstGeom prst="rect">
            <a:avLst/>
          </a:prstGeom>
          <a:ln w="12700">
            <a:miter lim="400000"/>
          </a:ln>
        </p:spPr>
      </p:pic>
      <p:sp>
        <p:nvSpPr>
          <p:cNvPr id="52" name="© Toffoletto De Luca Tamajo e Soci 2025"/>
          <p:cNvSpPr txBox="1"/>
          <p:nvPr/>
        </p:nvSpPr>
        <p:spPr>
          <a:xfrm>
            <a:off x="20141257" y="12690654"/>
            <a:ext cx="3370561" cy="3402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a:defRPr sz="1400" b="0">
                <a:solidFill>
                  <a:srgbClr val="3D3D3D"/>
                </a:solidFill>
                <a:latin typeface="Arial"/>
                <a:ea typeface="Arial"/>
                <a:cs typeface="Arial"/>
                <a:sym typeface="Arial"/>
              </a:defRPr>
            </a:lvl1pPr>
          </a:lstStyle>
          <a:p>
            <a:r>
              <a:t>© Toffoletto De Luca Tamajo e Soci 2025</a:t>
            </a:r>
          </a:p>
        </p:txBody>
      </p:sp>
      <p:pic>
        <p:nvPicPr>
          <p:cNvPr id="53" name="LOGO_100_02_colore.png" descr="LOGO_100_02_colore.png"/>
          <p:cNvPicPr>
            <a:picLocks noChangeAspect="1"/>
          </p:cNvPicPr>
          <p:nvPr/>
        </p:nvPicPr>
        <p:blipFill>
          <a:blip r:embed="rId5"/>
          <a:srcRect l="3336" t="40334" r="3336" b="42558"/>
          <a:stretch>
            <a:fillRect/>
          </a:stretch>
        </p:blipFill>
        <p:spPr>
          <a:xfrm>
            <a:off x="2547352" y="12297845"/>
            <a:ext cx="5297677" cy="687051"/>
          </a:xfrm>
          <a:prstGeom prst="rect">
            <a:avLst/>
          </a:prstGeom>
          <a:ln w="12700">
            <a:miter lim="400000"/>
          </a:ln>
        </p:spPr>
      </p:pic>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Back cover">
    <p:spTree>
      <p:nvGrpSpPr>
        <p:cNvPr id="1" name=""/>
        <p:cNvGrpSpPr/>
        <p:nvPr/>
      </p:nvGrpSpPr>
      <p:grpSpPr>
        <a:xfrm>
          <a:off x="0" y="0"/>
          <a:ext cx="0" cy="0"/>
          <a:chOff x="0" y="0"/>
          <a:chExt cx="0" cy="0"/>
        </a:xfrm>
      </p:grpSpPr>
      <p:pic>
        <p:nvPicPr>
          <p:cNvPr id="60" name="Picture 7" descr="Picture 7"/>
          <p:cNvPicPr>
            <a:picLocks noChangeAspect="1"/>
          </p:cNvPicPr>
          <p:nvPr/>
        </p:nvPicPr>
        <p:blipFill>
          <a:blip r:embed="rId2"/>
          <a:srcRect t="33703"/>
          <a:stretch>
            <a:fillRect/>
          </a:stretch>
        </p:blipFill>
        <p:spPr>
          <a:xfrm>
            <a:off x="0" y="4624036"/>
            <a:ext cx="24388234" cy="9094742"/>
          </a:xfrm>
          <a:prstGeom prst="rect">
            <a:avLst/>
          </a:prstGeom>
          <a:ln w="12700">
            <a:miter lim="400000"/>
          </a:ln>
        </p:spPr>
      </p:pic>
      <p:pic>
        <p:nvPicPr>
          <p:cNvPr id="61" name="Picture 1" descr="Picture 1"/>
          <p:cNvPicPr>
            <a:picLocks noChangeAspect="1"/>
          </p:cNvPicPr>
          <p:nvPr/>
        </p:nvPicPr>
        <p:blipFill>
          <a:blip r:embed="rId3"/>
          <a:srcRect t="33356"/>
          <a:stretch>
            <a:fillRect/>
          </a:stretch>
        </p:blipFill>
        <p:spPr>
          <a:xfrm>
            <a:off x="-1" y="4575171"/>
            <a:ext cx="24384001" cy="9140829"/>
          </a:xfrm>
          <a:prstGeom prst="rect">
            <a:avLst/>
          </a:prstGeom>
          <a:ln w="12700">
            <a:miter lim="400000"/>
          </a:ln>
        </p:spPr>
      </p:pic>
      <p:sp>
        <p:nvSpPr>
          <p:cNvPr id="62" name="ZoneTexte 6"/>
          <p:cNvSpPr txBox="1"/>
          <p:nvPr/>
        </p:nvSpPr>
        <p:spPr>
          <a:xfrm>
            <a:off x="2808426" y="12958410"/>
            <a:ext cx="13335424" cy="4421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spAutoFit/>
          </a:bodyPr>
          <a:lstStyle>
            <a:lvl1pPr algn="l" defTabSz="1828800">
              <a:lnSpc>
                <a:spcPct val="50000"/>
              </a:lnSpc>
              <a:spcBef>
                <a:spcPts val="1000"/>
              </a:spcBef>
              <a:defRPr sz="1800" b="0">
                <a:solidFill>
                  <a:srgbClr val="FF1300"/>
                </a:solidFill>
                <a:latin typeface="Arial"/>
                <a:ea typeface="Arial"/>
                <a:cs typeface="Arial"/>
                <a:sym typeface="Arial"/>
              </a:defRPr>
            </a:lvl1pPr>
          </a:lstStyle>
          <a:p>
            <a:r>
              <a:t>www.toffolettodeluca.it | www.iuslaboris.com</a:t>
            </a:r>
          </a:p>
        </p:txBody>
      </p:sp>
      <p:sp>
        <p:nvSpPr>
          <p:cNvPr id="63" name="ZoneTexte 7"/>
          <p:cNvSpPr txBox="1"/>
          <p:nvPr/>
        </p:nvSpPr>
        <p:spPr>
          <a:xfrm>
            <a:off x="2857500" y="10655300"/>
            <a:ext cx="18669000" cy="19796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spAutoFit/>
          </a:bodyPr>
          <a:lstStyle/>
          <a:p>
            <a:pPr algn="l" defTabSz="457200">
              <a:spcBef>
                <a:spcPts val="4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b="0">
                <a:solidFill>
                  <a:srgbClr val="333333"/>
                </a:solidFill>
                <a:latin typeface="Arial"/>
                <a:ea typeface="Arial"/>
                <a:cs typeface="Arial"/>
                <a:sym typeface="Arial"/>
              </a:defRPr>
            </a:pPr>
            <a:r>
              <a:rPr b="1"/>
              <a:t>North America:</a:t>
            </a:r>
            <a:r>
              <a:t> Canada - Mexico</a:t>
            </a:r>
          </a:p>
          <a:p>
            <a:pPr algn="l" defTabSz="457200">
              <a:spcBef>
                <a:spcPts val="4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b="0">
                <a:solidFill>
                  <a:srgbClr val="333333"/>
                </a:solidFill>
                <a:latin typeface="Arial"/>
                <a:ea typeface="Arial"/>
                <a:cs typeface="Arial"/>
                <a:sym typeface="Arial"/>
              </a:defRPr>
            </a:pPr>
            <a:r>
              <a:rPr b="1"/>
              <a:t>South America:</a:t>
            </a:r>
            <a:r>
              <a:t> Argentina - Brazil - Chile - Colombia - Peru - Venezuela</a:t>
            </a:r>
          </a:p>
          <a:p>
            <a:pPr algn="l" defTabSz="457200">
              <a:spcBef>
                <a:spcPts val="4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b="0">
                <a:solidFill>
                  <a:srgbClr val="333333"/>
                </a:solidFill>
                <a:latin typeface="Arial"/>
                <a:ea typeface="Arial"/>
                <a:cs typeface="Arial"/>
                <a:sym typeface="Arial"/>
              </a:defRPr>
            </a:pPr>
            <a:r>
              <a:rPr b="1"/>
              <a:t>Western Europe:</a:t>
            </a:r>
            <a:r>
              <a:t> Austria - Belgium - Cyprus - Denmark - Finland - France - Germany - Greece - Ireland - Italy - Luxembourg - Malta - Netherlands - Norway - Portugal - Spain - Sweden - Switzerland - United Kingdom</a:t>
            </a:r>
          </a:p>
          <a:p>
            <a:pPr algn="l" defTabSz="457200">
              <a:spcBef>
                <a:spcPts val="4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b="0">
                <a:solidFill>
                  <a:srgbClr val="333333"/>
                </a:solidFill>
                <a:latin typeface="Arial"/>
                <a:ea typeface="Arial"/>
                <a:cs typeface="Arial"/>
                <a:sym typeface="Arial"/>
              </a:defRPr>
            </a:pPr>
            <a:r>
              <a:rPr b="1"/>
              <a:t>Eastern Europe:</a:t>
            </a:r>
            <a:r>
              <a:t> Belarus - Bulgaria - Croatia - Czech Republic - Estonia - Hungary - Latvia - Lithuania - Malta - Poland - Romania - Serbia - Slovakia - Slovenia - Ukraine</a:t>
            </a:r>
          </a:p>
          <a:p>
            <a:pPr algn="l" defTabSz="457200">
              <a:spcBef>
                <a:spcPts val="4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600" b="0">
                <a:solidFill>
                  <a:srgbClr val="333333"/>
                </a:solidFill>
                <a:latin typeface="Arial"/>
                <a:ea typeface="Arial"/>
                <a:cs typeface="Arial"/>
                <a:sym typeface="Arial"/>
              </a:defRPr>
            </a:pPr>
            <a:r>
              <a:rPr b="1"/>
              <a:t>Middle East &amp; Asia Pacific:</a:t>
            </a:r>
            <a:r>
              <a:t> Australia - Bahrain - China - Hong Kong - India - Israel - Japan - Kazakhstan - New Zealand - Papua New Guinea - Saudi Arabia - Singapore - South Korea - Thailand - Turkey - United Arab Emirates</a:t>
            </a:r>
          </a:p>
        </p:txBody>
      </p:sp>
      <p:sp>
        <p:nvSpPr>
          <p:cNvPr id="64" name="© Toffoletto De Luca Tamajo e Soci 2025"/>
          <p:cNvSpPr txBox="1"/>
          <p:nvPr/>
        </p:nvSpPr>
        <p:spPr>
          <a:xfrm>
            <a:off x="20141257" y="12690654"/>
            <a:ext cx="3370561" cy="3402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a:defRPr sz="1400" b="0">
                <a:solidFill>
                  <a:srgbClr val="3D3D3D"/>
                </a:solidFill>
                <a:latin typeface="Arial"/>
                <a:ea typeface="Arial"/>
                <a:cs typeface="Arial"/>
                <a:sym typeface="Arial"/>
              </a:defRPr>
            </a:lvl1pPr>
          </a:lstStyle>
          <a:p>
            <a:r>
              <a:t>© Toffoletto De Luca Tamajo e Soci 2025</a:t>
            </a:r>
          </a:p>
        </p:txBody>
      </p:sp>
      <p:sp>
        <p:nvSpPr>
          <p:cNvPr id="65" name="Napoli…"/>
          <p:cNvSpPr txBox="1"/>
          <p:nvPr/>
        </p:nvSpPr>
        <p:spPr>
          <a:xfrm>
            <a:off x="5574468" y="5664200"/>
            <a:ext cx="3161110" cy="17916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4292" tIns="64292" rIns="64292" bIns="64292"/>
          <a:lstStyle/>
          <a:p>
            <a:pPr marL="240088" indent="-240088" algn="l" defTabSz="1285875">
              <a:buSzPct val="50000"/>
              <a:buBlip>
                <a:blip r:embed="rId4"/>
              </a:buBlip>
              <a:defRPr sz="1800" b="0">
                <a:latin typeface="Arial"/>
                <a:ea typeface="Arial"/>
                <a:cs typeface="Arial"/>
                <a:sym typeface="Arial"/>
              </a:defRPr>
            </a:pPr>
            <a:r>
              <a:rPr>
                <a:solidFill>
                  <a:srgbClr val="404040"/>
                </a:solidFill>
              </a:rPr>
              <a:t>Napoli</a:t>
            </a:r>
            <a:endParaRPr>
              <a:solidFill>
                <a:srgbClr val="333333"/>
              </a:solidFill>
            </a:endParaRPr>
          </a:p>
          <a:p>
            <a:pPr algn="l" defTabSz="1285875">
              <a:defRPr sz="1800" b="0">
                <a:latin typeface="Arial"/>
                <a:ea typeface="Arial"/>
                <a:cs typeface="Arial"/>
                <a:sym typeface="Arial"/>
              </a:defRPr>
            </a:pPr>
            <a:r>
              <a:rPr>
                <a:solidFill>
                  <a:srgbClr val="808080"/>
                </a:solidFill>
              </a:rPr>
              <a:t>Viale Antonio Gramsci, 14</a:t>
            </a:r>
            <a:endParaRPr>
              <a:solidFill>
                <a:srgbClr val="333333"/>
              </a:solidFill>
            </a:endParaRPr>
          </a:p>
          <a:p>
            <a:pPr algn="l" defTabSz="1285875">
              <a:defRPr sz="1800" b="0">
                <a:latin typeface="Arial"/>
                <a:ea typeface="Arial"/>
                <a:cs typeface="Arial"/>
                <a:sym typeface="Arial"/>
              </a:defRPr>
            </a:pPr>
            <a:r>
              <a:rPr>
                <a:solidFill>
                  <a:srgbClr val="808080"/>
                </a:solidFill>
              </a:rPr>
              <a:t>Napoli - 80122</a:t>
            </a:r>
            <a:endParaRPr>
              <a:solidFill>
                <a:srgbClr val="333333"/>
              </a:solidFill>
            </a:endParaRPr>
          </a:p>
          <a:p>
            <a:pPr algn="l" defTabSz="1285875">
              <a:defRPr sz="1800" b="0">
                <a:latin typeface="Arial"/>
                <a:ea typeface="Arial"/>
                <a:cs typeface="Arial"/>
                <a:sym typeface="Arial"/>
              </a:defRPr>
            </a:pPr>
            <a:r>
              <a:rPr>
                <a:solidFill>
                  <a:srgbClr val="808080"/>
                </a:solidFill>
              </a:rPr>
              <a:t>Tel. (+39) 081 684771</a:t>
            </a:r>
            <a:endParaRPr>
              <a:solidFill>
                <a:srgbClr val="333333"/>
              </a:solidFill>
            </a:endParaRPr>
          </a:p>
          <a:p>
            <a:pPr algn="l" defTabSz="1285875">
              <a:defRPr sz="1800" b="0">
                <a:latin typeface="Arial"/>
                <a:ea typeface="Arial"/>
                <a:cs typeface="Arial"/>
                <a:sym typeface="Arial"/>
              </a:defRPr>
            </a:pPr>
            <a:r>
              <a:rPr>
                <a:solidFill>
                  <a:srgbClr val="808080"/>
                </a:solidFill>
              </a:rPr>
              <a:t>Fax (+39) 02 72144500</a:t>
            </a:r>
          </a:p>
        </p:txBody>
      </p:sp>
      <p:sp>
        <p:nvSpPr>
          <p:cNvPr id="66" name="Roma…"/>
          <p:cNvSpPr txBox="1"/>
          <p:nvPr/>
        </p:nvSpPr>
        <p:spPr>
          <a:xfrm>
            <a:off x="8952731" y="5664200"/>
            <a:ext cx="3161111" cy="17916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4292" tIns="64292" rIns="64292" bIns="64292"/>
          <a:lstStyle/>
          <a:p>
            <a:pPr marL="240088" indent="-240088" algn="l" defTabSz="1285875">
              <a:buSzPct val="50000"/>
              <a:buBlip>
                <a:blip r:embed="rId4"/>
              </a:buBlip>
              <a:defRPr sz="1800" b="0">
                <a:latin typeface="Arial"/>
                <a:ea typeface="Arial"/>
                <a:cs typeface="Arial"/>
                <a:sym typeface="Arial"/>
              </a:defRPr>
            </a:pPr>
            <a:r>
              <a:rPr>
                <a:solidFill>
                  <a:srgbClr val="404040"/>
                </a:solidFill>
              </a:rPr>
              <a:t>Roma</a:t>
            </a:r>
            <a:endParaRPr>
              <a:solidFill>
                <a:srgbClr val="333333"/>
              </a:solidFill>
            </a:endParaRPr>
          </a:p>
          <a:p>
            <a:pPr algn="l" defTabSz="1285875">
              <a:defRPr sz="1800" b="0">
                <a:latin typeface="Arial"/>
                <a:ea typeface="Arial"/>
                <a:cs typeface="Arial"/>
                <a:sym typeface="Arial"/>
              </a:defRPr>
            </a:pPr>
            <a:r>
              <a:rPr>
                <a:solidFill>
                  <a:srgbClr val="808080"/>
                </a:solidFill>
              </a:rPr>
              <a:t>Via della Conciliazione, 10</a:t>
            </a:r>
            <a:endParaRPr>
              <a:solidFill>
                <a:srgbClr val="333333"/>
              </a:solidFill>
            </a:endParaRPr>
          </a:p>
          <a:p>
            <a:pPr algn="l" defTabSz="1285875">
              <a:defRPr sz="1800" b="0">
                <a:latin typeface="Arial"/>
                <a:ea typeface="Arial"/>
                <a:cs typeface="Arial"/>
                <a:sym typeface="Arial"/>
              </a:defRPr>
            </a:pPr>
            <a:r>
              <a:rPr>
                <a:solidFill>
                  <a:srgbClr val="808080"/>
                </a:solidFill>
              </a:rPr>
              <a:t>Roma - 00193</a:t>
            </a:r>
            <a:endParaRPr>
              <a:solidFill>
                <a:srgbClr val="333333"/>
              </a:solidFill>
            </a:endParaRPr>
          </a:p>
          <a:p>
            <a:pPr algn="l" defTabSz="1285875">
              <a:defRPr sz="1800" b="0">
                <a:latin typeface="Arial"/>
                <a:ea typeface="Arial"/>
                <a:cs typeface="Arial"/>
                <a:sym typeface="Arial"/>
              </a:defRPr>
            </a:pPr>
            <a:r>
              <a:rPr>
                <a:solidFill>
                  <a:srgbClr val="808080"/>
                </a:solidFill>
              </a:rPr>
              <a:t>Tel (+39) 06 45239300</a:t>
            </a:r>
            <a:endParaRPr>
              <a:solidFill>
                <a:srgbClr val="333333"/>
              </a:solidFill>
            </a:endParaRPr>
          </a:p>
          <a:p>
            <a:pPr algn="l" defTabSz="1285875">
              <a:defRPr sz="1800" b="0">
                <a:latin typeface="Arial"/>
                <a:ea typeface="Arial"/>
                <a:cs typeface="Arial"/>
                <a:sym typeface="Arial"/>
              </a:defRPr>
            </a:pPr>
            <a:r>
              <a:rPr>
                <a:solidFill>
                  <a:srgbClr val="808080"/>
                </a:solidFill>
              </a:rPr>
              <a:t>Fax (+39) 02 72144500</a:t>
            </a:r>
          </a:p>
        </p:txBody>
      </p:sp>
      <p:sp>
        <p:nvSpPr>
          <p:cNvPr id="67" name="Milano…"/>
          <p:cNvSpPr txBox="1"/>
          <p:nvPr/>
        </p:nvSpPr>
        <p:spPr>
          <a:xfrm>
            <a:off x="1901807" y="5664200"/>
            <a:ext cx="3158398" cy="17916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4292" tIns="64292" rIns="64292" bIns="64292"/>
          <a:lstStyle/>
          <a:p>
            <a:pPr marL="240088" indent="-240088" algn="just" defTabSz="1285875">
              <a:buSzPct val="50000"/>
              <a:buBlip>
                <a:blip r:embed="rId4"/>
              </a:buBlip>
              <a:defRPr sz="1800" b="0">
                <a:latin typeface="Arial"/>
                <a:ea typeface="Arial"/>
                <a:cs typeface="Arial"/>
                <a:sym typeface="Arial"/>
              </a:defRPr>
            </a:pPr>
            <a:r>
              <a:rPr>
                <a:solidFill>
                  <a:srgbClr val="404040"/>
                </a:solidFill>
              </a:rPr>
              <a:t>Milano</a:t>
            </a:r>
            <a:endParaRPr>
              <a:solidFill>
                <a:srgbClr val="333333"/>
              </a:solidFill>
            </a:endParaRPr>
          </a:p>
          <a:p>
            <a:pPr algn="just" defTabSz="1285875">
              <a:defRPr sz="1800" b="0">
                <a:latin typeface="Arial"/>
                <a:ea typeface="Arial"/>
                <a:cs typeface="Arial"/>
                <a:sym typeface="Arial"/>
              </a:defRPr>
            </a:pPr>
            <a:r>
              <a:rPr>
                <a:solidFill>
                  <a:srgbClr val="808080"/>
                </a:solidFill>
              </a:rPr>
              <a:t>Via Rovello, 12</a:t>
            </a:r>
          </a:p>
          <a:p>
            <a:pPr algn="just" defTabSz="1285875">
              <a:defRPr sz="1800" b="0">
                <a:latin typeface="Arial"/>
                <a:ea typeface="Arial"/>
                <a:cs typeface="Arial"/>
                <a:sym typeface="Arial"/>
              </a:defRPr>
            </a:pPr>
            <a:r>
              <a:rPr>
                <a:solidFill>
                  <a:srgbClr val="808080"/>
                </a:solidFill>
              </a:rPr>
              <a:t>Milano - 20121</a:t>
            </a:r>
            <a:endParaRPr>
              <a:solidFill>
                <a:srgbClr val="333333"/>
              </a:solidFill>
            </a:endParaRPr>
          </a:p>
          <a:p>
            <a:pPr algn="just" defTabSz="1285875">
              <a:defRPr sz="1800" b="0">
                <a:latin typeface="Arial"/>
                <a:ea typeface="Arial"/>
                <a:cs typeface="Arial"/>
                <a:sym typeface="Arial"/>
              </a:defRPr>
            </a:pPr>
            <a:r>
              <a:rPr>
                <a:solidFill>
                  <a:srgbClr val="808080"/>
                </a:solidFill>
              </a:rPr>
              <a:t>Tel. (+39) 02 721441</a:t>
            </a:r>
            <a:endParaRPr>
              <a:solidFill>
                <a:srgbClr val="333333"/>
              </a:solidFill>
            </a:endParaRPr>
          </a:p>
          <a:p>
            <a:pPr algn="just" defTabSz="1285875">
              <a:defRPr sz="1800" b="0">
                <a:latin typeface="Arial"/>
                <a:ea typeface="Arial"/>
                <a:cs typeface="Arial"/>
                <a:sym typeface="Arial"/>
              </a:defRPr>
            </a:pPr>
            <a:r>
              <a:rPr>
                <a:solidFill>
                  <a:srgbClr val="808080"/>
                </a:solidFill>
              </a:rPr>
              <a:t>Fax (+39) 02 72144500</a:t>
            </a:r>
          </a:p>
        </p:txBody>
      </p:sp>
      <p:sp>
        <p:nvSpPr>
          <p:cNvPr id="68" name="Bergamo…"/>
          <p:cNvSpPr txBox="1"/>
          <p:nvPr/>
        </p:nvSpPr>
        <p:spPr>
          <a:xfrm>
            <a:off x="12374146" y="5664200"/>
            <a:ext cx="3161110" cy="20194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4292" tIns="64292" rIns="64292" bIns="64292"/>
          <a:lstStyle/>
          <a:p>
            <a:pPr marL="240088" indent="-240088" algn="l" defTabSz="1285875">
              <a:buSzPct val="50000"/>
              <a:buBlip>
                <a:blip r:embed="rId4"/>
              </a:buBlip>
              <a:defRPr sz="1800" b="0">
                <a:latin typeface="Arial"/>
                <a:ea typeface="Arial"/>
                <a:cs typeface="Arial"/>
                <a:sym typeface="Arial"/>
              </a:defRPr>
            </a:pPr>
            <a:r>
              <a:rPr>
                <a:solidFill>
                  <a:srgbClr val="404040"/>
                </a:solidFill>
              </a:rPr>
              <a:t>Bergamo</a:t>
            </a:r>
            <a:endParaRPr>
              <a:solidFill>
                <a:srgbClr val="333333"/>
              </a:solidFill>
            </a:endParaRPr>
          </a:p>
          <a:p>
            <a:pPr algn="l" defTabSz="1285875">
              <a:defRPr sz="1800" b="0">
                <a:latin typeface="Arial"/>
                <a:ea typeface="Arial"/>
                <a:cs typeface="Arial"/>
                <a:sym typeface="Arial"/>
              </a:defRPr>
            </a:pPr>
            <a:r>
              <a:rPr>
                <a:solidFill>
                  <a:srgbClr val="808080"/>
                </a:solidFill>
              </a:rPr>
              <a:t>Via XX Settembre, 18/b</a:t>
            </a:r>
            <a:endParaRPr>
              <a:solidFill>
                <a:srgbClr val="333333"/>
              </a:solidFill>
            </a:endParaRPr>
          </a:p>
          <a:p>
            <a:pPr algn="l" defTabSz="1285875">
              <a:defRPr sz="1800" b="0">
                <a:latin typeface="Arial"/>
                <a:ea typeface="Arial"/>
                <a:cs typeface="Arial"/>
                <a:sym typeface="Arial"/>
              </a:defRPr>
            </a:pPr>
            <a:r>
              <a:rPr>
                <a:solidFill>
                  <a:srgbClr val="808080"/>
                </a:solidFill>
              </a:rPr>
              <a:t>Bergamo - 24122</a:t>
            </a:r>
            <a:endParaRPr>
              <a:solidFill>
                <a:srgbClr val="333333"/>
              </a:solidFill>
            </a:endParaRPr>
          </a:p>
          <a:p>
            <a:pPr algn="l" defTabSz="1285875">
              <a:defRPr sz="1800" b="0">
                <a:latin typeface="Arial"/>
                <a:ea typeface="Arial"/>
                <a:cs typeface="Arial"/>
                <a:sym typeface="Arial"/>
              </a:defRPr>
            </a:pPr>
            <a:r>
              <a:rPr>
                <a:solidFill>
                  <a:srgbClr val="808080"/>
                </a:solidFill>
              </a:rPr>
              <a:t>Tel. (+39) 02 721441</a:t>
            </a:r>
            <a:endParaRPr>
              <a:solidFill>
                <a:srgbClr val="333333"/>
              </a:solidFill>
            </a:endParaRPr>
          </a:p>
          <a:p>
            <a:pPr algn="l" defTabSz="1285875">
              <a:defRPr sz="1800" b="0">
                <a:latin typeface="Arial"/>
                <a:ea typeface="Arial"/>
                <a:cs typeface="Arial"/>
                <a:sym typeface="Arial"/>
              </a:defRPr>
            </a:pPr>
            <a:r>
              <a:rPr>
                <a:solidFill>
                  <a:srgbClr val="808080"/>
                </a:solidFill>
              </a:rPr>
              <a:t>Fax (+39) 02 72144500</a:t>
            </a:r>
          </a:p>
        </p:txBody>
      </p:sp>
      <p:sp>
        <p:nvSpPr>
          <p:cNvPr id="69" name="Brescia…"/>
          <p:cNvSpPr txBox="1"/>
          <p:nvPr/>
        </p:nvSpPr>
        <p:spPr>
          <a:xfrm>
            <a:off x="15795561" y="5664200"/>
            <a:ext cx="3161110" cy="20194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4292" tIns="64292" rIns="64292" bIns="64292"/>
          <a:lstStyle/>
          <a:p>
            <a:pPr marL="240088" indent="-240088" algn="l" defTabSz="1285875">
              <a:buSzPct val="50000"/>
              <a:buBlip>
                <a:blip r:embed="rId4"/>
              </a:buBlip>
              <a:defRPr sz="1800" b="0">
                <a:latin typeface="Arial"/>
                <a:ea typeface="Arial"/>
                <a:cs typeface="Arial"/>
                <a:sym typeface="Arial"/>
              </a:defRPr>
            </a:pPr>
            <a:r>
              <a:rPr>
                <a:solidFill>
                  <a:srgbClr val="404040"/>
                </a:solidFill>
              </a:rPr>
              <a:t>Brescia</a:t>
            </a:r>
            <a:endParaRPr>
              <a:solidFill>
                <a:srgbClr val="333333"/>
              </a:solidFill>
            </a:endParaRPr>
          </a:p>
          <a:p>
            <a:pPr algn="l" defTabSz="1285875">
              <a:defRPr sz="1800" b="0">
                <a:latin typeface="Arial"/>
                <a:ea typeface="Arial"/>
                <a:cs typeface="Arial"/>
                <a:sym typeface="Arial"/>
              </a:defRPr>
            </a:pPr>
            <a:r>
              <a:rPr>
                <a:solidFill>
                  <a:srgbClr val="808080"/>
                </a:solidFill>
              </a:rPr>
              <a:t>Via Aldo Moro, 13 </a:t>
            </a:r>
          </a:p>
          <a:p>
            <a:pPr algn="l" defTabSz="1285875">
              <a:defRPr sz="1800" b="0">
                <a:latin typeface="Arial"/>
                <a:ea typeface="Arial"/>
                <a:cs typeface="Arial"/>
                <a:sym typeface="Arial"/>
              </a:defRPr>
            </a:pPr>
            <a:r>
              <a:rPr>
                <a:solidFill>
                  <a:srgbClr val="808080"/>
                </a:solidFill>
              </a:rPr>
              <a:t>Brescia - 25124</a:t>
            </a:r>
            <a:endParaRPr>
              <a:solidFill>
                <a:srgbClr val="333333"/>
              </a:solidFill>
            </a:endParaRPr>
          </a:p>
          <a:p>
            <a:pPr algn="l" defTabSz="1285875">
              <a:defRPr sz="1800" b="0">
                <a:latin typeface="Arial"/>
                <a:ea typeface="Arial"/>
                <a:cs typeface="Arial"/>
                <a:sym typeface="Arial"/>
              </a:defRPr>
            </a:pPr>
            <a:r>
              <a:rPr>
                <a:solidFill>
                  <a:srgbClr val="808080"/>
                </a:solidFill>
              </a:rPr>
              <a:t>Tel. (+39) 030 3772848</a:t>
            </a:r>
            <a:endParaRPr>
              <a:solidFill>
                <a:srgbClr val="333333"/>
              </a:solidFill>
            </a:endParaRPr>
          </a:p>
          <a:p>
            <a:pPr algn="l" defTabSz="1285875">
              <a:defRPr sz="1800" b="0">
                <a:latin typeface="Arial"/>
                <a:ea typeface="Arial"/>
                <a:cs typeface="Arial"/>
                <a:sym typeface="Arial"/>
              </a:defRPr>
            </a:pPr>
            <a:r>
              <a:rPr>
                <a:solidFill>
                  <a:srgbClr val="808080"/>
                </a:solidFill>
              </a:rPr>
              <a:t>Fax (+39) 02 72144500</a:t>
            </a:r>
          </a:p>
        </p:txBody>
      </p:sp>
      <p:sp>
        <p:nvSpPr>
          <p:cNvPr id="70" name="Genova…"/>
          <p:cNvSpPr txBox="1"/>
          <p:nvPr/>
        </p:nvSpPr>
        <p:spPr>
          <a:xfrm>
            <a:off x="1900451" y="7658100"/>
            <a:ext cx="3370561" cy="20194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4292" tIns="64292" rIns="64292" bIns="64292"/>
          <a:lstStyle/>
          <a:p>
            <a:pPr marL="240088" indent="-240088" algn="l" defTabSz="1285875">
              <a:buSzPct val="50000"/>
              <a:buBlip>
                <a:blip r:embed="rId4"/>
              </a:buBlip>
              <a:defRPr sz="1800" b="0">
                <a:latin typeface="Arial"/>
                <a:ea typeface="Arial"/>
                <a:cs typeface="Arial"/>
                <a:sym typeface="Arial"/>
              </a:defRPr>
            </a:pPr>
            <a:r>
              <a:rPr>
                <a:solidFill>
                  <a:srgbClr val="404040"/>
                </a:solidFill>
              </a:rPr>
              <a:t>Genova</a:t>
            </a:r>
            <a:endParaRPr>
              <a:solidFill>
                <a:srgbClr val="333333"/>
              </a:solidFill>
            </a:endParaRPr>
          </a:p>
          <a:p>
            <a:pPr algn="l" defTabSz="1285875">
              <a:defRPr sz="1800" b="0">
                <a:latin typeface="Arial"/>
                <a:ea typeface="Arial"/>
                <a:cs typeface="Arial"/>
                <a:sym typeface="Arial"/>
              </a:defRPr>
            </a:pPr>
            <a:r>
              <a:rPr>
                <a:solidFill>
                  <a:srgbClr val="808080"/>
                </a:solidFill>
              </a:rPr>
              <a:t>Distacco di Piazza Marsala, 3/8</a:t>
            </a:r>
          </a:p>
          <a:p>
            <a:pPr algn="l" defTabSz="1285875">
              <a:defRPr sz="1800" b="0">
                <a:latin typeface="Arial"/>
                <a:ea typeface="Arial"/>
                <a:cs typeface="Arial"/>
                <a:sym typeface="Arial"/>
              </a:defRPr>
            </a:pPr>
            <a:r>
              <a:rPr>
                <a:solidFill>
                  <a:srgbClr val="808080"/>
                </a:solidFill>
              </a:rPr>
              <a:t>Genova -16122</a:t>
            </a:r>
            <a:endParaRPr>
              <a:solidFill>
                <a:srgbClr val="333333"/>
              </a:solidFill>
            </a:endParaRPr>
          </a:p>
          <a:p>
            <a:pPr algn="l" defTabSz="1285875">
              <a:defRPr sz="1800" b="0">
                <a:latin typeface="Arial"/>
                <a:ea typeface="Arial"/>
                <a:cs typeface="Arial"/>
                <a:sym typeface="Arial"/>
              </a:defRPr>
            </a:pPr>
            <a:r>
              <a:rPr>
                <a:solidFill>
                  <a:srgbClr val="808080"/>
                </a:solidFill>
              </a:rPr>
              <a:t>Tel. (+39) 010 9846314</a:t>
            </a:r>
            <a:endParaRPr>
              <a:solidFill>
                <a:srgbClr val="333333"/>
              </a:solidFill>
            </a:endParaRPr>
          </a:p>
          <a:p>
            <a:pPr algn="l" defTabSz="1285875">
              <a:defRPr sz="1800" b="0">
                <a:latin typeface="Arial"/>
                <a:ea typeface="Arial"/>
                <a:cs typeface="Arial"/>
                <a:sym typeface="Arial"/>
              </a:defRPr>
            </a:pPr>
            <a:r>
              <a:rPr>
                <a:solidFill>
                  <a:srgbClr val="808080"/>
                </a:solidFill>
              </a:rPr>
              <a:t>Fax (+39) 02 72144500</a:t>
            </a:r>
          </a:p>
        </p:txBody>
      </p:sp>
      <p:sp>
        <p:nvSpPr>
          <p:cNvPr id="71" name="Varese…"/>
          <p:cNvSpPr txBox="1"/>
          <p:nvPr/>
        </p:nvSpPr>
        <p:spPr>
          <a:xfrm>
            <a:off x="5580544" y="7658100"/>
            <a:ext cx="3554017" cy="20194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4292" tIns="64292" rIns="64292" bIns="64292"/>
          <a:lstStyle/>
          <a:p>
            <a:pPr marL="240088" indent="-240088" algn="l" defTabSz="1285875">
              <a:buSzPct val="50000"/>
              <a:buBlip>
                <a:blip r:embed="rId4"/>
              </a:buBlip>
              <a:defRPr sz="1800" b="0">
                <a:solidFill>
                  <a:srgbClr val="404040"/>
                </a:solidFill>
                <a:latin typeface="Arial"/>
                <a:ea typeface="Arial"/>
                <a:cs typeface="Arial"/>
                <a:sym typeface="Arial"/>
              </a:defRPr>
            </a:pPr>
            <a:r>
              <a:t>Varese</a:t>
            </a:r>
            <a:endParaRPr>
              <a:solidFill>
                <a:srgbClr val="333333"/>
              </a:solidFill>
            </a:endParaRPr>
          </a:p>
          <a:p>
            <a:pPr algn="l" defTabSz="1285875">
              <a:defRPr sz="1800" b="0">
                <a:latin typeface="Arial"/>
                <a:ea typeface="Arial"/>
                <a:cs typeface="Arial"/>
                <a:sym typeface="Arial"/>
              </a:defRPr>
            </a:pPr>
            <a:r>
              <a:rPr>
                <a:solidFill>
                  <a:srgbClr val="808080"/>
                </a:solidFill>
              </a:rPr>
              <a:t>Via Bernascone, 16A</a:t>
            </a:r>
          </a:p>
          <a:p>
            <a:pPr algn="l" defTabSz="1285875">
              <a:defRPr sz="1800" b="0">
                <a:latin typeface="Arial"/>
                <a:ea typeface="Arial"/>
                <a:cs typeface="Arial"/>
                <a:sym typeface="Arial"/>
              </a:defRPr>
            </a:pPr>
            <a:r>
              <a:rPr>
                <a:solidFill>
                  <a:srgbClr val="808080"/>
                </a:solidFill>
              </a:rPr>
              <a:t>Varese - 21100</a:t>
            </a:r>
            <a:endParaRPr>
              <a:solidFill>
                <a:srgbClr val="333333"/>
              </a:solidFill>
            </a:endParaRPr>
          </a:p>
          <a:p>
            <a:pPr algn="l" defTabSz="1285875">
              <a:defRPr sz="1800" b="0">
                <a:latin typeface="Arial"/>
                <a:ea typeface="Arial"/>
                <a:cs typeface="Arial"/>
                <a:sym typeface="Arial"/>
              </a:defRPr>
            </a:pPr>
            <a:r>
              <a:rPr>
                <a:solidFill>
                  <a:srgbClr val="808080"/>
                </a:solidFill>
              </a:rPr>
              <a:t>Tel. (+39) 02 721441</a:t>
            </a:r>
            <a:endParaRPr>
              <a:solidFill>
                <a:srgbClr val="333333"/>
              </a:solidFill>
            </a:endParaRPr>
          </a:p>
          <a:p>
            <a:pPr algn="l" defTabSz="1285875">
              <a:defRPr sz="1800" b="0">
                <a:latin typeface="Arial"/>
                <a:ea typeface="Arial"/>
                <a:cs typeface="Arial"/>
                <a:sym typeface="Arial"/>
              </a:defRPr>
            </a:pPr>
            <a:r>
              <a:rPr>
                <a:solidFill>
                  <a:srgbClr val="808080"/>
                </a:solidFill>
              </a:rPr>
              <a:t>Fax (+39) 02 72144500</a:t>
            </a:r>
          </a:p>
        </p:txBody>
      </p:sp>
      <p:sp>
        <p:nvSpPr>
          <p:cNvPr id="72" name="Bari…"/>
          <p:cNvSpPr txBox="1"/>
          <p:nvPr/>
        </p:nvSpPr>
        <p:spPr>
          <a:xfrm>
            <a:off x="8952731" y="7658100"/>
            <a:ext cx="3161111" cy="20194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4292" tIns="64292" rIns="64292" bIns="64292"/>
          <a:lstStyle/>
          <a:p>
            <a:pPr marL="186735" indent="-186735" algn="l" defTabSz="914400">
              <a:buSzPct val="50000"/>
              <a:buBlip>
                <a:blip r:embed="rId4"/>
              </a:buBlip>
              <a:defRPr sz="1800" b="0">
                <a:solidFill>
                  <a:srgbClr val="404040"/>
                </a:solidFill>
                <a:latin typeface="Arial"/>
                <a:ea typeface="Arial"/>
                <a:cs typeface="Arial"/>
                <a:sym typeface="Arial"/>
              </a:defRPr>
            </a:pPr>
            <a:r>
              <a:t>Bari</a:t>
            </a:r>
            <a:endParaRPr>
              <a:solidFill>
                <a:srgbClr val="333333"/>
              </a:solidFill>
            </a:endParaRPr>
          </a:p>
          <a:p>
            <a:pPr algn="l" defTabSz="914400">
              <a:defRPr sz="1800" b="0">
                <a:latin typeface="Arial"/>
                <a:ea typeface="Arial"/>
                <a:cs typeface="Arial"/>
                <a:sym typeface="Arial"/>
              </a:defRPr>
            </a:pPr>
            <a:r>
              <a:rPr>
                <a:solidFill>
                  <a:srgbClr val="808080"/>
                </a:solidFill>
              </a:rPr>
              <a:t>via Abate Giacinto Gimma, 93</a:t>
            </a:r>
          </a:p>
          <a:p>
            <a:pPr algn="l" defTabSz="914400">
              <a:defRPr sz="1800" b="0">
                <a:latin typeface="Arial"/>
                <a:ea typeface="Arial"/>
                <a:cs typeface="Arial"/>
                <a:sym typeface="Arial"/>
              </a:defRPr>
            </a:pPr>
            <a:r>
              <a:rPr>
                <a:solidFill>
                  <a:srgbClr val="808080"/>
                </a:solidFill>
              </a:rPr>
              <a:t>Bari - 70122</a:t>
            </a:r>
            <a:endParaRPr>
              <a:solidFill>
                <a:srgbClr val="333333"/>
              </a:solidFill>
            </a:endParaRPr>
          </a:p>
          <a:p>
            <a:pPr algn="l" defTabSz="914400">
              <a:defRPr sz="1800" b="0">
                <a:latin typeface="Arial"/>
                <a:ea typeface="Arial"/>
                <a:cs typeface="Arial"/>
                <a:sym typeface="Arial"/>
              </a:defRPr>
            </a:pPr>
            <a:r>
              <a:rPr>
                <a:solidFill>
                  <a:srgbClr val="808080"/>
                </a:solidFill>
              </a:rPr>
              <a:t>Tel. (+39) 080 2241400</a:t>
            </a:r>
            <a:endParaRPr>
              <a:solidFill>
                <a:srgbClr val="333333"/>
              </a:solidFill>
            </a:endParaRPr>
          </a:p>
          <a:p>
            <a:pPr algn="l" defTabSz="914400">
              <a:defRPr sz="1800" b="0">
                <a:latin typeface="Arial"/>
                <a:ea typeface="Arial"/>
                <a:cs typeface="Arial"/>
                <a:sym typeface="Arial"/>
              </a:defRPr>
            </a:pPr>
            <a:r>
              <a:rPr>
                <a:solidFill>
                  <a:srgbClr val="808080"/>
                </a:solidFill>
              </a:rPr>
              <a:t>Fax (+39) 02 72144500</a:t>
            </a:r>
          </a:p>
        </p:txBody>
      </p:sp>
      <p:sp>
        <p:nvSpPr>
          <p:cNvPr id="73" name="Torino…"/>
          <p:cNvSpPr txBox="1"/>
          <p:nvPr/>
        </p:nvSpPr>
        <p:spPr>
          <a:xfrm>
            <a:off x="12374146" y="7658100"/>
            <a:ext cx="3161110" cy="16350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lstStyle/>
          <a:p>
            <a:pPr marL="186735" indent="-186735" algn="l" defTabSz="914400">
              <a:buSzPct val="50000"/>
              <a:buBlip>
                <a:blip r:embed="rId4"/>
              </a:buBlip>
              <a:defRPr sz="1800" b="0">
                <a:solidFill>
                  <a:srgbClr val="404040"/>
                </a:solidFill>
                <a:latin typeface="Arial"/>
                <a:ea typeface="Arial"/>
                <a:cs typeface="Arial"/>
                <a:sym typeface="Arial"/>
              </a:defRPr>
            </a:pPr>
            <a:r>
              <a:t>Torino</a:t>
            </a:r>
            <a:endParaRPr>
              <a:solidFill>
                <a:srgbClr val="333333"/>
              </a:solidFill>
            </a:endParaRPr>
          </a:p>
          <a:p>
            <a:pPr algn="l" defTabSz="914400">
              <a:defRPr sz="1800" b="0">
                <a:latin typeface="Arial"/>
                <a:ea typeface="Arial"/>
                <a:cs typeface="Arial"/>
                <a:sym typeface="Arial"/>
              </a:defRPr>
            </a:pPr>
            <a:r>
              <a:rPr>
                <a:solidFill>
                  <a:srgbClr val="808080"/>
                </a:solidFill>
              </a:rPr>
              <a:t>via Alfieri, 19</a:t>
            </a:r>
          </a:p>
          <a:p>
            <a:pPr algn="l" defTabSz="914400">
              <a:defRPr sz="1800" b="0">
                <a:latin typeface="Arial"/>
                <a:ea typeface="Arial"/>
                <a:cs typeface="Arial"/>
                <a:sym typeface="Arial"/>
              </a:defRPr>
            </a:pPr>
            <a:r>
              <a:rPr>
                <a:solidFill>
                  <a:srgbClr val="808080"/>
                </a:solidFill>
              </a:rPr>
              <a:t>Torino - 10121</a:t>
            </a:r>
            <a:endParaRPr>
              <a:solidFill>
                <a:srgbClr val="333333"/>
              </a:solidFill>
            </a:endParaRPr>
          </a:p>
          <a:p>
            <a:pPr algn="l" defTabSz="914400">
              <a:defRPr sz="1800" b="0">
                <a:latin typeface="Arial"/>
                <a:ea typeface="Arial"/>
                <a:cs typeface="Arial"/>
                <a:sym typeface="Arial"/>
              </a:defRPr>
            </a:pPr>
            <a:r>
              <a:rPr>
                <a:solidFill>
                  <a:srgbClr val="808080"/>
                </a:solidFill>
              </a:rPr>
              <a:t>Tel. (+39) 011 5618165</a:t>
            </a:r>
            <a:endParaRPr>
              <a:solidFill>
                <a:srgbClr val="333333"/>
              </a:solidFill>
            </a:endParaRPr>
          </a:p>
          <a:p>
            <a:pPr algn="l" defTabSz="914400">
              <a:defRPr sz="1800" b="0">
                <a:latin typeface="Arial"/>
                <a:ea typeface="Arial"/>
                <a:cs typeface="Arial"/>
                <a:sym typeface="Arial"/>
              </a:defRPr>
            </a:pPr>
            <a:r>
              <a:rPr>
                <a:solidFill>
                  <a:srgbClr val="808080"/>
                </a:solidFill>
              </a:rPr>
              <a:t>Fax (+39) 02 72144500</a:t>
            </a:r>
          </a:p>
        </p:txBody>
      </p:sp>
      <p:sp>
        <p:nvSpPr>
          <p:cNvPr id="74" name="Venezia…"/>
          <p:cNvSpPr txBox="1"/>
          <p:nvPr/>
        </p:nvSpPr>
        <p:spPr>
          <a:xfrm>
            <a:off x="15795561" y="7658100"/>
            <a:ext cx="3951400" cy="19796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lstStyle/>
          <a:p>
            <a:pPr marL="240088" indent="-240088" algn="l" defTabSz="1285875">
              <a:buSzPct val="50000"/>
              <a:buBlip>
                <a:blip r:embed="rId4"/>
              </a:buBlip>
              <a:defRPr sz="1800" b="0">
                <a:latin typeface="Arial"/>
                <a:ea typeface="Arial"/>
                <a:cs typeface="Arial"/>
                <a:sym typeface="Arial"/>
              </a:defRPr>
            </a:pPr>
            <a:r>
              <a:rPr>
                <a:solidFill>
                  <a:srgbClr val="404040"/>
                </a:solidFill>
              </a:rPr>
              <a:t>Venezia</a:t>
            </a:r>
            <a:endParaRPr>
              <a:solidFill>
                <a:srgbClr val="333333"/>
              </a:solidFill>
            </a:endParaRPr>
          </a:p>
          <a:p>
            <a:pPr algn="l" defTabSz="1285875">
              <a:defRPr sz="1800" b="0">
                <a:latin typeface="Arial"/>
                <a:ea typeface="Arial"/>
                <a:cs typeface="Arial"/>
                <a:sym typeface="Arial"/>
              </a:defRPr>
            </a:pPr>
            <a:r>
              <a:rPr>
                <a:solidFill>
                  <a:srgbClr val="808080"/>
                </a:solidFill>
              </a:rPr>
              <a:t>Via delle Industrie, 19d</a:t>
            </a:r>
          </a:p>
          <a:p>
            <a:pPr algn="l" defTabSz="1285875">
              <a:defRPr sz="1800" b="0">
                <a:latin typeface="Arial"/>
                <a:ea typeface="Arial"/>
                <a:cs typeface="Arial"/>
                <a:sym typeface="Arial"/>
              </a:defRPr>
            </a:pPr>
            <a:r>
              <a:rPr>
                <a:solidFill>
                  <a:srgbClr val="808080"/>
                </a:solidFill>
              </a:rPr>
              <a:t>VEGA Parco Scientifico – Tecnologico</a:t>
            </a:r>
          </a:p>
          <a:p>
            <a:pPr algn="l" defTabSz="1285875">
              <a:defRPr sz="1800" b="0">
                <a:latin typeface="Arial"/>
                <a:ea typeface="Arial"/>
                <a:cs typeface="Arial"/>
                <a:sym typeface="Arial"/>
              </a:defRPr>
            </a:pPr>
            <a:r>
              <a:rPr>
                <a:solidFill>
                  <a:srgbClr val="808080"/>
                </a:solidFill>
              </a:rPr>
              <a:t>Venezia - 30175</a:t>
            </a:r>
            <a:endParaRPr>
              <a:solidFill>
                <a:srgbClr val="333333"/>
              </a:solidFill>
            </a:endParaRPr>
          </a:p>
          <a:p>
            <a:pPr algn="l" defTabSz="1285875">
              <a:defRPr sz="1800" b="0">
                <a:latin typeface="Arial"/>
                <a:ea typeface="Arial"/>
                <a:cs typeface="Arial"/>
                <a:sym typeface="Arial"/>
              </a:defRPr>
            </a:pPr>
            <a:r>
              <a:rPr>
                <a:solidFill>
                  <a:srgbClr val="808080"/>
                </a:solidFill>
              </a:rPr>
              <a:t>Tel. (+39) 041 2030020</a:t>
            </a:r>
            <a:endParaRPr>
              <a:solidFill>
                <a:srgbClr val="333333"/>
              </a:solidFill>
            </a:endParaRPr>
          </a:p>
          <a:p>
            <a:pPr algn="l" defTabSz="1285875">
              <a:defRPr sz="1800" b="0">
                <a:latin typeface="Arial"/>
                <a:ea typeface="Arial"/>
                <a:cs typeface="Arial"/>
                <a:sym typeface="Arial"/>
              </a:defRPr>
            </a:pPr>
            <a:r>
              <a:rPr>
                <a:solidFill>
                  <a:srgbClr val="808080"/>
                </a:solidFill>
              </a:rPr>
              <a:t>Fax (+39) 02 72144500</a:t>
            </a:r>
          </a:p>
        </p:txBody>
      </p:sp>
      <p:sp>
        <p:nvSpPr>
          <p:cNvPr id="75" name="Treviso…"/>
          <p:cNvSpPr txBox="1"/>
          <p:nvPr/>
        </p:nvSpPr>
        <p:spPr>
          <a:xfrm>
            <a:off x="19919384" y="7658100"/>
            <a:ext cx="4225314" cy="20194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4292" tIns="64292" rIns="64292" bIns="64292"/>
          <a:lstStyle/>
          <a:p>
            <a:pPr marL="240088" indent="-240088" algn="l" defTabSz="1285875">
              <a:buSzPct val="50000"/>
              <a:buBlip>
                <a:blip r:embed="rId4"/>
              </a:buBlip>
              <a:defRPr sz="1800" b="0">
                <a:latin typeface="Arial"/>
                <a:ea typeface="Arial"/>
                <a:cs typeface="Arial"/>
                <a:sym typeface="Arial"/>
              </a:defRPr>
            </a:pPr>
            <a:r>
              <a:rPr>
                <a:solidFill>
                  <a:srgbClr val="404040"/>
                </a:solidFill>
              </a:rPr>
              <a:t>Treviso</a:t>
            </a:r>
            <a:endParaRPr>
              <a:solidFill>
                <a:srgbClr val="333333"/>
              </a:solidFill>
            </a:endParaRPr>
          </a:p>
          <a:p>
            <a:pPr algn="l" defTabSz="1285875">
              <a:defRPr sz="1800" b="0">
                <a:latin typeface="Arial"/>
                <a:ea typeface="Arial"/>
                <a:cs typeface="Arial"/>
                <a:sym typeface="Arial"/>
              </a:defRPr>
            </a:pPr>
            <a:r>
              <a:rPr>
                <a:solidFill>
                  <a:srgbClr val="808080"/>
                </a:solidFill>
              </a:rPr>
              <a:t>Via Galileo Galilei, 2</a:t>
            </a:r>
          </a:p>
          <a:p>
            <a:pPr algn="l" defTabSz="1285875">
              <a:defRPr sz="1800" b="0">
                <a:latin typeface="Arial"/>
                <a:ea typeface="Arial"/>
                <a:cs typeface="Arial"/>
                <a:sym typeface="Arial"/>
              </a:defRPr>
            </a:pPr>
            <a:r>
              <a:rPr>
                <a:solidFill>
                  <a:srgbClr val="808080"/>
                </a:solidFill>
              </a:rPr>
              <a:t>Silea (TV) - 31057</a:t>
            </a:r>
            <a:endParaRPr>
              <a:solidFill>
                <a:srgbClr val="333333"/>
              </a:solidFill>
            </a:endParaRPr>
          </a:p>
          <a:p>
            <a:pPr algn="l" defTabSz="1285875">
              <a:defRPr sz="1800" b="0">
                <a:latin typeface="Arial"/>
                <a:ea typeface="Arial"/>
                <a:cs typeface="Arial"/>
                <a:sym typeface="Arial"/>
              </a:defRPr>
            </a:pPr>
            <a:r>
              <a:rPr>
                <a:solidFill>
                  <a:srgbClr val="808080"/>
                </a:solidFill>
              </a:rPr>
              <a:t>Tel. (+39) 041 2030020</a:t>
            </a:r>
            <a:endParaRPr>
              <a:solidFill>
                <a:srgbClr val="333333"/>
              </a:solidFill>
            </a:endParaRPr>
          </a:p>
          <a:p>
            <a:pPr algn="l" defTabSz="1285875">
              <a:defRPr sz="1800" b="0">
                <a:latin typeface="Arial"/>
                <a:ea typeface="Arial"/>
                <a:cs typeface="Arial"/>
                <a:sym typeface="Arial"/>
              </a:defRPr>
            </a:pPr>
            <a:r>
              <a:rPr>
                <a:solidFill>
                  <a:srgbClr val="808080"/>
                </a:solidFill>
              </a:rPr>
              <a:t>Fax (+39) 02 72144500</a:t>
            </a:r>
          </a:p>
        </p:txBody>
      </p:sp>
      <p:sp>
        <p:nvSpPr>
          <p:cNvPr id="76" name="Bologna…"/>
          <p:cNvSpPr txBox="1"/>
          <p:nvPr/>
        </p:nvSpPr>
        <p:spPr>
          <a:xfrm>
            <a:off x="19919384" y="5664200"/>
            <a:ext cx="3161110" cy="20194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64292" tIns="64292" rIns="64292" bIns="64292"/>
          <a:lstStyle/>
          <a:p>
            <a:pPr marL="240088" indent="-240088" algn="l" defTabSz="1285875">
              <a:buSzPct val="50000"/>
              <a:buBlip>
                <a:blip r:embed="rId4"/>
              </a:buBlip>
              <a:defRPr sz="1800" b="0">
                <a:latin typeface="Arial"/>
                <a:ea typeface="Arial"/>
                <a:cs typeface="Arial"/>
                <a:sym typeface="Arial"/>
              </a:defRPr>
            </a:pPr>
            <a:r>
              <a:rPr>
                <a:solidFill>
                  <a:srgbClr val="404040"/>
                </a:solidFill>
              </a:rPr>
              <a:t>Bologna</a:t>
            </a:r>
            <a:endParaRPr>
              <a:solidFill>
                <a:srgbClr val="333333"/>
              </a:solidFill>
            </a:endParaRPr>
          </a:p>
          <a:p>
            <a:pPr algn="l" defTabSz="1285875">
              <a:defRPr sz="1800" b="0">
                <a:latin typeface="Arial"/>
                <a:ea typeface="Arial"/>
                <a:cs typeface="Arial"/>
                <a:sym typeface="Arial"/>
              </a:defRPr>
            </a:pPr>
            <a:r>
              <a:rPr>
                <a:solidFill>
                  <a:srgbClr val="808080"/>
                </a:solidFill>
              </a:rPr>
              <a:t>Piazza de’ Calderini, 3</a:t>
            </a:r>
            <a:endParaRPr>
              <a:solidFill>
                <a:srgbClr val="333333"/>
              </a:solidFill>
            </a:endParaRPr>
          </a:p>
          <a:p>
            <a:pPr algn="l" defTabSz="1285875">
              <a:defRPr sz="1800" b="0">
                <a:latin typeface="Arial"/>
                <a:ea typeface="Arial"/>
                <a:cs typeface="Arial"/>
                <a:sym typeface="Arial"/>
              </a:defRPr>
            </a:pPr>
            <a:r>
              <a:rPr>
                <a:solidFill>
                  <a:srgbClr val="808080"/>
                </a:solidFill>
              </a:rPr>
              <a:t>Bologna - 40124</a:t>
            </a:r>
            <a:endParaRPr>
              <a:solidFill>
                <a:srgbClr val="333333"/>
              </a:solidFill>
            </a:endParaRPr>
          </a:p>
          <a:p>
            <a:pPr algn="l" defTabSz="1285875">
              <a:defRPr sz="1800" b="0">
                <a:latin typeface="Arial"/>
                <a:ea typeface="Arial"/>
                <a:cs typeface="Arial"/>
                <a:sym typeface="Arial"/>
              </a:defRPr>
            </a:pPr>
            <a:r>
              <a:rPr>
                <a:solidFill>
                  <a:srgbClr val="808080"/>
                </a:solidFill>
              </a:rPr>
              <a:t>Tel. (+39) 051 27661</a:t>
            </a:r>
            <a:endParaRPr>
              <a:solidFill>
                <a:srgbClr val="333333"/>
              </a:solidFill>
            </a:endParaRPr>
          </a:p>
          <a:p>
            <a:pPr algn="l" defTabSz="1285875">
              <a:defRPr sz="1800" b="0">
                <a:latin typeface="Arial"/>
                <a:ea typeface="Arial"/>
                <a:cs typeface="Arial"/>
                <a:sym typeface="Arial"/>
              </a:defRPr>
            </a:pPr>
            <a:r>
              <a:rPr>
                <a:solidFill>
                  <a:srgbClr val="808080"/>
                </a:solidFill>
              </a:rPr>
              <a:t>Fax (+39) 02 72144500</a:t>
            </a:r>
          </a:p>
        </p:txBody>
      </p:sp>
      <p:pic>
        <p:nvPicPr>
          <p:cNvPr id="77" name="LOGO_100_02_colore.png" descr="LOGO_100_02_colore.png"/>
          <p:cNvPicPr>
            <a:picLocks noChangeAspect="1"/>
          </p:cNvPicPr>
          <p:nvPr/>
        </p:nvPicPr>
        <p:blipFill>
          <a:blip r:embed="rId5"/>
          <a:srcRect t="40334" r="3336" b="42558"/>
          <a:stretch>
            <a:fillRect/>
          </a:stretch>
        </p:blipFill>
        <p:spPr>
          <a:xfrm>
            <a:off x="2453725" y="1905000"/>
            <a:ext cx="10071047" cy="1261021"/>
          </a:xfrm>
          <a:prstGeom prst="rect">
            <a:avLst/>
          </a:prstGeom>
          <a:ln w="12700">
            <a:miter lim="400000"/>
          </a:ln>
        </p:spPr>
      </p:pic>
      <p:sp>
        <p:nvSpPr>
          <p:cNvPr id="78" name="Numero diapositiva"/>
          <p:cNvSpPr txBox="1">
            <a:spLocks noGrp="1"/>
          </p:cNvSpPr>
          <p:nvPr>
            <p:ph type="sldNum" sz="quarter" idx="2"/>
          </p:nvPr>
        </p:nvSpPr>
        <p:spPr>
          <a:xfrm>
            <a:off x="11785600" y="12712700"/>
            <a:ext cx="5689600" cy="736600"/>
          </a:xfrm>
          <a:prstGeom prst="rect">
            <a:avLst/>
          </a:prstGeom>
        </p:spPr>
        <p:txBody>
          <a:bodyPr/>
          <a:lstStyle>
            <a:lvl1pPr>
              <a:defRPr sz="1600">
                <a:solidFill>
                  <a:srgbClr val="606060"/>
                </a:solidFill>
              </a:defRPr>
            </a:lvl1p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7" descr="Picture 7"/>
          <p:cNvPicPr>
            <a:picLocks noChangeAspect="1"/>
          </p:cNvPicPr>
          <p:nvPr/>
        </p:nvPicPr>
        <p:blipFill>
          <a:blip r:embed="rId7"/>
          <a:srcRect b="9100"/>
          <a:stretch>
            <a:fillRect/>
          </a:stretch>
        </p:blipFill>
        <p:spPr>
          <a:xfrm>
            <a:off x="0" y="396"/>
            <a:ext cx="24388234" cy="12469929"/>
          </a:xfrm>
          <a:prstGeom prst="rect">
            <a:avLst/>
          </a:prstGeom>
          <a:ln w="12700">
            <a:miter lim="400000"/>
          </a:ln>
        </p:spPr>
      </p:pic>
      <p:sp>
        <p:nvSpPr>
          <p:cNvPr id="3" name="Numero diapositiva"/>
          <p:cNvSpPr txBox="1">
            <a:spLocks noGrp="1"/>
          </p:cNvSpPr>
          <p:nvPr>
            <p:ph type="sldNum" sz="quarter" idx="2"/>
          </p:nvPr>
        </p:nvSpPr>
        <p:spPr>
          <a:xfrm>
            <a:off x="23589499" y="12658367"/>
            <a:ext cx="435728" cy="429818"/>
          </a:xfrm>
          <a:prstGeom prst="rect">
            <a:avLst/>
          </a:prstGeom>
          <a:ln w="12700">
            <a:miter lim="400000"/>
          </a:ln>
        </p:spPr>
        <p:txBody>
          <a:bodyPr wrap="none" tIns="91439" bIns="91439">
            <a:spAutoFit/>
          </a:bodyPr>
          <a:lstStyle>
            <a:lvl1pPr algn="r" defTabSz="1828800">
              <a:defRPr sz="1700" b="0">
                <a:solidFill>
                  <a:srgbClr val="FF0000"/>
                </a:solidFill>
                <a:latin typeface="Arial"/>
                <a:ea typeface="Arial"/>
                <a:cs typeface="Arial"/>
                <a:sym typeface="Arial"/>
              </a:defRPr>
            </a:lvl1pPr>
          </a:lstStyle>
          <a:p>
            <a:fld id="{86CB4B4D-7CA3-9044-876B-883B54F8677D}" type="slidenum">
              <a:t>‹N›</a:t>
            </a:fld>
            <a:endParaRPr/>
          </a:p>
        </p:txBody>
      </p:sp>
      <p:sp>
        <p:nvSpPr>
          <p:cNvPr id="4" name="Corpo livello uno…"/>
          <p:cNvSpPr txBox="1">
            <a:spLocks noGrp="1"/>
          </p:cNvSpPr>
          <p:nvPr>
            <p:ph type="body" idx="1"/>
          </p:nvPr>
        </p:nvSpPr>
        <p:spPr>
          <a:xfrm>
            <a:off x="2345633" y="2434166"/>
            <a:ext cx="21631969" cy="8864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5" name="Titolo Testo"/>
          <p:cNvSpPr txBox="1">
            <a:spLocks noGrp="1"/>
          </p:cNvSpPr>
          <p:nvPr>
            <p:ph type="title"/>
          </p:nvPr>
        </p:nvSpPr>
        <p:spPr>
          <a:xfrm>
            <a:off x="2345633" y="501650"/>
            <a:ext cx="21631969" cy="1422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r>
              <a:t>Titolo Testo</a:t>
            </a:r>
          </a:p>
        </p:txBody>
      </p:sp>
      <p:sp>
        <p:nvSpPr>
          <p:cNvPr id="6" name="© Toffoletto De Luca Tamajo e Soci 2025"/>
          <p:cNvSpPr txBox="1"/>
          <p:nvPr/>
        </p:nvSpPr>
        <p:spPr>
          <a:xfrm>
            <a:off x="20141257" y="12690654"/>
            <a:ext cx="3370561" cy="3402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a:defRPr sz="1400" b="0">
                <a:solidFill>
                  <a:srgbClr val="3D3D3D"/>
                </a:solidFill>
                <a:latin typeface="Arial"/>
                <a:ea typeface="Arial"/>
                <a:cs typeface="Arial"/>
                <a:sym typeface="Arial"/>
              </a:defRPr>
            </a:lvl1pPr>
          </a:lstStyle>
          <a:p>
            <a:r>
              <a:t>© Toffoletto De Luca Tamajo e Soci 2025</a:t>
            </a:r>
          </a:p>
        </p:txBody>
      </p:sp>
      <p:sp>
        <p:nvSpPr>
          <p:cNvPr id="7" name="www.toffolettodeluca.it  |  www.iuslaboris.com"/>
          <p:cNvSpPr txBox="1"/>
          <p:nvPr/>
        </p:nvSpPr>
        <p:spPr>
          <a:xfrm>
            <a:off x="20156289" y="12485706"/>
            <a:ext cx="3940864" cy="209669"/>
          </a:xfrm>
          <a:prstGeom prst="rect">
            <a:avLst/>
          </a:prstGeom>
          <a:gradFill>
            <a:gsLst>
              <a:gs pos="0">
                <a:srgbClr val="FFFFFF"/>
              </a:gs>
              <a:gs pos="35000">
                <a:srgbClr val="FFFFFF"/>
              </a:gs>
              <a:gs pos="100000">
                <a:srgbClr val="FFFFFF"/>
              </a:gs>
            </a:gsLst>
            <a:lin ang="16200000"/>
          </a:gra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lgn="l" defTabSz="1828800">
              <a:spcBef>
                <a:spcPts val="3800"/>
              </a:spcBef>
              <a:defRPr sz="1500" b="0">
                <a:solidFill>
                  <a:srgbClr val="3D3D3D"/>
                </a:solidFill>
                <a:latin typeface="Arial"/>
                <a:ea typeface="Arial"/>
                <a:cs typeface="Arial"/>
                <a:sym typeface="Arial"/>
              </a:defRPr>
            </a:lvl1pPr>
          </a:lstStyle>
          <a:p>
            <a:r>
              <a:t>www.toffolettodeluca.it  |  www.iuslaboris.com </a:t>
            </a:r>
          </a:p>
        </p:txBody>
      </p:sp>
      <p:sp>
        <p:nvSpPr>
          <p:cNvPr id="8" name="Avv. Maddalena Paroletti"/>
          <p:cNvSpPr txBox="1"/>
          <p:nvPr/>
        </p:nvSpPr>
        <p:spPr>
          <a:xfrm>
            <a:off x="21202011" y="2137245"/>
            <a:ext cx="2255820" cy="5684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a:defRPr sz="1500" b="0">
                <a:solidFill>
                  <a:srgbClr val="333333"/>
                </a:solidFill>
                <a:latin typeface="Arial"/>
                <a:ea typeface="Arial"/>
                <a:cs typeface="Arial"/>
                <a:sym typeface="Arial"/>
              </a:defRPr>
            </a:lvl1pPr>
          </a:lstStyle>
          <a:p>
            <a:r>
              <a:t>Avv. Maddalena Paroletti</a:t>
            </a:r>
          </a:p>
        </p:txBody>
      </p:sp>
      <p:pic>
        <p:nvPicPr>
          <p:cNvPr id="9" name="LOGO_100_02_colore.png" descr="LOGO_100_02_colore.png"/>
          <p:cNvPicPr>
            <a:picLocks noChangeAspect="1"/>
          </p:cNvPicPr>
          <p:nvPr/>
        </p:nvPicPr>
        <p:blipFill>
          <a:blip r:embed="rId8"/>
          <a:srcRect l="3336" t="40334" r="3336" b="42558"/>
          <a:stretch>
            <a:fillRect/>
          </a:stretch>
        </p:blipFill>
        <p:spPr>
          <a:xfrm>
            <a:off x="2547352" y="12297845"/>
            <a:ext cx="5297677" cy="687051"/>
          </a:xfrm>
          <a:prstGeom prst="rect">
            <a:avLst/>
          </a:prstGeom>
          <a:ln w="12700">
            <a:miter lim="4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ransition spd="med"/>
  <p:txStyles>
    <p:titleStyle>
      <a:lvl1pPr marL="0" marR="0" indent="0" algn="l" defTabSz="1828800" latinLnBrk="0">
        <a:lnSpc>
          <a:spcPct val="100000"/>
        </a:lnSpc>
        <a:spcBef>
          <a:spcPts val="0"/>
        </a:spcBef>
        <a:spcAft>
          <a:spcPts val="0"/>
        </a:spcAft>
        <a:buClrTx/>
        <a:buSzTx/>
        <a:buFontTx/>
        <a:buNone/>
        <a:tabLst/>
        <a:defRPr sz="5600" b="1" i="0" u="none" strike="noStrike" cap="none" spc="0" baseline="0">
          <a:solidFill>
            <a:srgbClr val="FF2600"/>
          </a:solidFill>
          <a:uFillTx/>
          <a:latin typeface="Arial"/>
          <a:ea typeface="Arial"/>
          <a:cs typeface="Arial"/>
          <a:sym typeface="Arial"/>
        </a:defRPr>
      </a:lvl1pPr>
      <a:lvl2pPr marL="0" marR="0" indent="0" algn="l" defTabSz="1828800" latinLnBrk="0">
        <a:lnSpc>
          <a:spcPct val="100000"/>
        </a:lnSpc>
        <a:spcBef>
          <a:spcPts val="0"/>
        </a:spcBef>
        <a:spcAft>
          <a:spcPts val="0"/>
        </a:spcAft>
        <a:buClrTx/>
        <a:buSzTx/>
        <a:buFontTx/>
        <a:buNone/>
        <a:tabLst/>
        <a:defRPr sz="5600" b="1" i="0" u="none" strike="noStrike" cap="none" spc="0" baseline="0">
          <a:solidFill>
            <a:srgbClr val="FF2600"/>
          </a:solidFill>
          <a:uFillTx/>
          <a:latin typeface="Arial"/>
          <a:ea typeface="Arial"/>
          <a:cs typeface="Arial"/>
          <a:sym typeface="Arial"/>
        </a:defRPr>
      </a:lvl2pPr>
      <a:lvl3pPr marL="0" marR="0" indent="0" algn="l" defTabSz="1828800" latinLnBrk="0">
        <a:lnSpc>
          <a:spcPct val="100000"/>
        </a:lnSpc>
        <a:spcBef>
          <a:spcPts val="0"/>
        </a:spcBef>
        <a:spcAft>
          <a:spcPts val="0"/>
        </a:spcAft>
        <a:buClrTx/>
        <a:buSzTx/>
        <a:buFontTx/>
        <a:buNone/>
        <a:tabLst/>
        <a:defRPr sz="5600" b="1" i="0" u="none" strike="noStrike" cap="none" spc="0" baseline="0">
          <a:solidFill>
            <a:srgbClr val="FF2600"/>
          </a:solidFill>
          <a:uFillTx/>
          <a:latin typeface="Arial"/>
          <a:ea typeface="Arial"/>
          <a:cs typeface="Arial"/>
          <a:sym typeface="Arial"/>
        </a:defRPr>
      </a:lvl3pPr>
      <a:lvl4pPr marL="0" marR="0" indent="0" algn="l" defTabSz="1828800" latinLnBrk="0">
        <a:lnSpc>
          <a:spcPct val="100000"/>
        </a:lnSpc>
        <a:spcBef>
          <a:spcPts val="0"/>
        </a:spcBef>
        <a:spcAft>
          <a:spcPts val="0"/>
        </a:spcAft>
        <a:buClrTx/>
        <a:buSzTx/>
        <a:buFontTx/>
        <a:buNone/>
        <a:tabLst/>
        <a:defRPr sz="5600" b="1" i="0" u="none" strike="noStrike" cap="none" spc="0" baseline="0">
          <a:solidFill>
            <a:srgbClr val="FF2600"/>
          </a:solidFill>
          <a:uFillTx/>
          <a:latin typeface="Arial"/>
          <a:ea typeface="Arial"/>
          <a:cs typeface="Arial"/>
          <a:sym typeface="Arial"/>
        </a:defRPr>
      </a:lvl4pPr>
      <a:lvl5pPr marL="0" marR="0" indent="0" algn="l" defTabSz="1828800" latinLnBrk="0">
        <a:lnSpc>
          <a:spcPct val="100000"/>
        </a:lnSpc>
        <a:spcBef>
          <a:spcPts val="0"/>
        </a:spcBef>
        <a:spcAft>
          <a:spcPts val="0"/>
        </a:spcAft>
        <a:buClrTx/>
        <a:buSzTx/>
        <a:buFontTx/>
        <a:buNone/>
        <a:tabLst/>
        <a:defRPr sz="5600" b="1" i="0" u="none" strike="noStrike" cap="none" spc="0" baseline="0">
          <a:solidFill>
            <a:srgbClr val="FF2600"/>
          </a:solidFill>
          <a:uFillTx/>
          <a:latin typeface="Arial"/>
          <a:ea typeface="Arial"/>
          <a:cs typeface="Arial"/>
          <a:sym typeface="Arial"/>
        </a:defRPr>
      </a:lvl5pPr>
      <a:lvl6pPr marL="0" marR="0" indent="457200" algn="l" defTabSz="1828800" latinLnBrk="0">
        <a:lnSpc>
          <a:spcPct val="100000"/>
        </a:lnSpc>
        <a:spcBef>
          <a:spcPts val="0"/>
        </a:spcBef>
        <a:spcAft>
          <a:spcPts val="0"/>
        </a:spcAft>
        <a:buClrTx/>
        <a:buSzTx/>
        <a:buFontTx/>
        <a:buNone/>
        <a:tabLst/>
        <a:defRPr sz="5600" b="1" i="0" u="none" strike="noStrike" cap="none" spc="0" baseline="0">
          <a:solidFill>
            <a:srgbClr val="FF2600"/>
          </a:solidFill>
          <a:uFillTx/>
          <a:latin typeface="Arial"/>
          <a:ea typeface="Arial"/>
          <a:cs typeface="Arial"/>
          <a:sym typeface="Arial"/>
        </a:defRPr>
      </a:lvl6pPr>
      <a:lvl7pPr marL="0" marR="0" indent="914400" algn="l" defTabSz="1828800" latinLnBrk="0">
        <a:lnSpc>
          <a:spcPct val="100000"/>
        </a:lnSpc>
        <a:spcBef>
          <a:spcPts val="0"/>
        </a:spcBef>
        <a:spcAft>
          <a:spcPts val="0"/>
        </a:spcAft>
        <a:buClrTx/>
        <a:buSzTx/>
        <a:buFontTx/>
        <a:buNone/>
        <a:tabLst/>
        <a:defRPr sz="5600" b="1" i="0" u="none" strike="noStrike" cap="none" spc="0" baseline="0">
          <a:solidFill>
            <a:srgbClr val="FF2600"/>
          </a:solidFill>
          <a:uFillTx/>
          <a:latin typeface="Arial"/>
          <a:ea typeface="Arial"/>
          <a:cs typeface="Arial"/>
          <a:sym typeface="Arial"/>
        </a:defRPr>
      </a:lvl7pPr>
      <a:lvl8pPr marL="0" marR="0" indent="1371600" algn="l" defTabSz="1828800" latinLnBrk="0">
        <a:lnSpc>
          <a:spcPct val="100000"/>
        </a:lnSpc>
        <a:spcBef>
          <a:spcPts val="0"/>
        </a:spcBef>
        <a:spcAft>
          <a:spcPts val="0"/>
        </a:spcAft>
        <a:buClrTx/>
        <a:buSzTx/>
        <a:buFontTx/>
        <a:buNone/>
        <a:tabLst/>
        <a:defRPr sz="5600" b="1" i="0" u="none" strike="noStrike" cap="none" spc="0" baseline="0">
          <a:solidFill>
            <a:srgbClr val="FF2600"/>
          </a:solidFill>
          <a:uFillTx/>
          <a:latin typeface="Arial"/>
          <a:ea typeface="Arial"/>
          <a:cs typeface="Arial"/>
          <a:sym typeface="Arial"/>
        </a:defRPr>
      </a:lvl8pPr>
      <a:lvl9pPr marL="0" marR="0" indent="1828800" algn="l" defTabSz="1828800" latinLnBrk="0">
        <a:lnSpc>
          <a:spcPct val="100000"/>
        </a:lnSpc>
        <a:spcBef>
          <a:spcPts val="0"/>
        </a:spcBef>
        <a:spcAft>
          <a:spcPts val="0"/>
        </a:spcAft>
        <a:buClrTx/>
        <a:buSzTx/>
        <a:buFontTx/>
        <a:buNone/>
        <a:tabLst/>
        <a:defRPr sz="5600" b="1" i="0" u="none" strike="noStrike" cap="none" spc="0" baseline="0">
          <a:solidFill>
            <a:srgbClr val="FF2600"/>
          </a:solidFill>
          <a:uFillTx/>
          <a:latin typeface="Arial"/>
          <a:ea typeface="Arial"/>
          <a:cs typeface="Arial"/>
          <a:sym typeface="Arial"/>
        </a:defRPr>
      </a:lvl9pPr>
    </p:titleStyle>
    <p:bodyStyle>
      <a:lvl1pPr marL="0" marR="0" indent="0" algn="l" defTabSz="1828800" latinLnBrk="0">
        <a:lnSpc>
          <a:spcPct val="100000"/>
        </a:lnSpc>
        <a:spcBef>
          <a:spcPts val="2000"/>
        </a:spcBef>
        <a:spcAft>
          <a:spcPts val="0"/>
        </a:spcAft>
        <a:buClrTx/>
        <a:buSzTx/>
        <a:buFontTx/>
        <a:buNone/>
        <a:tabLst/>
        <a:defRPr sz="3600" b="0" i="0" u="none" strike="noStrike" cap="none" spc="0" baseline="0">
          <a:solidFill>
            <a:srgbClr val="333333"/>
          </a:solidFill>
          <a:uFillTx/>
          <a:latin typeface="Arial"/>
          <a:ea typeface="Arial"/>
          <a:cs typeface="Arial"/>
          <a:sym typeface="Arial"/>
        </a:defRPr>
      </a:lvl1pPr>
      <a:lvl2pPr marL="1143000" marR="0" indent="-685800" algn="l" defTabSz="1828800" latinLnBrk="0">
        <a:lnSpc>
          <a:spcPct val="100000"/>
        </a:lnSpc>
        <a:spcBef>
          <a:spcPts val="2000"/>
        </a:spcBef>
        <a:spcAft>
          <a:spcPts val="0"/>
        </a:spcAft>
        <a:buClrTx/>
        <a:buSzPct val="100000"/>
        <a:buFontTx/>
        <a:buChar char="•"/>
        <a:tabLst/>
        <a:defRPr sz="3600" b="0" i="0" u="none" strike="noStrike" cap="none" spc="0" baseline="0">
          <a:solidFill>
            <a:srgbClr val="333333"/>
          </a:solidFill>
          <a:uFillTx/>
          <a:latin typeface="Arial"/>
          <a:ea typeface="Arial"/>
          <a:cs typeface="Arial"/>
          <a:sym typeface="Arial"/>
        </a:defRPr>
      </a:lvl2pPr>
      <a:lvl3pPr marL="1600200" marR="0" indent="-685800" algn="l" defTabSz="1828800" latinLnBrk="0">
        <a:lnSpc>
          <a:spcPct val="100000"/>
        </a:lnSpc>
        <a:spcBef>
          <a:spcPts val="2000"/>
        </a:spcBef>
        <a:spcAft>
          <a:spcPts val="0"/>
        </a:spcAft>
        <a:buClrTx/>
        <a:buSzPct val="100000"/>
        <a:buFontTx/>
        <a:buChar char="o"/>
        <a:tabLst/>
        <a:defRPr sz="3600" b="0" i="0" u="none" strike="noStrike" cap="none" spc="0" baseline="0">
          <a:solidFill>
            <a:srgbClr val="333333"/>
          </a:solidFill>
          <a:uFillTx/>
          <a:latin typeface="Arial"/>
          <a:ea typeface="Arial"/>
          <a:cs typeface="Arial"/>
          <a:sym typeface="Arial"/>
        </a:defRPr>
      </a:lvl3pPr>
      <a:lvl4pPr marL="0" marR="0" indent="1371600" algn="l" defTabSz="1828800" latinLnBrk="0">
        <a:lnSpc>
          <a:spcPct val="100000"/>
        </a:lnSpc>
        <a:spcBef>
          <a:spcPts val="2000"/>
        </a:spcBef>
        <a:spcAft>
          <a:spcPts val="0"/>
        </a:spcAft>
        <a:buClrTx/>
        <a:buSzTx/>
        <a:buFontTx/>
        <a:buNone/>
        <a:tabLst/>
        <a:defRPr sz="3600" b="0" i="0" u="none" strike="noStrike" cap="none" spc="0" baseline="0">
          <a:solidFill>
            <a:srgbClr val="333333"/>
          </a:solidFill>
          <a:uFillTx/>
          <a:latin typeface="Arial"/>
          <a:ea typeface="Arial"/>
          <a:cs typeface="Arial"/>
          <a:sym typeface="Arial"/>
        </a:defRPr>
      </a:lvl4pPr>
      <a:lvl5pPr marL="0" marR="0" indent="1828800" algn="l" defTabSz="1828800" latinLnBrk="0">
        <a:lnSpc>
          <a:spcPct val="100000"/>
        </a:lnSpc>
        <a:spcBef>
          <a:spcPts val="2000"/>
        </a:spcBef>
        <a:spcAft>
          <a:spcPts val="0"/>
        </a:spcAft>
        <a:buClrTx/>
        <a:buSzTx/>
        <a:buFontTx/>
        <a:buNone/>
        <a:tabLst/>
        <a:defRPr sz="3600" b="0" i="0" u="none" strike="noStrike" cap="none" spc="0" baseline="0">
          <a:solidFill>
            <a:srgbClr val="333333"/>
          </a:solidFill>
          <a:uFillTx/>
          <a:latin typeface="Arial"/>
          <a:ea typeface="Arial"/>
          <a:cs typeface="Arial"/>
          <a:sym typeface="Arial"/>
        </a:defRPr>
      </a:lvl5pPr>
      <a:lvl6pPr marL="0" marR="0" indent="1219200" algn="l" defTabSz="1828800" latinLnBrk="0">
        <a:lnSpc>
          <a:spcPct val="100000"/>
        </a:lnSpc>
        <a:spcBef>
          <a:spcPts val="2000"/>
        </a:spcBef>
        <a:spcAft>
          <a:spcPts val="0"/>
        </a:spcAft>
        <a:buClrTx/>
        <a:buSzTx/>
        <a:buFontTx/>
        <a:buNone/>
        <a:tabLst/>
        <a:defRPr sz="3600" b="0" i="0" u="none" strike="noStrike" cap="none" spc="0" baseline="0">
          <a:solidFill>
            <a:srgbClr val="333333"/>
          </a:solidFill>
          <a:uFillTx/>
          <a:latin typeface="Arial"/>
          <a:ea typeface="Arial"/>
          <a:cs typeface="Arial"/>
          <a:sym typeface="Arial"/>
        </a:defRPr>
      </a:lvl6pPr>
      <a:lvl7pPr marL="0" marR="0" indent="1676400" algn="l" defTabSz="1828800" latinLnBrk="0">
        <a:lnSpc>
          <a:spcPct val="100000"/>
        </a:lnSpc>
        <a:spcBef>
          <a:spcPts val="2000"/>
        </a:spcBef>
        <a:spcAft>
          <a:spcPts val="0"/>
        </a:spcAft>
        <a:buClrTx/>
        <a:buSzTx/>
        <a:buFontTx/>
        <a:buNone/>
        <a:tabLst/>
        <a:defRPr sz="3600" b="0" i="0" u="none" strike="noStrike" cap="none" spc="0" baseline="0">
          <a:solidFill>
            <a:srgbClr val="333333"/>
          </a:solidFill>
          <a:uFillTx/>
          <a:latin typeface="Arial"/>
          <a:ea typeface="Arial"/>
          <a:cs typeface="Arial"/>
          <a:sym typeface="Arial"/>
        </a:defRPr>
      </a:lvl7pPr>
      <a:lvl8pPr marL="0" marR="0" indent="2133600" algn="l" defTabSz="1828800" latinLnBrk="0">
        <a:lnSpc>
          <a:spcPct val="100000"/>
        </a:lnSpc>
        <a:spcBef>
          <a:spcPts val="2000"/>
        </a:spcBef>
        <a:spcAft>
          <a:spcPts val="0"/>
        </a:spcAft>
        <a:buClrTx/>
        <a:buSzTx/>
        <a:buFontTx/>
        <a:buNone/>
        <a:tabLst/>
        <a:defRPr sz="3600" b="0" i="0" u="none" strike="noStrike" cap="none" spc="0" baseline="0">
          <a:solidFill>
            <a:srgbClr val="333333"/>
          </a:solidFill>
          <a:uFillTx/>
          <a:latin typeface="Arial"/>
          <a:ea typeface="Arial"/>
          <a:cs typeface="Arial"/>
          <a:sym typeface="Arial"/>
        </a:defRPr>
      </a:lvl8pPr>
      <a:lvl9pPr marL="0" marR="0" indent="2590800" algn="l" defTabSz="1828800" latinLnBrk="0">
        <a:lnSpc>
          <a:spcPct val="100000"/>
        </a:lnSpc>
        <a:spcBef>
          <a:spcPts val="2000"/>
        </a:spcBef>
        <a:spcAft>
          <a:spcPts val="0"/>
        </a:spcAft>
        <a:buClrTx/>
        <a:buSzTx/>
        <a:buFontTx/>
        <a:buNone/>
        <a:tabLst/>
        <a:defRPr sz="3600" b="0" i="0" u="none" strike="noStrike" cap="none" spc="0" baseline="0">
          <a:solidFill>
            <a:srgbClr val="333333"/>
          </a:solidFill>
          <a:uFillTx/>
          <a:latin typeface="Arial"/>
          <a:ea typeface="Arial"/>
          <a:cs typeface="Arial"/>
          <a:sym typeface="Arial"/>
        </a:defRPr>
      </a:lvl9pPr>
    </p:bodyStyle>
    <p:otherStyle>
      <a:lvl1pPr marL="0" marR="0" indent="0" algn="r" defTabSz="1828800" latinLnBrk="0">
        <a:lnSpc>
          <a:spcPct val="100000"/>
        </a:lnSpc>
        <a:spcBef>
          <a:spcPts val="0"/>
        </a:spcBef>
        <a:spcAft>
          <a:spcPts val="0"/>
        </a:spcAft>
        <a:buClrTx/>
        <a:buSzTx/>
        <a:buFontTx/>
        <a:buNone/>
        <a:tabLst/>
        <a:defRPr sz="1700" b="0" i="0" u="none" strike="noStrike" cap="none" spc="0" baseline="0">
          <a:solidFill>
            <a:schemeClr val="tx1"/>
          </a:solidFill>
          <a:uFillTx/>
          <a:latin typeface="+mn-lt"/>
          <a:ea typeface="+mn-ea"/>
          <a:cs typeface="+mn-cs"/>
          <a:sym typeface="Arial"/>
        </a:defRPr>
      </a:lvl1pPr>
      <a:lvl2pPr marL="0" marR="0" indent="457200" algn="r" defTabSz="1828800" latinLnBrk="0">
        <a:lnSpc>
          <a:spcPct val="100000"/>
        </a:lnSpc>
        <a:spcBef>
          <a:spcPts val="0"/>
        </a:spcBef>
        <a:spcAft>
          <a:spcPts val="0"/>
        </a:spcAft>
        <a:buClrTx/>
        <a:buSzTx/>
        <a:buFontTx/>
        <a:buNone/>
        <a:tabLst/>
        <a:defRPr sz="1700" b="0" i="0" u="none" strike="noStrike" cap="none" spc="0" baseline="0">
          <a:solidFill>
            <a:schemeClr val="tx1"/>
          </a:solidFill>
          <a:uFillTx/>
          <a:latin typeface="+mn-lt"/>
          <a:ea typeface="+mn-ea"/>
          <a:cs typeface="+mn-cs"/>
          <a:sym typeface="Arial"/>
        </a:defRPr>
      </a:lvl2pPr>
      <a:lvl3pPr marL="0" marR="0" indent="914400" algn="r" defTabSz="1828800" latinLnBrk="0">
        <a:lnSpc>
          <a:spcPct val="100000"/>
        </a:lnSpc>
        <a:spcBef>
          <a:spcPts val="0"/>
        </a:spcBef>
        <a:spcAft>
          <a:spcPts val="0"/>
        </a:spcAft>
        <a:buClrTx/>
        <a:buSzTx/>
        <a:buFontTx/>
        <a:buNone/>
        <a:tabLst/>
        <a:defRPr sz="1700" b="0" i="0" u="none" strike="noStrike" cap="none" spc="0" baseline="0">
          <a:solidFill>
            <a:schemeClr val="tx1"/>
          </a:solidFill>
          <a:uFillTx/>
          <a:latin typeface="+mn-lt"/>
          <a:ea typeface="+mn-ea"/>
          <a:cs typeface="+mn-cs"/>
          <a:sym typeface="Arial"/>
        </a:defRPr>
      </a:lvl3pPr>
      <a:lvl4pPr marL="0" marR="0" indent="1371600" algn="r" defTabSz="1828800" latinLnBrk="0">
        <a:lnSpc>
          <a:spcPct val="100000"/>
        </a:lnSpc>
        <a:spcBef>
          <a:spcPts val="0"/>
        </a:spcBef>
        <a:spcAft>
          <a:spcPts val="0"/>
        </a:spcAft>
        <a:buClrTx/>
        <a:buSzTx/>
        <a:buFontTx/>
        <a:buNone/>
        <a:tabLst/>
        <a:defRPr sz="1700" b="0" i="0" u="none" strike="noStrike" cap="none" spc="0" baseline="0">
          <a:solidFill>
            <a:schemeClr val="tx1"/>
          </a:solidFill>
          <a:uFillTx/>
          <a:latin typeface="+mn-lt"/>
          <a:ea typeface="+mn-ea"/>
          <a:cs typeface="+mn-cs"/>
          <a:sym typeface="Arial"/>
        </a:defRPr>
      </a:lvl4pPr>
      <a:lvl5pPr marL="0" marR="0" indent="1828800" algn="r" defTabSz="1828800" latinLnBrk="0">
        <a:lnSpc>
          <a:spcPct val="100000"/>
        </a:lnSpc>
        <a:spcBef>
          <a:spcPts val="0"/>
        </a:spcBef>
        <a:spcAft>
          <a:spcPts val="0"/>
        </a:spcAft>
        <a:buClrTx/>
        <a:buSzTx/>
        <a:buFontTx/>
        <a:buNone/>
        <a:tabLst/>
        <a:defRPr sz="1700" b="0" i="0" u="none" strike="noStrike" cap="none" spc="0" baseline="0">
          <a:solidFill>
            <a:schemeClr val="tx1"/>
          </a:solidFill>
          <a:uFillTx/>
          <a:latin typeface="+mn-lt"/>
          <a:ea typeface="+mn-ea"/>
          <a:cs typeface="+mn-cs"/>
          <a:sym typeface="Arial"/>
        </a:defRPr>
      </a:lvl5pPr>
      <a:lvl6pPr marL="0" marR="0" indent="2286000" algn="r" defTabSz="1828800" latinLnBrk="0">
        <a:lnSpc>
          <a:spcPct val="100000"/>
        </a:lnSpc>
        <a:spcBef>
          <a:spcPts val="0"/>
        </a:spcBef>
        <a:spcAft>
          <a:spcPts val="0"/>
        </a:spcAft>
        <a:buClrTx/>
        <a:buSzTx/>
        <a:buFontTx/>
        <a:buNone/>
        <a:tabLst/>
        <a:defRPr sz="1700" b="0" i="0" u="none" strike="noStrike" cap="none" spc="0" baseline="0">
          <a:solidFill>
            <a:schemeClr val="tx1"/>
          </a:solidFill>
          <a:uFillTx/>
          <a:latin typeface="+mn-lt"/>
          <a:ea typeface="+mn-ea"/>
          <a:cs typeface="+mn-cs"/>
          <a:sym typeface="Arial"/>
        </a:defRPr>
      </a:lvl6pPr>
      <a:lvl7pPr marL="0" marR="0" indent="2743200" algn="r" defTabSz="1828800" latinLnBrk="0">
        <a:lnSpc>
          <a:spcPct val="100000"/>
        </a:lnSpc>
        <a:spcBef>
          <a:spcPts val="0"/>
        </a:spcBef>
        <a:spcAft>
          <a:spcPts val="0"/>
        </a:spcAft>
        <a:buClrTx/>
        <a:buSzTx/>
        <a:buFontTx/>
        <a:buNone/>
        <a:tabLst/>
        <a:defRPr sz="1700" b="0" i="0" u="none" strike="noStrike" cap="none" spc="0" baseline="0">
          <a:solidFill>
            <a:schemeClr val="tx1"/>
          </a:solidFill>
          <a:uFillTx/>
          <a:latin typeface="+mn-lt"/>
          <a:ea typeface="+mn-ea"/>
          <a:cs typeface="+mn-cs"/>
          <a:sym typeface="Arial"/>
        </a:defRPr>
      </a:lvl7pPr>
      <a:lvl8pPr marL="0" marR="0" indent="3200400" algn="r" defTabSz="1828800" latinLnBrk="0">
        <a:lnSpc>
          <a:spcPct val="100000"/>
        </a:lnSpc>
        <a:spcBef>
          <a:spcPts val="0"/>
        </a:spcBef>
        <a:spcAft>
          <a:spcPts val="0"/>
        </a:spcAft>
        <a:buClrTx/>
        <a:buSzTx/>
        <a:buFontTx/>
        <a:buNone/>
        <a:tabLst/>
        <a:defRPr sz="1700" b="0" i="0" u="none" strike="noStrike" cap="none" spc="0" baseline="0">
          <a:solidFill>
            <a:schemeClr val="tx1"/>
          </a:solidFill>
          <a:uFillTx/>
          <a:latin typeface="+mn-lt"/>
          <a:ea typeface="+mn-ea"/>
          <a:cs typeface="+mn-cs"/>
          <a:sym typeface="Arial"/>
        </a:defRPr>
      </a:lvl8pPr>
      <a:lvl9pPr marL="0" marR="0" indent="3657600" algn="r" defTabSz="1828800" latinLnBrk="0">
        <a:lnSpc>
          <a:spcPct val="100000"/>
        </a:lnSpc>
        <a:spcBef>
          <a:spcPts val="0"/>
        </a:spcBef>
        <a:spcAft>
          <a:spcPts val="0"/>
        </a:spcAft>
        <a:buClrTx/>
        <a:buSzTx/>
        <a:buFontTx/>
        <a:buNone/>
        <a:tabLst/>
        <a:defRPr sz="17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Title 6"/>
          <p:cNvSpPr txBox="1">
            <a:spLocks noGrp="1"/>
          </p:cNvSpPr>
          <p:nvPr>
            <p:ph type="title"/>
          </p:nvPr>
        </p:nvSpPr>
        <p:spPr>
          <a:xfrm>
            <a:off x="2746375" y="6086459"/>
            <a:ext cx="18891250" cy="1965325"/>
          </a:xfrm>
          <a:prstGeom prst="rect">
            <a:avLst/>
          </a:prstGeom>
        </p:spPr>
        <p:txBody>
          <a:bodyPr/>
          <a:lstStyle/>
          <a:p>
            <a:r>
              <a:t>I licenziamenti per giustificato motivo oggettivo (g.m.o.)</a:t>
            </a:r>
          </a:p>
        </p:txBody>
      </p:sp>
      <p:sp>
        <p:nvSpPr>
          <p:cNvPr id="88" name="Date Placeholder 3"/>
          <p:cNvSpPr txBox="1"/>
          <p:nvPr/>
        </p:nvSpPr>
        <p:spPr>
          <a:xfrm>
            <a:off x="3566638" y="11944226"/>
            <a:ext cx="5506721" cy="6394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chor="ctr">
            <a:spAutoFit/>
          </a:bodyPr>
          <a:lstStyle>
            <a:lvl1pPr algn="l" defTabSz="1828800">
              <a:spcBef>
                <a:spcPts val="1400"/>
              </a:spcBef>
              <a:defRPr b="0">
                <a:solidFill>
                  <a:srgbClr val="FF0000"/>
                </a:solidFill>
                <a:latin typeface="Arial"/>
                <a:ea typeface="Arial"/>
                <a:cs typeface="Arial"/>
                <a:sym typeface="Arial"/>
              </a:defRPr>
            </a:lvl1pPr>
          </a:lstStyle>
          <a:p>
            <a:r>
              <a:t>20 febbraio 2026</a:t>
            </a:r>
          </a:p>
        </p:txBody>
      </p:sp>
      <p:sp>
        <p:nvSpPr>
          <p:cNvPr id="89" name="Avv. Maddalena Paroletti"/>
          <p:cNvSpPr txBox="1"/>
          <p:nvPr/>
        </p:nvSpPr>
        <p:spPr>
          <a:xfrm>
            <a:off x="2751401" y="7825649"/>
            <a:ext cx="18881198" cy="15953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algn="l" defTabSz="914400">
              <a:defRPr sz="5000" b="0">
                <a:solidFill>
                  <a:srgbClr val="333333"/>
                </a:solidFill>
                <a:latin typeface="Arial"/>
                <a:ea typeface="Arial"/>
                <a:cs typeface="Arial"/>
                <a:sym typeface="Arial"/>
              </a:defRPr>
            </a:lvl1pPr>
          </a:lstStyle>
          <a:p>
            <a:r>
              <a:t>Avv. Maddalena Paroletti</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Slide Number Placeholder 1"/>
          <p:cNvSpPr txBox="1">
            <a:spLocks noGrp="1"/>
          </p:cNvSpPr>
          <p:nvPr>
            <p:ph type="sldNum" sz="quarter" idx="2"/>
          </p:nvPr>
        </p:nvSpPr>
        <p:spPr>
          <a:xfrm>
            <a:off x="23589499" y="12658367"/>
            <a:ext cx="435728" cy="42981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10</a:t>
            </a:fld>
            <a:endParaRPr/>
          </a:p>
        </p:txBody>
      </p:sp>
      <p:sp>
        <p:nvSpPr>
          <p:cNvPr id="143" name="Content Placeholder 3"/>
          <p:cNvSpPr txBox="1">
            <a:spLocks noGrp="1"/>
          </p:cNvSpPr>
          <p:nvPr>
            <p:ph type="body" sz="quarter" idx="1"/>
          </p:nvPr>
        </p:nvSpPr>
        <p:spPr>
          <a:xfrm>
            <a:off x="2445239" y="2786849"/>
            <a:ext cx="18680722" cy="1203441"/>
          </a:xfrm>
          <a:prstGeom prst="rect">
            <a:avLst/>
          </a:prstGeom>
        </p:spPr>
        <p:txBody>
          <a:bodyPr lIns="65023" tIns="65023" rIns="65023" bIns="65023">
            <a:noAutofit/>
          </a:bodyPr>
          <a:lstStyle>
            <a:lvl1pPr marL="375138" indent="-375138" algn="just" defTabSz="1300480">
              <a:lnSpc>
                <a:spcPct val="150000"/>
              </a:lnSpc>
              <a:spcBef>
                <a:spcPts val="0"/>
              </a:spcBef>
              <a:buSzPct val="50000"/>
              <a:buBlip>
                <a:blip r:embed="rId2"/>
              </a:buBlip>
              <a:defRPr sz="4300">
                <a:solidFill>
                  <a:srgbClr val="000000"/>
                </a:solidFill>
              </a:defRPr>
            </a:lvl1pPr>
          </a:lstStyle>
          <a:p>
            <a:r>
              <a:t> Sussistenza della modifica organizzativa con effetto soppressivo del posto</a:t>
            </a:r>
          </a:p>
        </p:txBody>
      </p:sp>
      <p:sp>
        <p:nvSpPr>
          <p:cNvPr id="144" name="Linea"/>
          <p:cNvSpPr/>
          <p:nvPr/>
        </p:nvSpPr>
        <p:spPr>
          <a:xfrm flipH="1">
            <a:off x="10770770" y="3738867"/>
            <a:ext cx="1032499" cy="1373361"/>
          </a:xfrm>
          <a:prstGeom prst="line">
            <a:avLst/>
          </a:prstGeom>
          <a:ln w="88900">
            <a:solidFill>
              <a:srgbClr val="000000"/>
            </a:solidFill>
            <a:miter lim="400000"/>
            <a:tailEnd type="triangle"/>
          </a:ln>
        </p:spPr>
        <p:txBody>
          <a:bodyPr lIns="71437" tIns="71437" rIns="71437" bIns="71437" anchor="ctr"/>
          <a:lstStyle/>
          <a:p>
            <a:pPr>
              <a:defRPr sz="3000" b="0">
                <a:solidFill>
                  <a:srgbClr val="FFFFFF"/>
                </a:solidFill>
                <a:latin typeface="+mn-lt"/>
                <a:ea typeface="+mn-ea"/>
                <a:cs typeface="+mn-cs"/>
                <a:sym typeface="Helvetica Neue Medium"/>
              </a:defRPr>
            </a:pPr>
            <a:endParaRPr/>
          </a:p>
        </p:txBody>
      </p:sp>
      <p:grpSp>
        <p:nvGrpSpPr>
          <p:cNvPr id="147" name="Raggruppa"/>
          <p:cNvGrpSpPr/>
          <p:nvPr/>
        </p:nvGrpSpPr>
        <p:grpSpPr>
          <a:xfrm>
            <a:off x="2166695" y="5410200"/>
            <a:ext cx="8412557" cy="1270000"/>
            <a:chOff x="0" y="0"/>
            <a:chExt cx="8412556" cy="1270000"/>
          </a:xfrm>
        </p:grpSpPr>
        <p:sp>
          <p:nvSpPr>
            <p:cNvPr id="145" name="Rettangolo"/>
            <p:cNvSpPr/>
            <p:nvPr/>
          </p:nvSpPr>
          <p:spPr>
            <a:xfrm>
              <a:off x="0" y="0"/>
              <a:ext cx="8412557" cy="1270000"/>
            </a:xfrm>
            <a:prstGeom prst="rect">
              <a:avLst/>
            </a:prstGeom>
            <a:noFill/>
            <a:ln w="38100" cap="flat">
              <a:solidFill>
                <a:srgbClr val="000000"/>
              </a:solidFill>
              <a:prstDash val="solid"/>
              <a:miter lim="400000"/>
            </a:ln>
            <a:effectLst/>
          </p:spPr>
          <p:txBody>
            <a:bodyPr wrap="square" lIns="71437" tIns="71437" rIns="71437" bIns="71437" numCol="1" anchor="ctr">
              <a:noAutofit/>
            </a:bodyPr>
            <a:lstStyle/>
            <a:p>
              <a:pPr>
                <a:defRPr sz="3000" b="0">
                  <a:solidFill>
                    <a:srgbClr val="FFFFFF"/>
                  </a:solidFill>
                  <a:latin typeface="+mn-lt"/>
                  <a:ea typeface="+mn-ea"/>
                  <a:cs typeface="+mn-cs"/>
                  <a:sym typeface="Helvetica Neue Medium"/>
                </a:defRPr>
              </a:pPr>
              <a:endParaRPr/>
            </a:p>
          </p:txBody>
        </p:sp>
        <p:sp>
          <p:nvSpPr>
            <p:cNvPr id="146" name="Licenziamento legittimo"/>
            <p:cNvSpPr txBox="1"/>
            <p:nvPr/>
          </p:nvSpPr>
          <p:spPr>
            <a:xfrm>
              <a:off x="540053" y="261345"/>
              <a:ext cx="6750868" cy="74731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numCol="1" anchor="ctr">
              <a:spAutoFit/>
            </a:bodyPr>
            <a:lstStyle>
              <a:lvl1pPr algn="just" defTabSz="1300480">
                <a:lnSpc>
                  <a:spcPct val="150000"/>
                </a:lnSpc>
                <a:defRPr sz="4300" u="sng">
                  <a:latin typeface="Arial"/>
                  <a:ea typeface="Arial"/>
                  <a:cs typeface="Arial"/>
                  <a:sym typeface="Arial"/>
                </a:defRPr>
              </a:lvl1pPr>
            </a:lstStyle>
            <a:p>
              <a:r>
                <a:t>Licenziamento legittimo</a:t>
              </a:r>
            </a:p>
          </p:txBody>
        </p:sp>
      </p:grpSp>
      <p:grpSp>
        <p:nvGrpSpPr>
          <p:cNvPr id="150" name="Raggruppa"/>
          <p:cNvGrpSpPr/>
          <p:nvPr/>
        </p:nvGrpSpPr>
        <p:grpSpPr>
          <a:xfrm>
            <a:off x="13214573" y="5346663"/>
            <a:ext cx="10456372" cy="6443122"/>
            <a:chOff x="0" y="0"/>
            <a:chExt cx="10456371" cy="6443120"/>
          </a:xfrm>
        </p:grpSpPr>
        <p:sp>
          <p:nvSpPr>
            <p:cNvPr id="148" name="Rettangolo"/>
            <p:cNvSpPr/>
            <p:nvPr/>
          </p:nvSpPr>
          <p:spPr>
            <a:xfrm>
              <a:off x="-1" y="0"/>
              <a:ext cx="10456373" cy="6443121"/>
            </a:xfrm>
            <a:prstGeom prst="rect">
              <a:avLst/>
            </a:prstGeom>
            <a:noFill/>
            <a:ln w="38100" cap="flat">
              <a:solidFill>
                <a:srgbClr val="000000"/>
              </a:solidFill>
              <a:prstDash val="solid"/>
              <a:miter lim="400000"/>
            </a:ln>
            <a:effectLst/>
          </p:spPr>
          <p:txBody>
            <a:bodyPr wrap="square" lIns="71437" tIns="71437" rIns="71437" bIns="71437" numCol="1" anchor="ctr">
              <a:noAutofit/>
            </a:bodyPr>
            <a:lstStyle/>
            <a:p>
              <a:pPr>
                <a:defRPr sz="3000" b="0">
                  <a:solidFill>
                    <a:srgbClr val="FFFFFF"/>
                  </a:solidFill>
                  <a:latin typeface="+mn-lt"/>
                  <a:ea typeface="+mn-ea"/>
                  <a:cs typeface="+mn-cs"/>
                  <a:sym typeface="Helvetica Neue Medium"/>
                </a:defRPr>
              </a:pPr>
              <a:endParaRPr/>
            </a:p>
          </p:txBody>
        </p:sp>
        <p:sp>
          <p:nvSpPr>
            <p:cNvPr id="149" name="Licenziamento illegittimo…"/>
            <p:cNvSpPr txBox="1"/>
            <p:nvPr/>
          </p:nvSpPr>
          <p:spPr>
            <a:xfrm>
              <a:off x="72604" y="404143"/>
              <a:ext cx="10311163" cy="563483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numCol="1" anchor="ctr">
              <a:noAutofit/>
            </a:bodyPr>
            <a:lstStyle/>
            <a:p>
              <a:pPr>
                <a:defRPr sz="4300" u="sng">
                  <a:latin typeface="Arial"/>
                  <a:ea typeface="Arial"/>
                  <a:cs typeface="Arial"/>
                  <a:sym typeface="Arial"/>
                </a:defRPr>
              </a:pPr>
              <a:r>
                <a:t>Licenziamento illegittimo</a:t>
              </a:r>
            </a:p>
            <a:p>
              <a:pPr>
                <a:defRPr sz="4300">
                  <a:latin typeface="Arial"/>
                  <a:ea typeface="Arial"/>
                  <a:cs typeface="Arial"/>
                  <a:sym typeface="Arial"/>
                </a:defRPr>
              </a:pPr>
              <a:r>
                <a:t> </a:t>
              </a:r>
            </a:p>
            <a:p>
              <a:pPr>
                <a:defRPr sz="4300" b="0">
                  <a:latin typeface="Arial"/>
                  <a:ea typeface="Arial"/>
                  <a:cs typeface="Arial"/>
                  <a:sym typeface="Arial"/>
                </a:defRPr>
              </a:pPr>
              <a:r>
                <a:t>se è presente altro vizio diverso dall’insussistenza del fatto (es, omesso </a:t>
              </a:r>
              <a:r>
                <a:rPr i="1"/>
                <a:t>repêchage</a:t>
              </a:r>
              <a:r>
                <a:t> - v. </a:t>
              </a:r>
              <a:r>
                <a:rPr i="1"/>
                <a:t>infra</a:t>
              </a:r>
              <a:r>
                <a:t> -, mancato rispetto dei criteri di scelta tra più lavoratori interessati dalla soppressione del posto).</a:t>
              </a:r>
            </a:p>
            <a:p>
              <a:pPr>
                <a:defRPr sz="4300" b="0">
                  <a:latin typeface="Arial"/>
                  <a:ea typeface="Arial"/>
                  <a:cs typeface="Arial"/>
                  <a:sym typeface="Arial"/>
                </a:defRPr>
              </a:pPr>
              <a:r>
                <a:t>Questi vizi comportano la illegittimità del licenziamento ma non la reintegrazione</a:t>
              </a:r>
            </a:p>
          </p:txBody>
        </p:sp>
      </p:grpSp>
      <p:sp>
        <p:nvSpPr>
          <p:cNvPr id="151" name="Linea"/>
          <p:cNvSpPr/>
          <p:nvPr/>
        </p:nvSpPr>
        <p:spPr>
          <a:xfrm>
            <a:off x="11943969" y="3740503"/>
            <a:ext cx="1053178" cy="1370516"/>
          </a:xfrm>
          <a:prstGeom prst="line">
            <a:avLst/>
          </a:prstGeom>
          <a:ln w="88900">
            <a:solidFill>
              <a:srgbClr val="000000"/>
            </a:solidFill>
            <a:miter lim="400000"/>
            <a:tailEnd type="triangle"/>
          </a:ln>
        </p:spPr>
        <p:txBody>
          <a:bodyPr lIns="71437" tIns="71437" rIns="71437" bIns="71437" anchor="ctr"/>
          <a:lstStyle/>
          <a:p>
            <a:pPr>
              <a:defRPr sz="3000" b="0">
                <a:solidFill>
                  <a:srgbClr val="FFFFFF"/>
                </a:solidFill>
                <a:latin typeface="+mn-lt"/>
                <a:ea typeface="+mn-ea"/>
                <a:cs typeface="+mn-cs"/>
                <a:sym typeface="Helvetica Neue Medium"/>
              </a:defRPr>
            </a:pPr>
            <a:endParaRPr/>
          </a:p>
        </p:txBody>
      </p:sp>
      <p:sp>
        <p:nvSpPr>
          <p:cNvPr id="152" name="Title 2"/>
          <p:cNvSpPr txBox="1">
            <a:spLocks noGrp="1"/>
          </p:cNvSpPr>
          <p:nvPr>
            <p:ph type="title"/>
          </p:nvPr>
        </p:nvSpPr>
        <p:spPr>
          <a:xfrm>
            <a:off x="2413000" y="706597"/>
            <a:ext cx="21631968" cy="1422401"/>
          </a:xfrm>
          <a:prstGeom prst="rect">
            <a:avLst/>
          </a:prstGeom>
        </p:spPr>
        <p:txBody>
          <a:bodyPr/>
          <a:lstStyle/>
          <a:p>
            <a:pPr defTabSz="1408175">
              <a:defRPr sz="4312"/>
            </a:pPr>
            <a:r>
              <a:t>Regime sanzionatorio del licenziamento illegittimo </a:t>
            </a:r>
          </a:p>
          <a:p>
            <a:pPr defTabSz="1408175">
              <a:defRPr sz="4312"/>
            </a:pPr>
            <a:r>
              <a:t>per vizi diversi dall’insussistenza del fatto</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Slide Number Placeholder 1"/>
          <p:cNvSpPr txBox="1">
            <a:spLocks noGrp="1"/>
          </p:cNvSpPr>
          <p:nvPr>
            <p:ph type="sldNum" sz="quarter" idx="2"/>
          </p:nvPr>
        </p:nvSpPr>
        <p:spPr>
          <a:xfrm>
            <a:off x="23605523" y="12658367"/>
            <a:ext cx="419704" cy="42981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11</a:t>
            </a:fld>
            <a:endParaRPr/>
          </a:p>
        </p:txBody>
      </p:sp>
      <p:sp>
        <p:nvSpPr>
          <p:cNvPr id="155" name="Content Placeholder 3"/>
          <p:cNvSpPr txBox="1">
            <a:spLocks noGrp="1"/>
          </p:cNvSpPr>
          <p:nvPr>
            <p:ph type="body" idx="1"/>
          </p:nvPr>
        </p:nvSpPr>
        <p:spPr>
          <a:xfrm>
            <a:off x="2413000" y="2968764"/>
            <a:ext cx="21561565" cy="8677176"/>
          </a:xfrm>
          <a:prstGeom prst="rect">
            <a:avLst/>
          </a:prstGeom>
        </p:spPr>
        <p:txBody>
          <a:bodyPr lIns="65023" tIns="65023" rIns="65023" bIns="65023">
            <a:noAutofit/>
          </a:bodyPr>
          <a:lstStyle/>
          <a:p>
            <a:pPr algn="ctr" defTabSz="821531">
              <a:lnSpc>
                <a:spcPct val="150000"/>
              </a:lnSpc>
              <a:spcBef>
                <a:spcPts val="0"/>
              </a:spcBef>
              <a:defRPr sz="4300" b="1">
                <a:solidFill>
                  <a:srgbClr val="000000"/>
                </a:solidFill>
              </a:defRPr>
            </a:pPr>
            <a:r>
              <a:t>Estinzione del rapporto + indennità:</a:t>
            </a:r>
          </a:p>
          <a:p>
            <a:pPr algn="ctr" defTabSz="821531">
              <a:lnSpc>
                <a:spcPct val="150000"/>
              </a:lnSpc>
              <a:spcBef>
                <a:spcPts val="0"/>
              </a:spcBef>
              <a:defRPr sz="2800" b="1">
                <a:solidFill>
                  <a:srgbClr val="000000"/>
                </a:solidFill>
              </a:defRPr>
            </a:pPr>
            <a:endParaRPr/>
          </a:p>
          <a:p>
            <a:pPr marL="375138" indent="-375138" algn="just" defTabSz="821531">
              <a:lnSpc>
                <a:spcPct val="150000"/>
              </a:lnSpc>
              <a:spcBef>
                <a:spcPts val="0"/>
              </a:spcBef>
              <a:buSzPct val="50000"/>
              <a:buBlip>
                <a:blip r:embed="rId2"/>
              </a:buBlip>
              <a:defRPr sz="4300" b="1">
                <a:solidFill>
                  <a:srgbClr val="000000"/>
                </a:solidFill>
              </a:defRPr>
            </a:pPr>
            <a:r>
              <a:t> per i lavoratori assunti prima del 7.3.2015 </a:t>
            </a:r>
            <a:r>
              <a:rPr b="0"/>
              <a:t>(art. 18 St. lav., riscritto da l. n. 92/2012), </a:t>
            </a:r>
            <a:r>
              <a:t>tra 12 e 24 mensilità </a:t>
            </a:r>
            <a:r>
              <a:rPr b="0"/>
              <a:t>in relazione ad anzianità del lavoratore, numero dipendenti, dimensioni attività, ecc., comportamento e condizioni delle parti;</a:t>
            </a:r>
          </a:p>
          <a:p>
            <a:pPr marL="375138" indent="-375138" algn="just" defTabSz="1300480">
              <a:lnSpc>
                <a:spcPct val="150000"/>
              </a:lnSpc>
              <a:spcBef>
                <a:spcPts val="0"/>
              </a:spcBef>
              <a:buSzPct val="50000"/>
              <a:buBlip>
                <a:blip r:embed="rId2"/>
              </a:buBlip>
              <a:defRPr sz="4300">
                <a:solidFill>
                  <a:srgbClr val="000000"/>
                </a:solidFill>
              </a:defRPr>
            </a:pPr>
            <a:r>
              <a:t> </a:t>
            </a:r>
            <a:r>
              <a:rPr b="1"/>
              <a:t>per i lavoratori assunti dal 7.3.2015 in poi</a:t>
            </a:r>
            <a:r>
              <a:t> (art. 3, d.lgs. n. 23/2015), da 6 a 36 mensilità (non soggetta a contribuzione previdenziale) in applicazione dei medesimi criteri.</a:t>
            </a:r>
          </a:p>
        </p:txBody>
      </p:sp>
      <p:sp>
        <p:nvSpPr>
          <p:cNvPr id="156" name="Title 2"/>
          <p:cNvSpPr txBox="1">
            <a:spLocks noGrp="1"/>
          </p:cNvSpPr>
          <p:nvPr>
            <p:ph type="title"/>
          </p:nvPr>
        </p:nvSpPr>
        <p:spPr>
          <a:xfrm>
            <a:off x="2413000" y="706597"/>
            <a:ext cx="21631968" cy="1422401"/>
          </a:xfrm>
          <a:prstGeom prst="rect">
            <a:avLst/>
          </a:prstGeom>
        </p:spPr>
        <p:txBody>
          <a:bodyPr/>
          <a:lstStyle/>
          <a:p>
            <a:pPr defTabSz="1408175">
              <a:defRPr sz="4312"/>
            </a:pPr>
            <a:r>
              <a:t>Regime sanzionatorio del licenziamento illegittimo </a:t>
            </a:r>
          </a:p>
          <a:p>
            <a:pPr defTabSz="1408175">
              <a:defRPr sz="4312"/>
            </a:pPr>
            <a:r>
              <a:t>per vizi diversi dall’insussistenza del fatto</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Slide Number Placeholder 1"/>
          <p:cNvSpPr txBox="1">
            <a:spLocks noGrp="1"/>
          </p:cNvSpPr>
          <p:nvPr>
            <p:ph type="sldNum" sz="quarter" idx="2"/>
          </p:nvPr>
        </p:nvSpPr>
        <p:spPr>
          <a:xfrm>
            <a:off x="23589499" y="12658367"/>
            <a:ext cx="435728" cy="42981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12</a:t>
            </a:fld>
            <a:endParaRPr/>
          </a:p>
        </p:txBody>
      </p:sp>
      <p:sp>
        <p:nvSpPr>
          <p:cNvPr id="159" name="Title 2"/>
          <p:cNvSpPr txBox="1">
            <a:spLocks noGrp="1"/>
          </p:cNvSpPr>
          <p:nvPr>
            <p:ph type="title"/>
          </p:nvPr>
        </p:nvSpPr>
        <p:spPr>
          <a:xfrm>
            <a:off x="2413000" y="757397"/>
            <a:ext cx="21631968" cy="1422401"/>
          </a:xfrm>
          <a:prstGeom prst="rect">
            <a:avLst/>
          </a:prstGeom>
        </p:spPr>
        <p:txBody>
          <a:bodyPr/>
          <a:lstStyle>
            <a:lvl1pPr defTabSz="1810511">
              <a:defRPr sz="5544"/>
            </a:lvl1pPr>
          </a:lstStyle>
          <a:p>
            <a:r>
              <a:t>Procedura di irrogazione del licenziamento per g.m.o. (&gt; 15 dip.)</a:t>
            </a:r>
          </a:p>
        </p:txBody>
      </p:sp>
      <p:sp>
        <p:nvSpPr>
          <p:cNvPr id="160" name="FASE 1: il datore di lavoro invia alla ITL e per conoscenza al lavoratore una comunicazione nella quale dichiara l’intenzione di procedere al licenziamento, indicando i motivi del licenziamento e le eventuali «misure di assistenza alla ricollocazione del"/>
          <p:cNvSpPr/>
          <p:nvPr/>
        </p:nvSpPr>
        <p:spPr>
          <a:xfrm>
            <a:off x="1411487" y="4097823"/>
            <a:ext cx="22490457" cy="2509219"/>
          </a:xfrm>
          <a:prstGeom prst="rect">
            <a:avLst/>
          </a:prstGeom>
          <a:solidFill>
            <a:srgbClr val="FFFFFF"/>
          </a:solidFill>
          <a:ln w="25400">
            <a:solidFill>
              <a:srgbClr val="FF26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92100" tIns="292100" rIns="292100" bIns="292100"/>
          <a:lstStyle/>
          <a:p>
            <a:pPr algn="just" defTabSz="584200">
              <a:tabLst>
                <a:tab pos="279400" algn="l"/>
                <a:tab pos="406400" algn="l"/>
              </a:tabLst>
              <a:defRPr sz="4000" b="0">
                <a:latin typeface="Arial"/>
                <a:ea typeface="Arial"/>
                <a:cs typeface="Arial"/>
                <a:sym typeface="Arial"/>
              </a:defRPr>
            </a:pPr>
            <a:r>
              <a:rPr b="1"/>
              <a:t>FASE 1</a:t>
            </a:r>
            <a:r>
              <a:t>: il datore di lavoro invia alla ITL e per conoscenza al lavoratore una comunicazione nella quale dichiara l’</a:t>
            </a:r>
            <a:r>
              <a:rPr b="1"/>
              <a:t>intenzione di procedere al licenziamento</a:t>
            </a:r>
            <a:r>
              <a:t>, indicando i motivi del licenziamento e le eventuali «</a:t>
            </a:r>
            <a:r>
              <a:rPr b="1"/>
              <a:t>misure di assistenza alla ricollocazione del lavoratore</a:t>
            </a:r>
            <a:r>
              <a:t>»</a:t>
            </a:r>
          </a:p>
        </p:txBody>
      </p:sp>
      <p:sp>
        <p:nvSpPr>
          <p:cNvPr id="161" name="FASE 2: La ITL entro 7 gg. dalla comunicazione convoca per il tentativo di conciliazione (che si deve concludere entro 20 giorni)"/>
          <p:cNvSpPr/>
          <p:nvPr/>
        </p:nvSpPr>
        <p:spPr>
          <a:xfrm>
            <a:off x="1411487" y="7043278"/>
            <a:ext cx="22490457" cy="1699370"/>
          </a:xfrm>
          <a:prstGeom prst="rect">
            <a:avLst/>
          </a:prstGeom>
          <a:solidFill>
            <a:srgbClr val="FFFFFF"/>
          </a:solidFill>
          <a:ln w="25400">
            <a:solidFill>
              <a:srgbClr val="FF26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92100" tIns="292100" rIns="292100" bIns="292100"/>
          <a:lstStyle/>
          <a:p>
            <a:pPr algn="just" defTabSz="584200">
              <a:defRPr sz="4000" b="0">
                <a:latin typeface="Arial"/>
                <a:ea typeface="Arial"/>
                <a:cs typeface="Arial"/>
                <a:sym typeface="Arial"/>
              </a:defRPr>
            </a:pPr>
            <a:r>
              <a:rPr b="1"/>
              <a:t>FASE 2</a:t>
            </a:r>
            <a:r>
              <a:t>: La ITL entro 7 gg. dalla comunicazione convoca per il </a:t>
            </a:r>
            <a:r>
              <a:rPr b="1"/>
              <a:t>tentativo di conciliazione </a:t>
            </a:r>
            <a:r>
              <a:t>(che si deve concludere entro 20 giorni) </a:t>
            </a:r>
          </a:p>
        </p:txBody>
      </p:sp>
      <p:sp>
        <p:nvSpPr>
          <p:cNvPr id="162" name="conciliazione"/>
          <p:cNvSpPr/>
          <p:nvPr/>
        </p:nvSpPr>
        <p:spPr>
          <a:xfrm>
            <a:off x="4079001" y="9215246"/>
            <a:ext cx="3940864" cy="76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defTabSz="584200">
              <a:defRPr sz="4300">
                <a:latin typeface="Helvetica"/>
                <a:ea typeface="Helvetica"/>
                <a:cs typeface="Helvetica"/>
                <a:sym typeface="Helvetica"/>
              </a:defRPr>
            </a:lvl1pPr>
          </a:lstStyle>
          <a:p>
            <a:r>
              <a:t>conciliazione</a:t>
            </a:r>
          </a:p>
        </p:txBody>
      </p:sp>
      <p:sp>
        <p:nvSpPr>
          <p:cNvPr id="163" name="licenziamento"/>
          <p:cNvSpPr/>
          <p:nvPr/>
        </p:nvSpPr>
        <p:spPr>
          <a:xfrm>
            <a:off x="17205343" y="9274198"/>
            <a:ext cx="3975101" cy="762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defTabSz="584200">
              <a:defRPr sz="4300">
                <a:latin typeface="Helvetica"/>
                <a:ea typeface="Helvetica"/>
                <a:cs typeface="Helvetica"/>
                <a:sym typeface="Helvetica"/>
              </a:defRPr>
            </a:lvl1pPr>
          </a:lstStyle>
          <a:p>
            <a:r>
              <a:t>licenziamento</a:t>
            </a:r>
          </a:p>
        </p:txBody>
      </p:sp>
      <p:sp>
        <p:nvSpPr>
          <p:cNvPr id="164" name="risoluzione consensuale del rapporto  con accesso a NASPI"/>
          <p:cNvSpPr/>
          <p:nvPr/>
        </p:nvSpPr>
        <p:spPr>
          <a:xfrm>
            <a:off x="3314537" y="10362846"/>
            <a:ext cx="5469792" cy="1549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defTabSz="584200">
              <a:defRPr b="0">
                <a:latin typeface="Helvetica"/>
                <a:ea typeface="Helvetica"/>
                <a:cs typeface="Helvetica"/>
                <a:sym typeface="Helvetica"/>
              </a:defRPr>
            </a:lvl1pPr>
          </a:lstStyle>
          <a:p>
            <a:r>
              <a:t>risoluzione consensuale del rapporto  con accesso a NASPI</a:t>
            </a:r>
          </a:p>
        </p:txBody>
      </p:sp>
      <p:sp>
        <p:nvSpPr>
          <p:cNvPr id="165" name="Linea"/>
          <p:cNvSpPr/>
          <p:nvPr/>
        </p:nvSpPr>
        <p:spPr>
          <a:xfrm flipV="1">
            <a:off x="11655973" y="9596246"/>
            <a:ext cx="2001486" cy="1"/>
          </a:xfrm>
          <a:prstGeom prst="line">
            <a:avLst/>
          </a:prstGeom>
          <a:ln w="63500">
            <a:solidFill>
              <a:srgbClr val="000000"/>
            </a:solidFill>
            <a:miter lim="400000"/>
            <a:headEnd type="stealth"/>
            <a:tailEnd type="stealth"/>
          </a:ln>
        </p:spPr>
        <p:txBody>
          <a:bodyPr lIns="50800" tIns="50800" rIns="50800" bIns="50800" anchor="ctr"/>
          <a:lstStyle/>
          <a:p>
            <a:pPr algn="l" defTabSz="457200">
              <a:defRPr sz="1200" b="0">
                <a:latin typeface="Helvetica"/>
                <a:ea typeface="Helvetica"/>
                <a:cs typeface="Helvetica"/>
                <a:sym typeface="Helvetica"/>
              </a:defRPr>
            </a:pPr>
            <a:endParaRPr/>
          </a:p>
        </p:txBody>
      </p:sp>
      <p:sp>
        <p:nvSpPr>
          <p:cNvPr id="166" name="ASSUNZIONI PRE 7 MARZO 2015"/>
          <p:cNvSpPr txBox="1"/>
          <p:nvPr/>
        </p:nvSpPr>
        <p:spPr>
          <a:xfrm>
            <a:off x="7809236" y="2758805"/>
            <a:ext cx="9223804" cy="7473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p>
            <a:pPr marL="284988" defTabSz="584200">
              <a:tabLst>
                <a:tab pos="279400" algn="l"/>
                <a:tab pos="406400" algn="l"/>
              </a:tabLst>
              <a:defRPr sz="4300">
                <a:solidFill>
                  <a:srgbClr val="FF2600"/>
                </a:solidFill>
                <a:latin typeface="Arial"/>
                <a:ea typeface="Arial"/>
                <a:cs typeface="Arial"/>
                <a:sym typeface="Arial"/>
              </a:defRPr>
            </a:pPr>
            <a:r>
              <a:t>ASSUNZIONI </a:t>
            </a:r>
            <a:r>
              <a:rPr i="1"/>
              <a:t>PRE</a:t>
            </a:r>
            <a:r>
              <a:t> 7 MARZO 2015</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 grpId="1"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Slide Number Placeholder 1"/>
          <p:cNvSpPr txBox="1">
            <a:spLocks noGrp="1"/>
          </p:cNvSpPr>
          <p:nvPr>
            <p:ph type="sldNum" sz="quarter" idx="2"/>
          </p:nvPr>
        </p:nvSpPr>
        <p:spPr>
          <a:xfrm>
            <a:off x="23589499" y="12658367"/>
            <a:ext cx="435728" cy="42981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13</a:t>
            </a:fld>
            <a:endParaRPr/>
          </a:p>
        </p:txBody>
      </p:sp>
      <p:sp>
        <p:nvSpPr>
          <p:cNvPr id="169" name="Lettera di licenziamento contenente i motivi…"/>
          <p:cNvSpPr/>
          <p:nvPr/>
        </p:nvSpPr>
        <p:spPr>
          <a:xfrm>
            <a:off x="3924137" y="4876621"/>
            <a:ext cx="17820756" cy="4724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marL="244276" indent="-244276" algn="l" defTabSz="584200">
              <a:buSzPct val="50000"/>
              <a:buBlip>
                <a:blip r:embed="rId2"/>
              </a:buBlip>
              <a:defRPr sz="4300" b="0">
                <a:latin typeface="Helvetica"/>
                <a:ea typeface="Helvetica"/>
                <a:cs typeface="Helvetica"/>
                <a:sym typeface="Helvetica"/>
              </a:defRPr>
            </a:pPr>
            <a:r>
              <a:t> Lettera di licenziamento contenente i motivi</a:t>
            </a:r>
          </a:p>
          <a:p>
            <a:pPr marL="244276" indent="-244276" algn="l" defTabSz="584200">
              <a:buSzPct val="50000"/>
              <a:buBlip>
                <a:blip r:embed="rId2"/>
              </a:buBlip>
              <a:defRPr sz="4300" b="0">
                <a:latin typeface="Helvetica"/>
                <a:ea typeface="Helvetica"/>
                <a:cs typeface="Helvetica"/>
                <a:sym typeface="Helvetica"/>
              </a:defRPr>
            </a:pPr>
            <a:endParaRPr/>
          </a:p>
          <a:p>
            <a:pPr marL="244276" indent="-244276" algn="l" defTabSz="584200">
              <a:buSzPct val="50000"/>
              <a:buBlip>
                <a:blip r:embed="rId2"/>
              </a:buBlip>
              <a:defRPr sz="4300" b="0">
                <a:latin typeface="Helvetica"/>
                <a:ea typeface="Helvetica"/>
                <a:cs typeface="Helvetica"/>
                <a:sym typeface="Helvetica"/>
              </a:defRPr>
            </a:pPr>
            <a:r>
              <a:t> A mano / raccomandata 1AR</a:t>
            </a:r>
          </a:p>
          <a:p>
            <a:pPr marL="244276" indent="-244276" algn="l" defTabSz="584200">
              <a:buSzPct val="50000"/>
              <a:buBlip>
                <a:blip r:embed="rId2"/>
              </a:buBlip>
              <a:defRPr sz="4300" b="0">
                <a:latin typeface="Helvetica"/>
                <a:ea typeface="Helvetica"/>
                <a:cs typeface="Helvetica"/>
                <a:sym typeface="Helvetica"/>
              </a:defRPr>
            </a:pPr>
            <a:endParaRPr/>
          </a:p>
          <a:p>
            <a:pPr marL="244276" indent="-244276" algn="l" defTabSz="584200">
              <a:buSzPct val="50000"/>
              <a:buBlip>
                <a:blip r:embed="rId2"/>
              </a:buBlip>
              <a:defRPr sz="4300" b="0">
                <a:latin typeface="Helvetica"/>
                <a:ea typeface="Helvetica"/>
                <a:cs typeface="Helvetica"/>
                <a:sym typeface="Helvetica"/>
              </a:defRPr>
            </a:pPr>
            <a:r>
              <a:t> Testimone</a:t>
            </a:r>
          </a:p>
          <a:p>
            <a:pPr marL="244276" indent="-244276" algn="l" defTabSz="584200">
              <a:buSzPct val="50000"/>
              <a:buBlip>
                <a:blip r:embed="rId2"/>
              </a:buBlip>
              <a:defRPr sz="4300" b="0">
                <a:latin typeface="Helvetica"/>
                <a:ea typeface="Helvetica"/>
                <a:cs typeface="Helvetica"/>
                <a:sym typeface="Helvetica"/>
              </a:defRPr>
            </a:pPr>
            <a:endParaRPr/>
          </a:p>
          <a:p>
            <a:pPr marL="244276" indent="-244276" algn="l" defTabSz="584200">
              <a:buSzPct val="50000"/>
              <a:buBlip>
                <a:blip r:embed="rId2"/>
              </a:buBlip>
              <a:defRPr sz="4300" b="0">
                <a:latin typeface="Helvetica"/>
                <a:ea typeface="Helvetica"/>
                <a:cs typeface="Helvetica"/>
                <a:sym typeface="Helvetica"/>
              </a:defRPr>
            </a:pPr>
            <a:r>
              <a:t> Firma per ricevuta (se non firma? raccomandata)</a:t>
            </a:r>
          </a:p>
        </p:txBody>
      </p:sp>
      <p:sp>
        <p:nvSpPr>
          <p:cNvPr id="170" name="ASSUNZIONI DAL 7 MARZO 2015"/>
          <p:cNvSpPr txBox="1"/>
          <p:nvPr/>
        </p:nvSpPr>
        <p:spPr>
          <a:xfrm>
            <a:off x="7585297" y="3154555"/>
            <a:ext cx="9213406" cy="7473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marL="284988" defTabSz="584200">
              <a:tabLst>
                <a:tab pos="279400" algn="l"/>
                <a:tab pos="406400" algn="l"/>
              </a:tabLst>
              <a:defRPr sz="4300">
                <a:solidFill>
                  <a:srgbClr val="FF2600"/>
                </a:solidFill>
                <a:latin typeface="Arial"/>
                <a:ea typeface="Arial"/>
                <a:cs typeface="Arial"/>
                <a:sym typeface="Arial"/>
              </a:defRPr>
            </a:lvl1pPr>
          </a:lstStyle>
          <a:p>
            <a:r>
              <a:t>ASSUNZIONI DAL 7 MARZO 2015</a:t>
            </a:r>
          </a:p>
        </p:txBody>
      </p:sp>
      <p:sp>
        <p:nvSpPr>
          <p:cNvPr id="171" name="Title 2"/>
          <p:cNvSpPr txBox="1"/>
          <p:nvPr/>
        </p:nvSpPr>
        <p:spPr>
          <a:xfrm>
            <a:off x="2413000" y="757397"/>
            <a:ext cx="21631968" cy="1422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lvl1pPr algn="l" defTabSz="1810511">
              <a:defRPr sz="5544">
                <a:solidFill>
                  <a:srgbClr val="FF2600"/>
                </a:solidFill>
                <a:latin typeface="Arial"/>
                <a:ea typeface="Arial"/>
                <a:cs typeface="Arial"/>
                <a:sym typeface="Arial"/>
              </a:defRPr>
            </a:lvl1pPr>
          </a:lstStyle>
          <a:p>
            <a:r>
              <a:t>Procedura di irrogazione del licenziamento per g.m.o. (&gt; 15 dip.)</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 grpId="1"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Slide Number Placeholder 1"/>
          <p:cNvSpPr txBox="1">
            <a:spLocks noGrp="1"/>
          </p:cNvSpPr>
          <p:nvPr>
            <p:ph type="sldNum" sz="quarter" idx="2"/>
          </p:nvPr>
        </p:nvSpPr>
        <p:spPr>
          <a:xfrm>
            <a:off x="23589499" y="12658367"/>
            <a:ext cx="435728" cy="42981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14</a:t>
            </a:fld>
            <a:endParaRPr/>
          </a:p>
        </p:txBody>
      </p:sp>
      <p:sp>
        <p:nvSpPr>
          <p:cNvPr id="174" name="Il licenziamento intimato per gmo produce effetto dal giorno della comunicazione alla DTL con cui il procedimento è stato avviato, (salvo il diritto del lavoratore al preavviso o alla relativa indennità sostitutiva).…"/>
          <p:cNvSpPr txBox="1"/>
          <p:nvPr/>
        </p:nvSpPr>
        <p:spPr>
          <a:xfrm>
            <a:off x="2413000" y="3098432"/>
            <a:ext cx="21478703" cy="8179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p>
            <a:pPr marL="348966" indent="-348966" algn="just" defTabSz="410765">
              <a:lnSpc>
                <a:spcPct val="120000"/>
              </a:lnSpc>
              <a:buSzPct val="50000"/>
              <a:buBlip>
                <a:blip r:embed="rId2"/>
              </a:buBlip>
              <a:defRPr sz="4300" b="0">
                <a:latin typeface="Arial"/>
                <a:ea typeface="Arial"/>
                <a:cs typeface="Arial"/>
                <a:sym typeface="Arial"/>
              </a:defRPr>
            </a:pPr>
            <a:r>
              <a:t>Il licenziamento intimato per gmo produce effetto dal giorno della comunicazione alla DTL con cui il procedimento è stato avviato, (salvo il diritto del lavoratore al preavviso o alla relativa indennità sostitutiva).</a:t>
            </a:r>
          </a:p>
          <a:p>
            <a:pPr marL="348966" indent="-348966" algn="just" defTabSz="410765">
              <a:lnSpc>
                <a:spcPct val="120000"/>
              </a:lnSpc>
              <a:buSzPct val="50000"/>
              <a:buBlip>
                <a:blip r:embed="rId2"/>
              </a:buBlip>
              <a:defRPr sz="4300" b="0">
                <a:latin typeface="Arial"/>
                <a:ea typeface="Arial"/>
                <a:cs typeface="Arial"/>
                <a:sym typeface="Arial"/>
              </a:defRPr>
            </a:pPr>
            <a:r>
              <a:t>E’ fatto salvo l’effetto sospensivo solo nei casi di maternità/paternità e di impedimento derivante da infortunio sul lavoro.</a:t>
            </a:r>
          </a:p>
          <a:p>
            <a:pPr algn="just" defTabSz="410765">
              <a:lnSpc>
                <a:spcPct val="120000"/>
              </a:lnSpc>
              <a:defRPr sz="4300" b="0">
                <a:latin typeface="Arial"/>
                <a:ea typeface="Arial"/>
                <a:cs typeface="Arial"/>
                <a:sym typeface="Arial"/>
              </a:defRPr>
            </a:pPr>
            <a:endParaRPr/>
          </a:p>
          <a:p>
            <a:pPr algn="just" defTabSz="410765">
              <a:lnSpc>
                <a:spcPct val="120000"/>
              </a:lnSpc>
              <a:defRPr sz="4300" b="0">
                <a:latin typeface="Arial"/>
                <a:ea typeface="Arial"/>
                <a:cs typeface="Arial"/>
                <a:sym typeface="Arial"/>
              </a:defRPr>
            </a:pPr>
            <a:r>
              <a:rPr b="1"/>
              <a:t>Ergo:</a:t>
            </a:r>
            <a:r>
              <a:t>Se il lavoratore dichiara una malattia dopo la convocazione della DTL, il licenziamento non è sospeso.</a:t>
            </a:r>
          </a:p>
          <a:p>
            <a:pPr algn="just" defTabSz="410765">
              <a:lnSpc>
                <a:spcPct val="120000"/>
              </a:lnSpc>
              <a:defRPr sz="4300" b="0">
                <a:latin typeface="Arial"/>
                <a:ea typeface="Arial"/>
                <a:cs typeface="Arial"/>
                <a:sym typeface="Arial"/>
              </a:defRPr>
            </a:pPr>
            <a:endParaRPr/>
          </a:p>
          <a:p>
            <a:pPr marL="348966" indent="-348966" algn="just" defTabSz="410765">
              <a:lnSpc>
                <a:spcPct val="120000"/>
              </a:lnSpc>
              <a:buSzPct val="50000"/>
              <a:buBlip>
                <a:blip r:embed="rId2"/>
              </a:buBlip>
              <a:defRPr sz="4300" b="0">
                <a:latin typeface="Arial"/>
                <a:ea typeface="Arial"/>
                <a:cs typeface="Arial"/>
                <a:sym typeface="Arial"/>
              </a:defRPr>
            </a:pPr>
            <a:r>
              <a:t>Il periodo di lavoro eventualmente svolto in costanza della procedura si considera come preavviso lavorato.</a:t>
            </a:r>
          </a:p>
        </p:txBody>
      </p:sp>
      <p:sp>
        <p:nvSpPr>
          <p:cNvPr id="175" name="Title 2"/>
          <p:cNvSpPr txBox="1"/>
          <p:nvPr/>
        </p:nvSpPr>
        <p:spPr>
          <a:xfrm>
            <a:off x="2413000" y="655797"/>
            <a:ext cx="21631968" cy="1422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lvl1pPr algn="l" defTabSz="1828800">
              <a:defRPr sz="5600">
                <a:solidFill>
                  <a:srgbClr val="FF2600"/>
                </a:solidFill>
                <a:latin typeface="Arial"/>
                <a:ea typeface="Arial"/>
                <a:cs typeface="Arial"/>
                <a:sym typeface="Arial"/>
              </a:defRPr>
            </a:lvl1pPr>
          </a:lstStyle>
          <a:p>
            <a:r>
              <a:t>Efficacia retroattiva del licenziamento</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Slide Number Placeholder 1"/>
          <p:cNvSpPr txBox="1">
            <a:spLocks noGrp="1"/>
          </p:cNvSpPr>
          <p:nvPr>
            <p:ph type="sldNum" sz="quarter" idx="2"/>
          </p:nvPr>
        </p:nvSpPr>
        <p:spPr>
          <a:xfrm>
            <a:off x="23589499" y="12658367"/>
            <a:ext cx="435728" cy="42981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15</a:t>
            </a:fld>
            <a:endParaRPr/>
          </a:p>
        </p:txBody>
      </p:sp>
      <p:sp>
        <p:nvSpPr>
          <p:cNvPr id="178" name="Entro 60 giorni dal licenziamento"/>
          <p:cNvSpPr txBox="1"/>
          <p:nvPr/>
        </p:nvSpPr>
        <p:spPr>
          <a:xfrm>
            <a:off x="14964429" y="6173195"/>
            <a:ext cx="6910333" cy="13696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marL="284988" defTabSz="584200">
              <a:tabLst>
                <a:tab pos="279400" algn="l"/>
                <a:tab pos="406400" algn="l"/>
              </a:tabLst>
              <a:defRPr sz="4300">
                <a:solidFill>
                  <a:srgbClr val="FF2600"/>
                </a:solidFill>
                <a:latin typeface="Arial"/>
                <a:ea typeface="Arial"/>
                <a:cs typeface="Arial"/>
                <a:sym typeface="Arial"/>
              </a:defRPr>
            </a:lvl1pPr>
          </a:lstStyle>
          <a:p>
            <a:r>
              <a:t>Entro 60 giorni dal licenziamento</a:t>
            </a:r>
          </a:p>
        </p:txBody>
      </p:sp>
      <p:sp>
        <p:nvSpPr>
          <p:cNvPr id="179" name="Title 2"/>
          <p:cNvSpPr txBox="1">
            <a:spLocks noGrp="1"/>
          </p:cNvSpPr>
          <p:nvPr>
            <p:ph type="title"/>
          </p:nvPr>
        </p:nvSpPr>
        <p:spPr>
          <a:xfrm>
            <a:off x="2413000" y="706597"/>
            <a:ext cx="21631968" cy="1422401"/>
          </a:xfrm>
          <a:prstGeom prst="rect">
            <a:avLst/>
          </a:prstGeom>
        </p:spPr>
        <p:txBody>
          <a:bodyPr/>
          <a:lstStyle/>
          <a:p>
            <a:r>
              <a:t>L’impugnazione del licenziamento</a:t>
            </a:r>
          </a:p>
        </p:txBody>
      </p:sp>
      <p:sp>
        <p:nvSpPr>
          <p:cNvPr id="180" name="(art. 6, L. n. 604/1966)"/>
          <p:cNvSpPr txBox="1"/>
          <p:nvPr/>
        </p:nvSpPr>
        <p:spPr>
          <a:xfrm>
            <a:off x="10121769" y="3814503"/>
            <a:ext cx="5012898" cy="6731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marL="53975" defTabSz="457200">
              <a:lnSpc>
                <a:spcPts val="6200"/>
              </a:lnSpc>
              <a:defRPr sz="3800" b="0">
                <a:latin typeface="Arial"/>
                <a:ea typeface="Arial"/>
                <a:cs typeface="Arial"/>
                <a:sym typeface="Arial"/>
              </a:defRPr>
            </a:lvl1pPr>
          </a:lstStyle>
          <a:p>
            <a:r>
              <a:t>(art. 6, L. n. 604/1966)</a:t>
            </a:r>
          </a:p>
        </p:txBody>
      </p:sp>
      <p:sp>
        <p:nvSpPr>
          <p:cNvPr id="181" name="Raggruppa"/>
          <p:cNvSpPr txBox="1"/>
          <p:nvPr/>
        </p:nvSpPr>
        <p:spPr>
          <a:xfrm>
            <a:off x="2679251" y="5903113"/>
            <a:ext cx="6740321" cy="1901552"/>
          </a:xfrm>
          <a:prstGeom prst="rect">
            <a:avLst/>
          </a:prstGeom>
          <a:ln w="635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p>
            <a:pPr marL="53975" defTabSz="457200">
              <a:lnSpc>
                <a:spcPts val="6800"/>
              </a:lnSpc>
              <a:defRPr sz="4500" b="0">
                <a:latin typeface="Arial"/>
                <a:ea typeface="Arial"/>
                <a:cs typeface="Arial"/>
                <a:sym typeface="Arial"/>
              </a:defRPr>
            </a:pPr>
            <a:r>
              <a:rPr b="1"/>
              <a:t>Impugnazione </a:t>
            </a:r>
          </a:p>
          <a:p>
            <a:pPr marL="53975" defTabSz="457200">
              <a:lnSpc>
                <a:spcPts val="6800"/>
              </a:lnSpc>
              <a:defRPr sz="4500" b="0">
                <a:latin typeface="Arial"/>
                <a:ea typeface="Arial"/>
                <a:cs typeface="Arial"/>
                <a:sym typeface="Arial"/>
              </a:defRPr>
            </a:pPr>
            <a:r>
              <a:rPr b="1"/>
              <a:t>stragiudiziale</a:t>
            </a:r>
          </a:p>
        </p:txBody>
      </p:sp>
      <p:sp>
        <p:nvSpPr>
          <p:cNvPr id="182" name="Termini di decadenza"/>
          <p:cNvSpPr txBox="1"/>
          <p:nvPr/>
        </p:nvSpPr>
        <p:spPr>
          <a:xfrm>
            <a:off x="8887137" y="2912724"/>
            <a:ext cx="7016126" cy="8587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anchor="ctr">
            <a:spAutoFit/>
          </a:bodyPr>
          <a:lstStyle>
            <a:lvl1pPr marL="284988" defTabSz="584200">
              <a:tabLst>
                <a:tab pos="279400" algn="l"/>
                <a:tab pos="406400" algn="l"/>
              </a:tabLst>
              <a:defRPr sz="5000">
                <a:solidFill>
                  <a:srgbClr val="FF2600"/>
                </a:solidFill>
                <a:latin typeface="Arial"/>
                <a:ea typeface="Arial"/>
                <a:cs typeface="Arial"/>
                <a:sym typeface="Arial"/>
              </a:defRPr>
            </a:lvl1pPr>
          </a:lstStyle>
          <a:p>
            <a:r>
              <a:t>Termini di decadenza</a:t>
            </a:r>
          </a:p>
        </p:txBody>
      </p:sp>
      <p:sp>
        <p:nvSpPr>
          <p:cNvPr id="183" name="Nei successivi…"/>
          <p:cNvSpPr txBox="1"/>
          <p:nvPr/>
        </p:nvSpPr>
        <p:spPr>
          <a:xfrm>
            <a:off x="15246117" y="9366450"/>
            <a:ext cx="6910333" cy="13696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p>
            <a:pPr marL="284988" defTabSz="584200">
              <a:tabLst>
                <a:tab pos="279400" algn="l"/>
                <a:tab pos="406400" algn="l"/>
              </a:tabLst>
              <a:defRPr sz="4300">
                <a:solidFill>
                  <a:srgbClr val="FF2600"/>
                </a:solidFill>
                <a:latin typeface="Arial"/>
                <a:ea typeface="Arial"/>
                <a:cs typeface="Arial"/>
                <a:sym typeface="Arial"/>
              </a:defRPr>
            </a:pPr>
            <a:r>
              <a:t>Nei successivi</a:t>
            </a:r>
          </a:p>
          <a:p>
            <a:pPr marL="284988" defTabSz="584200">
              <a:tabLst>
                <a:tab pos="279400" algn="l"/>
                <a:tab pos="406400" algn="l"/>
              </a:tabLst>
              <a:defRPr sz="4300">
                <a:solidFill>
                  <a:srgbClr val="FF2600"/>
                </a:solidFill>
                <a:latin typeface="Arial"/>
                <a:ea typeface="Arial"/>
                <a:cs typeface="Arial"/>
                <a:sym typeface="Arial"/>
              </a:defRPr>
            </a:pPr>
            <a:r>
              <a:t> 180 giorni</a:t>
            </a:r>
          </a:p>
        </p:txBody>
      </p:sp>
      <p:sp>
        <p:nvSpPr>
          <p:cNvPr id="184" name="Raggruppa"/>
          <p:cNvSpPr txBox="1"/>
          <p:nvPr/>
        </p:nvSpPr>
        <p:spPr>
          <a:xfrm>
            <a:off x="2679251" y="9100479"/>
            <a:ext cx="6740321" cy="1901552"/>
          </a:xfrm>
          <a:prstGeom prst="rect">
            <a:avLst/>
          </a:prstGeom>
          <a:ln w="635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lstStyle/>
          <a:p>
            <a:pPr marL="53975" defTabSz="457200">
              <a:lnSpc>
                <a:spcPts val="6800"/>
              </a:lnSpc>
              <a:defRPr sz="4500" b="0">
                <a:latin typeface="Arial"/>
                <a:ea typeface="Arial"/>
                <a:cs typeface="Arial"/>
                <a:sym typeface="Arial"/>
              </a:defRPr>
            </a:pPr>
            <a:r>
              <a:rPr b="1"/>
              <a:t>Impugnazione </a:t>
            </a:r>
          </a:p>
          <a:p>
            <a:pPr marL="53975" defTabSz="457200">
              <a:lnSpc>
                <a:spcPts val="6800"/>
              </a:lnSpc>
              <a:defRPr sz="4500" b="0">
                <a:latin typeface="Arial"/>
                <a:ea typeface="Arial"/>
                <a:cs typeface="Arial"/>
                <a:sym typeface="Arial"/>
              </a:defRPr>
            </a:pPr>
            <a:r>
              <a:rPr b="1"/>
              <a:t>giudiziale</a:t>
            </a:r>
          </a:p>
        </p:txBody>
      </p:sp>
      <p:sp>
        <p:nvSpPr>
          <p:cNvPr id="185" name="Linea"/>
          <p:cNvSpPr/>
          <p:nvPr/>
        </p:nvSpPr>
        <p:spPr>
          <a:xfrm>
            <a:off x="11780423" y="6858000"/>
            <a:ext cx="1695589" cy="0"/>
          </a:xfrm>
          <a:prstGeom prst="line">
            <a:avLst/>
          </a:prstGeom>
          <a:ln w="50800">
            <a:solidFill>
              <a:srgbClr val="000000"/>
            </a:solidFill>
            <a:miter lim="400000"/>
            <a:tailEnd type="triangle"/>
          </a:ln>
        </p:spPr>
        <p:txBody>
          <a:bodyPr lIns="71437" tIns="71437" rIns="71437" bIns="71437" anchor="ctr"/>
          <a:lstStyle/>
          <a:p>
            <a:pPr>
              <a:defRPr sz="3000" b="0">
                <a:solidFill>
                  <a:srgbClr val="FFFFFF"/>
                </a:solidFill>
                <a:latin typeface="+mn-lt"/>
                <a:ea typeface="+mn-ea"/>
                <a:cs typeface="+mn-cs"/>
                <a:sym typeface="Helvetica Neue Medium"/>
              </a:defRPr>
            </a:pPr>
            <a:endParaRPr/>
          </a:p>
        </p:txBody>
      </p:sp>
      <p:sp>
        <p:nvSpPr>
          <p:cNvPr id="186" name="Linea"/>
          <p:cNvSpPr/>
          <p:nvPr/>
        </p:nvSpPr>
        <p:spPr>
          <a:xfrm>
            <a:off x="11780423" y="10051254"/>
            <a:ext cx="1695589" cy="1"/>
          </a:xfrm>
          <a:prstGeom prst="line">
            <a:avLst/>
          </a:prstGeom>
          <a:ln w="50800">
            <a:solidFill>
              <a:srgbClr val="000000"/>
            </a:solidFill>
            <a:miter lim="400000"/>
            <a:tailEnd type="triangle"/>
          </a:ln>
        </p:spPr>
        <p:txBody>
          <a:bodyPr lIns="71437" tIns="71437" rIns="71437" bIns="71437" anchor="ctr"/>
          <a:lstStyle/>
          <a:p>
            <a:pPr>
              <a:defRPr sz="3000" b="0">
                <a:solidFill>
                  <a:srgbClr val="FFFFFF"/>
                </a:solidFill>
                <a:latin typeface="+mn-lt"/>
                <a:ea typeface="+mn-ea"/>
                <a:cs typeface="+mn-cs"/>
                <a:sym typeface="Helvetica Neue Medium"/>
              </a:defRPr>
            </a:pPr>
            <a:endParaRP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Slide Number Placeholder 1"/>
          <p:cNvSpPr txBox="1">
            <a:spLocks noGrp="1"/>
          </p:cNvSpPr>
          <p:nvPr>
            <p:ph type="sldNum" sz="quarter" idx="2"/>
          </p:nvPr>
        </p:nvSpPr>
        <p:spPr>
          <a:xfrm>
            <a:off x="23589499" y="12658367"/>
            <a:ext cx="435728" cy="42981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16</a:t>
            </a:fld>
            <a:endParaRPr/>
          </a:p>
        </p:txBody>
      </p:sp>
      <p:sp>
        <p:nvSpPr>
          <p:cNvPr id="189" name="Title 2"/>
          <p:cNvSpPr txBox="1">
            <a:spLocks noGrp="1"/>
          </p:cNvSpPr>
          <p:nvPr>
            <p:ph type="title"/>
          </p:nvPr>
        </p:nvSpPr>
        <p:spPr>
          <a:xfrm>
            <a:off x="2413000" y="757397"/>
            <a:ext cx="21631968" cy="1422401"/>
          </a:xfrm>
          <a:prstGeom prst="rect">
            <a:avLst/>
          </a:prstGeom>
        </p:spPr>
        <p:txBody>
          <a:bodyPr/>
          <a:lstStyle/>
          <a:p>
            <a:r>
              <a:t>L’obbligo di </a:t>
            </a:r>
            <a:r>
              <a:rPr i="1"/>
              <a:t>repêchage</a:t>
            </a:r>
          </a:p>
        </p:txBody>
      </p:sp>
      <p:sp>
        <p:nvSpPr>
          <p:cNvPr id="190" name="Obbligo del datore di lavoro di adibire, ove possibile, il lavoratore da licenziare ad altre mansioni nell’ambito dell’organizzazione aziendale (Cass. 29 novembre 2016 n. 24265), pena l’illegittimità del licenziamento"/>
          <p:cNvSpPr/>
          <p:nvPr/>
        </p:nvSpPr>
        <p:spPr>
          <a:xfrm>
            <a:off x="1132086" y="3920023"/>
            <a:ext cx="22490458" cy="2362270"/>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92100" tIns="292100" rIns="292100" bIns="292100"/>
          <a:lstStyle>
            <a:lvl1pPr algn="just" defTabSz="584200">
              <a:tabLst>
                <a:tab pos="279400" algn="l"/>
                <a:tab pos="406400" algn="l"/>
              </a:tabLst>
              <a:defRPr sz="4300" b="0">
                <a:latin typeface="Arial"/>
                <a:ea typeface="Arial"/>
                <a:cs typeface="Arial"/>
                <a:sym typeface="Arial"/>
              </a:defRPr>
            </a:lvl1pPr>
          </a:lstStyle>
          <a:p>
            <a:r>
              <a:t>Obbligo del datore di lavoro di adibire, ove possibile, il lavoratore da licenziare ad altre mansioni nell’ambito dell’organizzazione aziendale (Cass. 29 novembre 2016 n. 24265), pena l’illegittimità del licenziamento</a:t>
            </a:r>
          </a:p>
        </p:txBody>
      </p:sp>
      <p:sp>
        <p:nvSpPr>
          <p:cNvPr id="191" name="non esiste nel diritto positivo…"/>
          <p:cNvSpPr/>
          <p:nvPr/>
        </p:nvSpPr>
        <p:spPr>
          <a:xfrm>
            <a:off x="987288" y="8321460"/>
            <a:ext cx="22409424" cy="31952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defTabSz="914400">
              <a:defRPr sz="4300">
                <a:latin typeface="Arial"/>
                <a:ea typeface="Arial"/>
                <a:cs typeface="Arial"/>
                <a:sym typeface="Arial"/>
              </a:defRPr>
            </a:pPr>
            <a:r>
              <a:t>non esiste nel diritto positivo </a:t>
            </a:r>
          </a:p>
          <a:p>
            <a:pPr defTabSz="914400">
              <a:defRPr sz="4300" b="0">
                <a:latin typeface="Arial"/>
                <a:ea typeface="Arial"/>
                <a:cs typeface="Arial"/>
                <a:sym typeface="Arial"/>
              </a:defRPr>
            </a:pPr>
            <a:r>
              <a:t>(salvo che per i lavoratori divenuti parzialmente inabili in caso di malattia e infortunio ex art. 4, co. 4, l. 68/1999)</a:t>
            </a:r>
          </a:p>
          <a:p>
            <a:pPr defTabSz="914400">
              <a:defRPr sz="4300" b="0">
                <a:latin typeface="Arial"/>
                <a:ea typeface="Arial"/>
                <a:cs typeface="Arial"/>
                <a:sym typeface="Arial"/>
              </a:defRPr>
            </a:pPr>
            <a:endParaRPr/>
          </a:p>
          <a:p>
            <a:pPr defTabSz="914400">
              <a:defRPr sz="4300" b="0">
                <a:latin typeface="Arial"/>
                <a:ea typeface="Arial"/>
                <a:cs typeface="Arial"/>
                <a:sym typeface="Arial"/>
              </a:defRPr>
            </a:pPr>
            <a:r>
              <a:rPr u="sng"/>
              <a:t>fondamento</a:t>
            </a:r>
            <a:r>
              <a:t>: concezione del licenziamento come </a:t>
            </a:r>
            <a:r>
              <a:rPr i="1"/>
              <a:t>extrema ratio</a:t>
            </a:r>
          </a:p>
        </p:txBody>
      </p:sp>
      <p:sp>
        <p:nvSpPr>
          <p:cNvPr id="192" name="Linea"/>
          <p:cNvSpPr/>
          <p:nvPr/>
        </p:nvSpPr>
        <p:spPr>
          <a:xfrm>
            <a:off x="12377314" y="6724026"/>
            <a:ext cx="1" cy="1422400"/>
          </a:xfrm>
          <a:prstGeom prst="line">
            <a:avLst/>
          </a:prstGeom>
          <a:ln w="50800">
            <a:solidFill>
              <a:srgbClr val="000000"/>
            </a:solidFill>
            <a:miter lim="400000"/>
            <a:tailEnd type="triangle"/>
          </a:ln>
        </p:spPr>
        <p:txBody>
          <a:bodyPr lIns="71437" tIns="71437" rIns="71437" bIns="71437" anchor="ctr"/>
          <a:lstStyle/>
          <a:p>
            <a:pPr>
              <a:defRPr sz="3000" b="0">
                <a:solidFill>
                  <a:srgbClr val="FFFFFF"/>
                </a:solidFill>
                <a:latin typeface="+mn-lt"/>
                <a:ea typeface="+mn-ea"/>
                <a:cs typeface="+mn-cs"/>
                <a:sym typeface="Helvetica Neue Medium"/>
              </a:defRPr>
            </a:pPr>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afterEffect">
                                  <p:stCondLst>
                                    <p:cond delay="0"/>
                                  </p:stCondLst>
                                  <p:iterate>
                                    <p:tmAbs val="0"/>
                                  </p:iterate>
                                  <p:childTnLst>
                                    <p:set>
                                      <p:cBhvr>
                                        <p:cTn id="6" fill="hold"/>
                                        <p:tgtEl>
                                          <p:spTgt spid="1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 grpId="1"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Slide Number Placeholder 1"/>
          <p:cNvSpPr txBox="1">
            <a:spLocks noGrp="1"/>
          </p:cNvSpPr>
          <p:nvPr>
            <p:ph type="sldNum" sz="quarter" idx="2"/>
          </p:nvPr>
        </p:nvSpPr>
        <p:spPr>
          <a:xfrm>
            <a:off x="23589499" y="12658367"/>
            <a:ext cx="435728" cy="42981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17</a:t>
            </a:fld>
            <a:endParaRPr/>
          </a:p>
        </p:txBody>
      </p:sp>
      <p:sp>
        <p:nvSpPr>
          <p:cNvPr id="195" name="Title 2"/>
          <p:cNvSpPr txBox="1">
            <a:spLocks noGrp="1"/>
          </p:cNvSpPr>
          <p:nvPr>
            <p:ph type="title"/>
          </p:nvPr>
        </p:nvSpPr>
        <p:spPr>
          <a:xfrm>
            <a:off x="2413000" y="757397"/>
            <a:ext cx="21631968" cy="1422401"/>
          </a:xfrm>
          <a:prstGeom prst="rect">
            <a:avLst/>
          </a:prstGeom>
        </p:spPr>
        <p:txBody>
          <a:bodyPr/>
          <a:lstStyle/>
          <a:p>
            <a:r>
              <a:t>L’obbligo di </a:t>
            </a:r>
            <a:r>
              <a:rPr i="1"/>
              <a:t>repêchage</a:t>
            </a:r>
          </a:p>
        </p:txBody>
      </p:sp>
      <p:grpSp>
        <p:nvGrpSpPr>
          <p:cNvPr id="198" name="NO repêchage per i DIRIGENTI"/>
          <p:cNvGrpSpPr/>
          <p:nvPr/>
        </p:nvGrpSpPr>
        <p:grpSpPr>
          <a:xfrm>
            <a:off x="8219417" y="3084991"/>
            <a:ext cx="7945166" cy="858435"/>
            <a:chOff x="0" y="0"/>
            <a:chExt cx="7945164" cy="858434"/>
          </a:xfrm>
        </p:grpSpPr>
        <p:sp>
          <p:nvSpPr>
            <p:cNvPr id="197" name="NO repêchage per i DIRIGENTI"/>
            <p:cNvSpPr txBox="1"/>
            <p:nvPr/>
          </p:nvSpPr>
          <p:spPr>
            <a:xfrm>
              <a:off x="38100" y="38100"/>
              <a:ext cx="7868965" cy="782235"/>
            </a:xfrm>
            <a:prstGeom prst="rect">
              <a:avLst/>
            </a:prstGeom>
            <a:no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p>
              <a:pPr algn="just" defTabSz="914400">
                <a:spcBef>
                  <a:spcPts val="1500"/>
                </a:spcBef>
                <a:tabLst>
                  <a:tab pos="736600" algn="l"/>
                </a:tabLst>
                <a:defRPr sz="4300" b="0">
                  <a:latin typeface="Arial"/>
                  <a:ea typeface="Arial"/>
                  <a:cs typeface="Arial"/>
                  <a:sym typeface="Arial"/>
                </a:defRPr>
              </a:pPr>
              <a:r>
                <a:t>NO </a:t>
              </a:r>
              <a:r>
                <a:rPr i="1"/>
                <a:t>repêchage</a:t>
              </a:r>
              <a:r>
                <a:t> per i DIRIGENTI</a:t>
              </a:r>
            </a:p>
          </p:txBody>
        </p:sp>
        <p:pic>
          <p:nvPicPr>
            <p:cNvPr id="196" name="NO repêchage per i DIRIGENTI NO repêchage per i DIRIGENTI" descr="NO repêchage per i DIRIGENTI NO repêchage per i DIRIGENTI"/>
            <p:cNvPicPr>
              <a:picLocks/>
            </p:cNvPicPr>
            <p:nvPr/>
          </p:nvPicPr>
          <p:blipFill>
            <a:blip r:embed="rId2"/>
            <a:stretch>
              <a:fillRect/>
            </a:stretch>
          </p:blipFill>
          <p:spPr>
            <a:xfrm>
              <a:off x="0" y="0"/>
              <a:ext cx="7945165" cy="858435"/>
            </a:xfrm>
            <a:prstGeom prst="rect">
              <a:avLst/>
            </a:prstGeom>
            <a:effectLst/>
          </p:spPr>
        </p:pic>
      </p:grpSp>
      <p:sp>
        <p:nvSpPr>
          <p:cNvPr id="199" name="In caso di licenziamento per ragioni organizzative di un dirigente deve ritenersi esclusa la sussistenza di un obbligo di repêchage nei suoi confronti in quanto incompatibile con la posizione dirigenziale assistita da un regime di libera recedibilità, se"/>
          <p:cNvSpPr txBox="1"/>
          <p:nvPr/>
        </p:nvSpPr>
        <p:spPr>
          <a:xfrm>
            <a:off x="2413000" y="4313737"/>
            <a:ext cx="20682408" cy="62429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defTabSz="457200">
              <a:lnSpc>
                <a:spcPct val="150000"/>
              </a:lnSpc>
              <a:defRPr sz="4300" b="0">
                <a:latin typeface="Arial"/>
                <a:ea typeface="Arial"/>
                <a:cs typeface="Arial"/>
                <a:sym typeface="Arial"/>
              </a:defRPr>
            </a:pPr>
            <a:r>
              <a:t>In caso di licenziamento per ragioni organizzative di un dirigente deve ritenersi esclusa la sussistenza di un obbligo di </a:t>
            </a:r>
            <a:r>
              <a:rPr i="1"/>
              <a:t>repêchage </a:t>
            </a:r>
            <a:r>
              <a:t>nei suoi confronti in </a:t>
            </a:r>
            <a:r>
              <a:rPr b="1"/>
              <a:t>quanto incompatibile con la posizione dirigenziale assistita da un regime di libera recedibilità</a:t>
            </a:r>
            <a:r>
              <a:t>, senza che possano essere richiamati i principi elaborati dalla giurisprudenza per la diversa ipotesi del licenziamento per giustificato motivo del personale non dirigente (Cass., 16 novembre 2018, n. 29621; Cass., 2 ottobre 2018, n. 23894; Cass. 12 luglio 2016, n. 14193)</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Slide Number Placeholder 1"/>
          <p:cNvSpPr txBox="1">
            <a:spLocks noGrp="1"/>
          </p:cNvSpPr>
          <p:nvPr>
            <p:ph type="sldNum" sz="quarter" idx="2"/>
          </p:nvPr>
        </p:nvSpPr>
        <p:spPr>
          <a:xfrm>
            <a:off x="23589499" y="12658367"/>
            <a:ext cx="435728" cy="42981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18</a:t>
            </a:fld>
            <a:endParaRPr/>
          </a:p>
        </p:txBody>
      </p:sp>
      <p:sp>
        <p:nvSpPr>
          <p:cNvPr id="202" name="Title 2"/>
          <p:cNvSpPr txBox="1">
            <a:spLocks noGrp="1"/>
          </p:cNvSpPr>
          <p:nvPr>
            <p:ph type="title"/>
          </p:nvPr>
        </p:nvSpPr>
        <p:spPr>
          <a:xfrm>
            <a:off x="2413000" y="757397"/>
            <a:ext cx="21631968" cy="1422401"/>
          </a:xfrm>
          <a:prstGeom prst="rect">
            <a:avLst/>
          </a:prstGeom>
        </p:spPr>
        <p:txBody>
          <a:bodyPr/>
          <a:lstStyle/>
          <a:p>
            <a:r>
              <a:t>L’obbligo di </a:t>
            </a:r>
            <a:r>
              <a:rPr i="1"/>
              <a:t>repêchage</a:t>
            </a:r>
          </a:p>
        </p:txBody>
      </p:sp>
      <p:grpSp>
        <p:nvGrpSpPr>
          <p:cNvPr id="205" name="Repêchage in altre sedi dell’impresa"/>
          <p:cNvGrpSpPr/>
          <p:nvPr/>
        </p:nvGrpSpPr>
        <p:grpSpPr>
          <a:xfrm>
            <a:off x="7657052" y="3694591"/>
            <a:ext cx="9069896" cy="858435"/>
            <a:chOff x="0" y="0"/>
            <a:chExt cx="9069895" cy="858434"/>
          </a:xfrm>
        </p:grpSpPr>
        <p:sp>
          <p:nvSpPr>
            <p:cNvPr id="204" name="Repêchage in altre sedi dell’impresa"/>
            <p:cNvSpPr txBox="1"/>
            <p:nvPr/>
          </p:nvSpPr>
          <p:spPr>
            <a:xfrm>
              <a:off x="38100" y="38100"/>
              <a:ext cx="8993696" cy="782235"/>
            </a:xfrm>
            <a:prstGeom prst="rect">
              <a:avLst/>
            </a:prstGeom>
            <a:no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p>
              <a:pPr algn="just" defTabSz="914400">
                <a:spcBef>
                  <a:spcPts val="1500"/>
                </a:spcBef>
                <a:tabLst>
                  <a:tab pos="736600" algn="l"/>
                </a:tabLst>
                <a:defRPr sz="4300" b="0">
                  <a:latin typeface="Arial"/>
                  <a:ea typeface="Arial"/>
                  <a:cs typeface="Arial"/>
                  <a:sym typeface="Arial"/>
                </a:defRPr>
              </a:pPr>
              <a:r>
                <a:rPr i="1"/>
                <a:t>Repêchage</a:t>
              </a:r>
              <a:r>
                <a:t> in altre sedi dell’impresa</a:t>
              </a:r>
            </a:p>
          </p:txBody>
        </p:sp>
        <p:pic>
          <p:nvPicPr>
            <p:cNvPr id="203" name="Repêchage in altre sedi dell’impresa Repêchage in altre sedi dell’impresa" descr="Repêchage in altre sedi dell’impresa Repêchage in altre sedi dell’impresa"/>
            <p:cNvPicPr>
              <a:picLocks/>
            </p:cNvPicPr>
            <p:nvPr/>
          </p:nvPicPr>
          <p:blipFill>
            <a:blip r:embed="rId2"/>
            <a:stretch>
              <a:fillRect/>
            </a:stretch>
          </p:blipFill>
          <p:spPr>
            <a:xfrm>
              <a:off x="0" y="0"/>
              <a:ext cx="9069896" cy="858435"/>
            </a:xfrm>
            <a:prstGeom prst="rect">
              <a:avLst/>
            </a:prstGeom>
            <a:effectLst/>
          </p:spPr>
        </p:pic>
      </p:grpSp>
      <p:sp>
        <p:nvSpPr>
          <p:cNvPr id="206" name="La dimostrazione dell’impossibilità di ricollocare il lavoratore deve concernere tutte le sedi, cantieri e filiali dell’attività aziendale, non essendo sufficiente la limitazione alla sede cui era addetto il lavoratore licenziando, salva l’ipotesi di rif"/>
          <p:cNvSpPr txBox="1"/>
          <p:nvPr/>
        </p:nvSpPr>
        <p:spPr>
          <a:xfrm>
            <a:off x="2413000" y="5598039"/>
            <a:ext cx="20682408" cy="34694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just" defTabSz="457200">
              <a:lnSpc>
                <a:spcPct val="150000"/>
              </a:lnSpc>
              <a:defRPr sz="4300" b="0">
                <a:latin typeface="Arial"/>
                <a:ea typeface="Arial"/>
                <a:cs typeface="Arial"/>
                <a:sym typeface="Arial"/>
              </a:defRPr>
            </a:lvl1pPr>
          </a:lstStyle>
          <a:p>
            <a:r>
              <a:t>La dimostrazione dell’impossibilità di ricollocare il lavoratore deve concernere tutte le sedi, cantieri e filiali dell’attività aziendale, non essendo sufficiente la limitazione alla sede cui era addetto il lavoratore licenziando, salva l’ipotesi di rifiuto del medesimo a trasferirsi altrove</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Slide Number Placeholder 1"/>
          <p:cNvSpPr txBox="1">
            <a:spLocks noGrp="1"/>
          </p:cNvSpPr>
          <p:nvPr>
            <p:ph type="sldNum" sz="quarter" idx="2"/>
          </p:nvPr>
        </p:nvSpPr>
        <p:spPr>
          <a:xfrm>
            <a:off x="23589499" y="12658367"/>
            <a:ext cx="435728" cy="42981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19</a:t>
            </a:fld>
            <a:endParaRPr/>
          </a:p>
        </p:txBody>
      </p:sp>
      <p:sp>
        <p:nvSpPr>
          <p:cNvPr id="209" name="Title 2"/>
          <p:cNvSpPr txBox="1">
            <a:spLocks noGrp="1"/>
          </p:cNvSpPr>
          <p:nvPr>
            <p:ph type="title"/>
          </p:nvPr>
        </p:nvSpPr>
        <p:spPr>
          <a:xfrm>
            <a:off x="2413000" y="757397"/>
            <a:ext cx="21631968" cy="1422401"/>
          </a:xfrm>
          <a:prstGeom prst="rect">
            <a:avLst/>
          </a:prstGeom>
        </p:spPr>
        <p:txBody>
          <a:bodyPr/>
          <a:lstStyle/>
          <a:p>
            <a:r>
              <a:t>L’obbligo di </a:t>
            </a:r>
            <a:r>
              <a:rPr i="1"/>
              <a:t>repêchage</a:t>
            </a:r>
          </a:p>
        </p:txBody>
      </p:sp>
      <p:grpSp>
        <p:nvGrpSpPr>
          <p:cNvPr id="212" name="Repêchage nel gruppo di imprese"/>
          <p:cNvGrpSpPr/>
          <p:nvPr/>
        </p:nvGrpSpPr>
        <p:grpSpPr>
          <a:xfrm>
            <a:off x="7960233" y="3459701"/>
            <a:ext cx="8463534" cy="858435"/>
            <a:chOff x="0" y="0"/>
            <a:chExt cx="8463533" cy="858434"/>
          </a:xfrm>
        </p:grpSpPr>
        <p:sp>
          <p:nvSpPr>
            <p:cNvPr id="211" name="Repêchage nel gruppo di imprese"/>
            <p:cNvSpPr txBox="1"/>
            <p:nvPr/>
          </p:nvSpPr>
          <p:spPr>
            <a:xfrm>
              <a:off x="38100" y="38100"/>
              <a:ext cx="8387334" cy="782235"/>
            </a:xfrm>
            <a:prstGeom prst="rect">
              <a:avLst/>
            </a:prstGeom>
            <a:no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p>
              <a:pPr algn="just" defTabSz="914400">
                <a:spcBef>
                  <a:spcPts val="1500"/>
                </a:spcBef>
                <a:tabLst>
                  <a:tab pos="736600" algn="l"/>
                </a:tabLst>
                <a:defRPr sz="4300" b="0">
                  <a:latin typeface="Arial"/>
                  <a:ea typeface="Arial"/>
                  <a:cs typeface="Arial"/>
                  <a:sym typeface="Arial"/>
                </a:defRPr>
              </a:pPr>
              <a:r>
                <a:rPr i="1"/>
                <a:t>Repêchage</a:t>
              </a:r>
              <a:r>
                <a:t> nel gruppo di imprese</a:t>
              </a:r>
            </a:p>
          </p:txBody>
        </p:sp>
        <p:pic>
          <p:nvPicPr>
            <p:cNvPr id="210" name="Repêchage nel gruppo di imprese Repêchage nel gruppo di imprese" descr="Repêchage nel gruppo di imprese Repêchage nel gruppo di imprese"/>
            <p:cNvPicPr>
              <a:picLocks/>
            </p:cNvPicPr>
            <p:nvPr/>
          </p:nvPicPr>
          <p:blipFill>
            <a:blip r:embed="rId2"/>
            <a:stretch>
              <a:fillRect/>
            </a:stretch>
          </p:blipFill>
          <p:spPr>
            <a:xfrm>
              <a:off x="0" y="0"/>
              <a:ext cx="8463534" cy="858435"/>
            </a:xfrm>
            <a:prstGeom prst="rect">
              <a:avLst/>
            </a:prstGeom>
            <a:effectLst/>
          </p:spPr>
        </p:pic>
      </p:grpSp>
      <p:sp>
        <p:nvSpPr>
          <p:cNvPr id="213" name="Al fine di estendere l’obbligo di repèchage anche alle altre società del gruppo di imprese occorre che sia fornita la prova dell’esistenza di un unico centro di imputazione giuridica dei rapporti e, in sostanza, un unico soggetto imprenditoriale; in dife"/>
          <p:cNvSpPr txBox="1"/>
          <p:nvPr/>
        </p:nvSpPr>
        <p:spPr>
          <a:xfrm>
            <a:off x="2413000" y="4810639"/>
            <a:ext cx="20682408" cy="62429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defTabSz="457200">
              <a:lnSpc>
                <a:spcPct val="150000"/>
              </a:lnSpc>
              <a:defRPr sz="4300" b="0">
                <a:latin typeface="Arial"/>
                <a:ea typeface="Arial"/>
                <a:cs typeface="Arial"/>
                <a:sym typeface="Arial"/>
              </a:defRPr>
            </a:pPr>
            <a:r>
              <a:t>Al fine di estendere l’obbligo di repèchage anche alle altre società del gruppo di imprese occorre che sia fornita </a:t>
            </a:r>
            <a:r>
              <a:rPr u="sng"/>
              <a:t>la prova dell’esistenza di un unico centro di imputazione giuridica dei rapporti </a:t>
            </a:r>
            <a:r>
              <a:t>e, in sostanza, un unico soggetto imprenditoriale; in difetto di tale prova l’obbligo dovrà essere circoscritto alla verifica della possibilità del lavoratore di essere reimpiegato solo nell’ambito della società datrice di lavoro (Cass., 9 maggio 2018, n. 11166; Cass., 5 gennaio 2017, n. 160; Cass. 21 maggio 2017, n. 13809; Cass. 31 marzo 2016, n. 6254; Cass., 26 agosto 2016, n. 17368).</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Slide Number Placeholder 1"/>
          <p:cNvSpPr txBox="1">
            <a:spLocks noGrp="1"/>
          </p:cNvSpPr>
          <p:nvPr>
            <p:ph type="sldNum" sz="quarter" idx="2"/>
          </p:nvPr>
        </p:nvSpPr>
        <p:spPr>
          <a:xfrm>
            <a:off x="23709573" y="12658367"/>
            <a:ext cx="315654" cy="42981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a:t>
            </a:fld>
            <a:endParaRPr/>
          </a:p>
        </p:txBody>
      </p:sp>
      <p:sp>
        <p:nvSpPr>
          <p:cNvPr id="92" name="Title 2"/>
          <p:cNvSpPr txBox="1">
            <a:spLocks noGrp="1"/>
          </p:cNvSpPr>
          <p:nvPr>
            <p:ph type="title"/>
          </p:nvPr>
        </p:nvSpPr>
        <p:spPr>
          <a:xfrm>
            <a:off x="2413000" y="706597"/>
            <a:ext cx="21631968" cy="1422401"/>
          </a:xfrm>
          <a:prstGeom prst="rect">
            <a:avLst/>
          </a:prstGeom>
        </p:spPr>
        <p:txBody>
          <a:bodyPr/>
          <a:lstStyle/>
          <a:p>
            <a:r>
              <a:t>La definizione legale di g.m.o.: art. 3, l. 604/1966</a:t>
            </a:r>
          </a:p>
        </p:txBody>
      </p:sp>
      <p:sp>
        <p:nvSpPr>
          <p:cNvPr id="93" name="Legge 15 luglio 1966, art. 3:…"/>
          <p:cNvSpPr txBox="1"/>
          <p:nvPr/>
        </p:nvSpPr>
        <p:spPr>
          <a:xfrm>
            <a:off x="2413000" y="3110134"/>
            <a:ext cx="21188816" cy="25729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just" defTabSz="457200">
              <a:defRPr sz="4300" b="0">
                <a:latin typeface="Arial"/>
                <a:ea typeface="Arial"/>
                <a:cs typeface="Arial"/>
                <a:sym typeface="Arial"/>
              </a:defRPr>
            </a:pPr>
            <a:r>
              <a:t>Legge 15 luglio 1966, art. 3:</a:t>
            </a:r>
          </a:p>
          <a:p>
            <a:pPr algn="just" defTabSz="457200">
              <a:defRPr sz="4300" b="0">
                <a:latin typeface="Arial"/>
                <a:ea typeface="Arial"/>
                <a:cs typeface="Arial"/>
                <a:sym typeface="Arial"/>
              </a:defRPr>
            </a:pPr>
            <a:r>
              <a:t>“Il licenziamento per giustificato motivo con preavviso è determinato da … ragioni inerenti all'attività produttiva, all'organizzazione del lavoro e al regolare funzionamento di essa”.</a:t>
            </a:r>
          </a:p>
        </p:txBody>
      </p:sp>
      <p:sp>
        <p:nvSpPr>
          <p:cNvPr id="94" name="Content Placeholder 3"/>
          <p:cNvSpPr txBox="1">
            <a:spLocks noGrp="1"/>
          </p:cNvSpPr>
          <p:nvPr>
            <p:ph type="body" sz="half" idx="1"/>
          </p:nvPr>
        </p:nvSpPr>
        <p:spPr>
          <a:xfrm>
            <a:off x="2413000" y="6333066"/>
            <a:ext cx="21352186" cy="5396441"/>
          </a:xfrm>
          <a:prstGeom prst="rect">
            <a:avLst/>
          </a:prstGeom>
        </p:spPr>
        <p:txBody>
          <a:bodyPr lIns="45719" tIns="45719" rIns="45719" bIns="45719">
            <a:noAutofit/>
          </a:bodyPr>
          <a:lstStyle/>
          <a:p>
            <a:pPr algn="ctr" defTabSz="584200">
              <a:spcBef>
                <a:spcPts val="0"/>
              </a:spcBef>
              <a:defRPr sz="4300" b="1" cap="small">
                <a:solidFill>
                  <a:srgbClr val="000000"/>
                </a:solidFill>
              </a:defRPr>
            </a:pPr>
            <a:r>
              <a:t>DUE TIPI DI GMO</a:t>
            </a:r>
          </a:p>
          <a:p>
            <a:pPr algn="ctr" defTabSz="584200">
              <a:spcBef>
                <a:spcPts val="0"/>
              </a:spcBef>
              <a:defRPr sz="4300" cap="small">
                <a:solidFill>
                  <a:srgbClr val="000000"/>
                </a:solidFill>
              </a:defRPr>
            </a:pPr>
            <a:endParaRPr/>
          </a:p>
          <a:p>
            <a:pPr marL="209379" indent="-209379" algn="just" defTabSz="457200">
              <a:spcBef>
                <a:spcPts val="1200"/>
              </a:spcBef>
              <a:buSzPct val="50000"/>
              <a:buBlip>
                <a:blip r:embed="rId2"/>
              </a:buBlip>
              <a:defRPr sz="4300" b="1">
                <a:solidFill>
                  <a:srgbClr val="C82506"/>
                </a:solidFill>
              </a:defRPr>
            </a:pPr>
            <a:r>
              <a:t> </a:t>
            </a:r>
            <a:r>
              <a:rPr>
                <a:solidFill>
                  <a:schemeClr val="accent5">
                    <a:hueOff val="-82419"/>
                    <a:satOff val="-9513"/>
                    <a:lumOff val="-16343"/>
                  </a:schemeClr>
                </a:solidFill>
              </a:rPr>
              <a:t>Licenziamento per motivi economici</a:t>
            </a:r>
            <a:r>
              <a:t> </a:t>
            </a:r>
            <a:r>
              <a:rPr b="0">
                <a:solidFill>
                  <a:srgbClr val="000000"/>
                </a:solidFill>
              </a:rPr>
              <a:t>(per modifiche organizzative che comportano la soppressione di un posto di lavoro)</a:t>
            </a:r>
          </a:p>
          <a:p>
            <a:pPr marL="209379" indent="-209379" defTabSz="457200">
              <a:spcBef>
                <a:spcPts val="1200"/>
              </a:spcBef>
              <a:buSzPct val="50000"/>
              <a:buBlip>
                <a:blip r:embed="rId2"/>
              </a:buBlip>
              <a:defRPr sz="4300" b="1">
                <a:solidFill>
                  <a:srgbClr val="C82506"/>
                </a:solidFill>
              </a:defRPr>
            </a:pPr>
            <a:r>
              <a:t> </a:t>
            </a:r>
            <a:r>
              <a:rPr>
                <a:solidFill>
                  <a:schemeClr val="accent5">
                    <a:hueOff val="-82419"/>
                    <a:satOff val="-9513"/>
                    <a:lumOff val="-16343"/>
                  </a:schemeClr>
                </a:solidFill>
              </a:rPr>
              <a:t>Licenziamento per motivi attinenti la persona del lavoratore ma non imputabili</a:t>
            </a:r>
            <a:r>
              <a:t> </a:t>
            </a:r>
            <a:r>
              <a:rPr b="0">
                <a:solidFill>
                  <a:srgbClr val="000000"/>
                </a:solidFill>
              </a:rPr>
              <a:t>(revoca permessi di accesso; inidoneità psico fisica; carcerazione preventiva; perdita patente di guida; etc.)</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Slide Number Placeholder 1"/>
          <p:cNvSpPr txBox="1">
            <a:spLocks noGrp="1"/>
          </p:cNvSpPr>
          <p:nvPr>
            <p:ph type="sldNum" sz="quarter" idx="2"/>
          </p:nvPr>
        </p:nvSpPr>
        <p:spPr>
          <a:xfrm>
            <a:off x="23589499" y="12658367"/>
            <a:ext cx="435728" cy="42981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20</a:t>
            </a:fld>
            <a:endParaRPr/>
          </a:p>
        </p:txBody>
      </p:sp>
      <p:sp>
        <p:nvSpPr>
          <p:cNvPr id="216" name="Title 2"/>
          <p:cNvSpPr txBox="1">
            <a:spLocks noGrp="1"/>
          </p:cNvSpPr>
          <p:nvPr>
            <p:ph type="title"/>
          </p:nvPr>
        </p:nvSpPr>
        <p:spPr>
          <a:xfrm>
            <a:off x="2413000" y="757397"/>
            <a:ext cx="21631968" cy="1422401"/>
          </a:xfrm>
          <a:prstGeom prst="rect">
            <a:avLst/>
          </a:prstGeom>
        </p:spPr>
        <p:txBody>
          <a:bodyPr/>
          <a:lstStyle/>
          <a:p>
            <a:r>
              <a:t>L’ambito professionale di operatività del </a:t>
            </a:r>
            <a:r>
              <a:rPr i="1"/>
              <a:t>repêchage</a:t>
            </a:r>
          </a:p>
        </p:txBody>
      </p:sp>
      <p:sp>
        <p:nvSpPr>
          <p:cNvPr id="217" name="Il “ripescaggio” non deve essere limitato all’offerta di mansioni dello stesso livello posseduto dal lavoratore, in mancanza deve riguardare anche mansioni di livello inferiore, purché compatibili con il bagaglio professionale del lavoratore. Il ché prov"/>
          <p:cNvSpPr txBox="1"/>
          <p:nvPr/>
        </p:nvSpPr>
        <p:spPr>
          <a:xfrm>
            <a:off x="2413000" y="2669743"/>
            <a:ext cx="20682408" cy="77411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defTabSz="457200">
              <a:lnSpc>
                <a:spcPct val="150000"/>
              </a:lnSpc>
              <a:defRPr sz="3700" b="0">
                <a:latin typeface="Arial"/>
                <a:ea typeface="Arial"/>
                <a:cs typeface="Arial"/>
                <a:sym typeface="Arial"/>
              </a:defRPr>
            </a:pPr>
            <a:r>
              <a:t>Il “ripescaggio” non deve essere limitato all’offerta di mansioni dello stesso livello posseduto dal lavoratore, in mancanza deve riguardare anche mansioni di livello inferiore, purché compatibili con il bagaglio professionale del lavoratore. Il ché provoca un aggravamento dell’onere del repechage a carico del datore di lavoro.</a:t>
            </a:r>
          </a:p>
          <a:p>
            <a:pPr algn="just" defTabSz="457200">
              <a:lnSpc>
                <a:spcPct val="150000"/>
              </a:lnSpc>
              <a:defRPr sz="3700" b="0">
                <a:latin typeface="Arial"/>
                <a:ea typeface="Arial"/>
                <a:cs typeface="Arial"/>
                <a:sym typeface="Arial"/>
              </a:defRPr>
            </a:pPr>
            <a:r>
              <a:t>L’interesse del lavoratore alla conservazione del posto di lavoro è prevalente rispetto alla salvaguardia della professionalità acquisita, e anche della retribuzione percepita, che sarebbe comunque compromesse dall’estinzione del rapporto  (v. inizialmente  Cass. 7 maggio 1998, n. 7758, poi consolidata e ribadita nel tempo e, da ultimo, in Cass. 15 luglio 2025, n. 19556 e 9 luglio 2025, n. 18804).</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Slide Number Placeholder 1"/>
          <p:cNvSpPr txBox="1">
            <a:spLocks noGrp="1"/>
          </p:cNvSpPr>
          <p:nvPr>
            <p:ph type="sldNum" sz="quarter" idx="2"/>
          </p:nvPr>
        </p:nvSpPr>
        <p:spPr>
          <a:xfrm>
            <a:off x="23589499" y="12658367"/>
            <a:ext cx="435728" cy="42981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21</a:t>
            </a:fld>
            <a:endParaRPr/>
          </a:p>
        </p:txBody>
      </p:sp>
      <p:sp>
        <p:nvSpPr>
          <p:cNvPr id="220" name="Title 2"/>
          <p:cNvSpPr txBox="1">
            <a:spLocks noGrp="1"/>
          </p:cNvSpPr>
          <p:nvPr>
            <p:ph type="title"/>
          </p:nvPr>
        </p:nvSpPr>
        <p:spPr>
          <a:xfrm>
            <a:off x="2413000" y="757397"/>
            <a:ext cx="21631968" cy="1422401"/>
          </a:xfrm>
          <a:prstGeom prst="rect">
            <a:avLst/>
          </a:prstGeom>
        </p:spPr>
        <p:txBody>
          <a:bodyPr/>
          <a:lstStyle/>
          <a:p>
            <a:r>
              <a:t>Limiti all’obbligo di </a:t>
            </a:r>
            <a:r>
              <a:rPr i="1"/>
              <a:t>repêchage</a:t>
            </a:r>
          </a:p>
        </p:txBody>
      </p:sp>
      <p:sp>
        <p:nvSpPr>
          <p:cNvPr id="221" name="Il datore di lavoro non è tenuto a:…"/>
          <p:cNvSpPr txBox="1"/>
          <p:nvPr/>
        </p:nvSpPr>
        <p:spPr>
          <a:xfrm>
            <a:off x="2413000" y="3736511"/>
            <a:ext cx="20682408" cy="43939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just" defTabSz="457200">
              <a:lnSpc>
                <a:spcPct val="150000"/>
              </a:lnSpc>
              <a:defRPr sz="4300" b="0">
                <a:latin typeface="Arial"/>
                <a:ea typeface="Arial"/>
                <a:cs typeface="Arial"/>
                <a:sym typeface="Arial"/>
              </a:defRPr>
            </a:pPr>
            <a:r>
              <a:t>Il datore di lavoro </a:t>
            </a:r>
            <a:r>
              <a:rPr b="1"/>
              <a:t>non </a:t>
            </a:r>
            <a:r>
              <a:t>è tenuto a:</a:t>
            </a:r>
          </a:p>
          <a:p>
            <a:pPr marL="375138" indent="-375138" algn="just" defTabSz="457200">
              <a:lnSpc>
                <a:spcPct val="150000"/>
              </a:lnSpc>
              <a:buSzPct val="50000"/>
              <a:buBlip>
                <a:blip r:embed="rId2"/>
              </a:buBlip>
              <a:defRPr sz="4300" b="0">
                <a:latin typeface="Arial"/>
                <a:ea typeface="Arial"/>
                <a:cs typeface="Arial"/>
                <a:sym typeface="Arial"/>
              </a:defRPr>
            </a:pPr>
            <a:r>
              <a:t> fornire un’ulteriore e diversa formazione, onde rendere compatibile la professionalità del lavoratore con il nuovo posto di lavoro disponibile ;</a:t>
            </a:r>
          </a:p>
          <a:p>
            <a:pPr marL="375138" indent="-375138" algn="just" defTabSz="457200">
              <a:lnSpc>
                <a:spcPct val="150000"/>
              </a:lnSpc>
              <a:buSzPct val="50000"/>
              <a:buBlip>
                <a:blip r:embed="rId2"/>
              </a:buBlip>
              <a:defRPr sz="4300" b="0">
                <a:latin typeface="Arial"/>
                <a:ea typeface="Arial"/>
                <a:cs typeface="Arial"/>
                <a:sym typeface="Arial"/>
              </a:defRPr>
            </a:pPr>
            <a:r>
              <a:t> riorganizzare l’impresa in modo da favorire il recupero di un posto per il licenziando.</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Slide Number Placeholder 1"/>
          <p:cNvSpPr txBox="1">
            <a:spLocks noGrp="1"/>
          </p:cNvSpPr>
          <p:nvPr>
            <p:ph type="sldNum" sz="quarter" idx="2"/>
          </p:nvPr>
        </p:nvSpPr>
        <p:spPr>
          <a:xfrm>
            <a:off x="23589499" y="12658367"/>
            <a:ext cx="435728" cy="42981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22</a:t>
            </a:fld>
            <a:endParaRPr/>
          </a:p>
        </p:txBody>
      </p:sp>
      <p:sp>
        <p:nvSpPr>
          <p:cNvPr id="224" name="Title 2"/>
          <p:cNvSpPr txBox="1">
            <a:spLocks noGrp="1"/>
          </p:cNvSpPr>
          <p:nvPr>
            <p:ph type="title"/>
          </p:nvPr>
        </p:nvSpPr>
        <p:spPr>
          <a:xfrm>
            <a:off x="2413000" y="706597"/>
            <a:ext cx="21631968" cy="1422401"/>
          </a:xfrm>
          <a:prstGeom prst="rect">
            <a:avLst/>
          </a:prstGeom>
        </p:spPr>
        <p:txBody>
          <a:bodyPr/>
          <a:lstStyle/>
          <a:p>
            <a:pPr defTabSz="1408175">
              <a:defRPr sz="4312"/>
            </a:pPr>
            <a:r>
              <a:t>Regime sanzionatorio del licenziamento illegittimo </a:t>
            </a:r>
          </a:p>
          <a:p>
            <a:pPr defTabSz="1408175">
              <a:defRPr sz="4312"/>
            </a:pPr>
            <a:r>
              <a:t>per mancato </a:t>
            </a:r>
            <a:r>
              <a:rPr i="1"/>
              <a:t>repêchage</a:t>
            </a:r>
          </a:p>
        </p:txBody>
      </p:sp>
      <p:sp>
        <p:nvSpPr>
          <p:cNvPr id="225" name="Giurisprudenza precedente"/>
          <p:cNvSpPr txBox="1"/>
          <p:nvPr/>
        </p:nvSpPr>
        <p:spPr>
          <a:xfrm>
            <a:off x="1836457" y="4013922"/>
            <a:ext cx="7786079" cy="7473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marL="53975" defTabSz="457200">
              <a:lnSpc>
                <a:spcPts val="6800"/>
              </a:lnSpc>
              <a:defRPr sz="4300">
                <a:latin typeface="Arial"/>
                <a:ea typeface="Arial"/>
                <a:cs typeface="Arial"/>
                <a:sym typeface="Arial"/>
              </a:defRPr>
            </a:lvl1pPr>
          </a:lstStyle>
          <a:p>
            <a:pPr>
              <a:defRPr b="0"/>
            </a:pPr>
            <a:r>
              <a:rPr b="1"/>
              <a:t>Giurisprudenza precedente</a:t>
            </a:r>
          </a:p>
        </p:txBody>
      </p:sp>
      <p:grpSp>
        <p:nvGrpSpPr>
          <p:cNvPr id="228" name="Raggruppa"/>
          <p:cNvGrpSpPr/>
          <p:nvPr/>
        </p:nvGrpSpPr>
        <p:grpSpPr>
          <a:xfrm>
            <a:off x="13003429" y="6866551"/>
            <a:ext cx="9755495" cy="4868994"/>
            <a:chOff x="0" y="-351570"/>
            <a:chExt cx="9755493" cy="4868992"/>
          </a:xfrm>
        </p:grpSpPr>
        <p:sp>
          <p:nvSpPr>
            <p:cNvPr id="226" name="Rettangolo"/>
            <p:cNvSpPr/>
            <p:nvPr/>
          </p:nvSpPr>
          <p:spPr>
            <a:xfrm>
              <a:off x="0" y="0"/>
              <a:ext cx="9755493" cy="4517422"/>
            </a:xfrm>
            <a:prstGeom prst="rect">
              <a:avLst/>
            </a:prstGeom>
            <a:noFill/>
            <a:ln w="38100" cap="flat">
              <a:solidFill>
                <a:srgbClr val="000000"/>
              </a:solidFill>
              <a:prstDash val="solid"/>
              <a:miter lim="400000"/>
            </a:ln>
            <a:effectLst/>
          </p:spPr>
          <p:txBody>
            <a:bodyPr wrap="square" lIns="71437" tIns="71437" rIns="71437" bIns="71437" numCol="1" anchor="ctr">
              <a:noAutofit/>
            </a:bodyPr>
            <a:lstStyle/>
            <a:p>
              <a:pPr>
                <a:defRPr sz="3000" b="0">
                  <a:solidFill>
                    <a:srgbClr val="FFFFFF"/>
                  </a:solidFill>
                  <a:latin typeface="+mn-lt"/>
                  <a:ea typeface="+mn-ea"/>
                  <a:cs typeface="+mn-cs"/>
                  <a:sym typeface="Helvetica Neue Medium"/>
                </a:defRPr>
              </a:pPr>
              <a:endParaRPr/>
            </a:p>
          </p:txBody>
        </p:sp>
        <p:sp>
          <p:nvSpPr>
            <p:cNvPr id="227" name="Solo indennità risarcitoria,…"/>
            <p:cNvSpPr txBox="1"/>
            <p:nvPr/>
          </p:nvSpPr>
          <p:spPr>
            <a:xfrm>
              <a:off x="251797" y="-351570"/>
              <a:ext cx="9503696" cy="486899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numCol="1" anchor="ctr">
              <a:noAutofit/>
            </a:bodyPr>
            <a:lstStyle/>
            <a:p>
              <a:pPr marL="53975" defTabSz="457200">
                <a:lnSpc>
                  <a:spcPts val="6600"/>
                </a:lnSpc>
                <a:defRPr sz="4300" b="0">
                  <a:latin typeface="Arial"/>
                  <a:ea typeface="Arial"/>
                  <a:cs typeface="Arial"/>
                  <a:sym typeface="Arial"/>
                </a:defRPr>
              </a:pPr>
              <a:r>
                <a:rPr sz="2800" b="1" dirty="0"/>
                <a:t>Solo </a:t>
              </a:r>
              <a:r>
                <a:rPr sz="2800" b="1" dirty="0" err="1"/>
                <a:t>indennità</a:t>
              </a:r>
              <a:r>
                <a:rPr sz="2800" b="1" dirty="0"/>
                <a:t> </a:t>
              </a:r>
              <a:r>
                <a:rPr sz="2800" b="1" dirty="0" err="1"/>
                <a:t>risarcitoria</a:t>
              </a:r>
              <a:r>
                <a:rPr sz="2800" b="1" dirty="0"/>
                <a:t>,</a:t>
              </a:r>
            </a:p>
            <a:p>
              <a:pPr marL="53975" defTabSz="457200">
                <a:lnSpc>
                  <a:spcPts val="6600"/>
                </a:lnSpc>
                <a:defRPr sz="4300" b="0">
                  <a:latin typeface="Arial"/>
                  <a:ea typeface="Arial"/>
                  <a:cs typeface="Arial"/>
                  <a:sym typeface="Arial"/>
                </a:defRPr>
              </a:pPr>
              <a:r>
                <a:rPr sz="2800" b="1" dirty="0"/>
                <a:t> </a:t>
              </a:r>
              <a:r>
                <a:rPr sz="2800" dirty="0" err="1"/>
                <a:t>poiché</a:t>
              </a:r>
              <a:r>
                <a:rPr sz="2800" dirty="0"/>
                <a:t> il </a:t>
              </a:r>
              <a:r>
                <a:rPr sz="2800" dirty="0" err="1"/>
                <a:t>mancato</a:t>
              </a:r>
              <a:r>
                <a:rPr sz="2800" dirty="0"/>
                <a:t> </a:t>
              </a:r>
              <a:r>
                <a:rPr sz="2800" i="1" dirty="0" err="1"/>
                <a:t>repêchage</a:t>
              </a:r>
              <a:r>
                <a:rPr sz="2800" dirty="0"/>
                <a:t> </a:t>
              </a:r>
            </a:p>
            <a:p>
              <a:pPr marL="53975" defTabSz="457200">
                <a:lnSpc>
                  <a:spcPts val="6600"/>
                </a:lnSpc>
                <a:defRPr sz="4300" b="0">
                  <a:latin typeface="Arial"/>
                  <a:ea typeface="Arial"/>
                  <a:cs typeface="Arial"/>
                  <a:sym typeface="Arial"/>
                </a:defRPr>
              </a:pPr>
              <a:r>
                <a:rPr sz="2800" b="1" u="sng" dirty="0"/>
                <a:t>non</a:t>
              </a:r>
              <a:r>
                <a:rPr sz="2800" b="1" dirty="0"/>
                <a:t> </a:t>
              </a:r>
              <a:r>
                <a:rPr sz="2800" dirty="0"/>
                <a:t>integra </a:t>
              </a:r>
              <a:r>
                <a:rPr sz="2800" dirty="0" err="1"/>
                <a:t>una</a:t>
              </a:r>
              <a:r>
                <a:rPr sz="2800" dirty="0"/>
                <a:t> forma di </a:t>
              </a:r>
              <a:r>
                <a:rPr sz="2800" dirty="0" err="1"/>
                <a:t>insussistenza</a:t>
              </a:r>
              <a:r>
                <a:rPr sz="2800" dirty="0"/>
                <a:t> del </a:t>
              </a:r>
              <a:r>
                <a:rPr sz="2800" dirty="0" err="1"/>
                <a:t>fatto</a:t>
              </a:r>
              <a:r>
                <a:rPr sz="2800" dirty="0"/>
                <a:t> </a:t>
              </a:r>
            </a:p>
            <a:p>
              <a:pPr marL="53975" defTabSz="457200">
                <a:lnSpc>
                  <a:spcPts val="6000"/>
                </a:lnSpc>
                <a:defRPr sz="3800" b="0">
                  <a:latin typeface="Arial"/>
                  <a:ea typeface="Arial"/>
                  <a:cs typeface="Arial"/>
                  <a:sym typeface="Arial"/>
                </a:defRPr>
              </a:pPr>
              <a:r>
                <a:rPr sz="2800" dirty="0"/>
                <a:t>(</a:t>
              </a:r>
              <a:r>
                <a:rPr sz="2800" i="1" dirty="0"/>
                <a:t>Quid </a:t>
              </a:r>
              <a:r>
                <a:rPr sz="2800" dirty="0"/>
                <a:t>per </a:t>
              </a:r>
              <a:r>
                <a:rPr sz="2800" dirty="0" err="1"/>
                <a:t>i</a:t>
              </a:r>
              <a:r>
                <a:rPr sz="2800" dirty="0"/>
                <a:t> </a:t>
              </a:r>
              <a:r>
                <a:rPr sz="2800" dirty="0" err="1"/>
                <a:t>vecchi</a:t>
              </a:r>
              <a:r>
                <a:rPr sz="2800" dirty="0"/>
                <a:t> </a:t>
              </a:r>
              <a:r>
                <a:rPr sz="2800" dirty="0" err="1"/>
                <a:t>assunti</a:t>
              </a:r>
              <a:r>
                <a:rPr sz="2800" dirty="0"/>
                <a:t>, </a:t>
              </a:r>
            </a:p>
            <a:p>
              <a:pPr marL="53975" defTabSz="457200">
                <a:lnSpc>
                  <a:spcPts val="6000"/>
                </a:lnSpc>
                <a:defRPr sz="3800" b="0">
                  <a:latin typeface="Arial"/>
                  <a:ea typeface="Arial"/>
                  <a:cs typeface="Arial"/>
                  <a:sym typeface="Arial"/>
                </a:defRPr>
              </a:pPr>
              <a:r>
                <a:rPr sz="2800" dirty="0" err="1"/>
                <a:t>posto</a:t>
              </a:r>
              <a:r>
                <a:rPr sz="2800" dirty="0"/>
                <a:t> </a:t>
              </a:r>
              <a:r>
                <a:rPr sz="2800" dirty="0" err="1"/>
                <a:t>che</a:t>
              </a:r>
              <a:r>
                <a:rPr sz="2800" dirty="0"/>
                <a:t> Corte cost. Si </a:t>
              </a:r>
              <a:r>
                <a:rPr sz="2800" dirty="0" err="1"/>
                <a:t>è</a:t>
              </a:r>
              <a:r>
                <a:rPr sz="2800" dirty="0"/>
                <a:t> </a:t>
              </a:r>
              <a:r>
                <a:rPr sz="2800" dirty="0" err="1"/>
                <a:t>occupata</a:t>
              </a:r>
              <a:r>
                <a:rPr sz="2800" dirty="0"/>
                <a:t> solo del </a:t>
              </a:r>
              <a:r>
                <a:rPr sz="2800" dirty="0" err="1"/>
                <a:t>d.lgs</a:t>
              </a:r>
              <a:r>
                <a:rPr sz="2800" dirty="0"/>
                <a:t>. n. 23/2015?</a:t>
              </a:r>
              <a:r>
                <a:rPr sz="2800" i="1" dirty="0"/>
                <a:t>)</a:t>
              </a:r>
            </a:p>
          </p:txBody>
        </p:sp>
      </p:grpSp>
      <p:sp>
        <p:nvSpPr>
          <p:cNvPr id="229" name="Dopo Corte cost. n. 128/2024, per gli assunti dal 7 marzo 2015"/>
          <p:cNvSpPr txBox="1"/>
          <p:nvPr/>
        </p:nvSpPr>
        <p:spPr>
          <a:xfrm>
            <a:off x="1633257" y="8116022"/>
            <a:ext cx="7786079" cy="19919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lvl1pPr marL="53975" defTabSz="457200">
              <a:lnSpc>
                <a:spcPts val="6800"/>
              </a:lnSpc>
              <a:defRPr sz="4300">
                <a:latin typeface="Arial"/>
                <a:ea typeface="Arial"/>
                <a:cs typeface="Arial"/>
                <a:sym typeface="Arial"/>
              </a:defRPr>
            </a:lvl1pPr>
          </a:lstStyle>
          <a:p>
            <a:pPr>
              <a:defRPr b="0"/>
            </a:pPr>
            <a:r>
              <a:rPr b="1"/>
              <a:t>Dopo Corte cost. n. 128/2024, per gli assunti dal 7 marzo 2015 </a:t>
            </a:r>
          </a:p>
        </p:txBody>
      </p:sp>
      <p:grpSp>
        <p:nvGrpSpPr>
          <p:cNvPr id="232" name="Raggruppa"/>
          <p:cNvGrpSpPr/>
          <p:nvPr/>
        </p:nvGrpSpPr>
        <p:grpSpPr>
          <a:xfrm>
            <a:off x="13003429" y="2713935"/>
            <a:ext cx="9755494" cy="4517422"/>
            <a:chOff x="0" y="0"/>
            <a:chExt cx="9755492" cy="4517421"/>
          </a:xfrm>
        </p:grpSpPr>
        <p:sp>
          <p:nvSpPr>
            <p:cNvPr id="230" name="Rettangolo"/>
            <p:cNvSpPr/>
            <p:nvPr/>
          </p:nvSpPr>
          <p:spPr>
            <a:xfrm>
              <a:off x="0" y="0"/>
              <a:ext cx="9755493" cy="4517422"/>
            </a:xfrm>
            <a:prstGeom prst="rect">
              <a:avLst/>
            </a:prstGeom>
            <a:noFill/>
            <a:ln w="38100" cap="flat">
              <a:solidFill>
                <a:srgbClr val="000000"/>
              </a:solidFill>
              <a:prstDash val="solid"/>
              <a:miter lim="400000"/>
            </a:ln>
            <a:effectLst/>
          </p:spPr>
          <p:txBody>
            <a:bodyPr wrap="square" lIns="71437" tIns="71437" rIns="71437" bIns="71437" numCol="1" anchor="ctr">
              <a:noAutofit/>
            </a:bodyPr>
            <a:lstStyle/>
            <a:p>
              <a:pPr>
                <a:defRPr sz="3000" b="0">
                  <a:solidFill>
                    <a:srgbClr val="FFFFFF"/>
                  </a:solidFill>
                  <a:latin typeface="+mn-lt"/>
                  <a:ea typeface="+mn-ea"/>
                  <a:cs typeface="+mn-cs"/>
                  <a:sym typeface="Helvetica Neue Medium"/>
                </a:defRPr>
              </a:pPr>
              <a:endParaRPr/>
            </a:p>
          </p:txBody>
        </p:sp>
        <p:sp>
          <p:nvSpPr>
            <p:cNvPr id="231" name="Reintegrazione attenuata,…"/>
            <p:cNvSpPr txBox="1"/>
            <p:nvPr/>
          </p:nvSpPr>
          <p:spPr>
            <a:xfrm>
              <a:off x="78633" y="347752"/>
              <a:ext cx="9251897" cy="380486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numCol="1" anchor="ctr">
              <a:noAutofit/>
            </a:bodyPr>
            <a:lstStyle/>
            <a:p>
              <a:pPr defTabSz="457200">
                <a:lnSpc>
                  <a:spcPct val="120000"/>
                </a:lnSpc>
                <a:defRPr sz="4300" b="0">
                  <a:latin typeface="Arial"/>
                  <a:ea typeface="Arial"/>
                  <a:cs typeface="Arial"/>
                  <a:sym typeface="Arial"/>
                </a:defRPr>
              </a:pPr>
              <a:r>
                <a:rPr b="1" dirty="0" err="1"/>
                <a:t>Reintegrazione</a:t>
              </a:r>
              <a:r>
                <a:rPr b="1" dirty="0"/>
                <a:t> </a:t>
              </a:r>
              <a:r>
                <a:rPr b="1" dirty="0" err="1"/>
                <a:t>attenuata</a:t>
              </a:r>
              <a:r>
                <a:rPr b="1" dirty="0"/>
                <a:t>,</a:t>
              </a:r>
            </a:p>
            <a:p>
              <a:pPr defTabSz="457200">
                <a:lnSpc>
                  <a:spcPct val="120000"/>
                </a:lnSpc>
                <a:defRPr sz="3800" b="0">
                  <a:latin typeface="Arial"/>
                  <a:ea typeface="Arial"/>
                  <a:cs typeface="Arial"/>
                  <a:sym typeface="Arial"/>
                </a:defRPr>
              </a:pPr>
              <a:r>
                <a:rPr dirty="0" err="1"/>
                <a:t>poiché</a:t>
              </a:r>
              <a:r>
                <a:rPr dirty="0"/>
                <a:t> il </a:t>
              </a:r>
              <a:r>
                <a:rPr dirty="0" err="1"/>
                <a:t>mancato</a:t>
              </a:r>
              <a:r>
                <a:rPr dirty="0"/>
                <a:t> </a:t>
              </a:r>
              <a:r>
                <a:rPr i="1" dirty="0" err="1"/>
                <a:t>repêchage</a:t>
              </a:r>
              <a:r>
                <a:rPr dirty="0"/>
                <a:t> integra </a:t>
              </a:r>
              <a:r>
                <a:rPr dirty="0" err="1"/>
                <a:t>una</a:t>
              </a:r>
              <a:r>
                <a:rPr dirty="0"/>
                <a:t> forma di </a:t>
              </a:r>
              <a:r>
                <a:rPr dirty="0" err="1"/>
                <a:t>insussistenza</a:t>
              </a:r>
              <a:r>
                <a:rPr dirty="0"/>
                <a:t> del </a:t>
              </a:r>
              <a:r>
                <a:rPr dirty="0" err="1"/>
                <a:t>fatto</a:t>
              </a:r>
              <a:r>
                <a:rPr dirty="0"/>
                <a:t> (v. Cass. 11 </a:t>
              </a:r>
              <a:r>
                <a:rPr dirty="0" err="1"/>
                <a:t>dicembre</a:t>
              </a:r>
              <a:r>
                <a:rPr dirty="0"/>
                <a:t> 2024, n. 32007; Cass. 20 </a:t>
              </a:r>
              <a:r>
                <a:rPr dirty="0" err="1"/>
                <a:t>novembre</a:t>
              </a:r>
              <a:r>
                <a:rPr dirty="0"/>
                <a:t> 2024, n. 29914;ecc.)</a:t>
              </a:r>
            </a:p>
          </p:txBody>
        </p:sp>
      </p:grpSp>
      <p:sp>
        <p:nvSpPr>
          <p:cNvPr id="233" name="Linea"/>
          <p:cNvSpPr/>
          <p:nvPr/>
        </p:nvSpPr>
        <p:spPr>
          <a:xfrm>
            <a:off x="10688223" y="4387577"/>
            <a:ext cx="1695589" cy="1"/>
          </a:xfrm>
          <a:prstGeom prst="line">
            <a:avLst/>
          </a:prstGeom>
          <a:ln w="50800">
            <a:solidFill>
              <a:srgbClr val="000000"/>
            </a:solidFill>
            <a:miter lim="400000"/>
            <a:tailEnd type="triangle"/>
          </a:ln>
        </p:spPr>
        <p:txBody>
          <a:bodyPr lIns="71437" tIns="71437" rIns="71437" bIns="71437" anchor="ctr"/>
          <a:lstStyle/>
          <a:p>
            <a:pPr>
              <a:defRPr sz="3000" b="0">
                <a:solidFill>
                  <a:srgbClr val="FFFFFF"/>
                </a:solidFill>
                <a:latin typeface="+mn-lt"/>
                <a:ea typeface="+mn-ea"/>
                <a:cs typeface="+mn-cs"/>
                <a:sym typeface="Helvetica Neue Medium"/>
              </a:defRPr>
            </a:pPr>
            <a:endParaRPr/>
          </a:p>
        </p:txBody>
      </p:sp>
      <p:sp>
        <p:nvSpPr>
          <p:cNvPr id="234" name="Linea"/>
          <p:cNvSpPr/>
          <p:nvPr/>
        </p:nvSpPr>
        <p:spPr>
          <a:xfrm>
            <a:off x="10688223" y="9111977"/>
            <a:ext cx="1695589" cy="1"/>
          </a:xfrm>
          <a:prstGeom prst="line">
            <a:avLst/>
          </a:prstGeom>
          <a:ln w="50800">
            <a:solidFill>
              <a:srgbClr val="000000"/>
            </a:solidFill>
            <a:miter lim="400000"/>
            <a:tailEnd type="triangle"/>
          </a:ln>
        </p:spPr>
        <p:txBody>
          <a:bodyPr lIns="71437" tIns="71437" rIns="71437" bIns="71437" anchor="ctr"/>
          <a:lstStyle/>
          <a:p>
            <a:pPr>
              <a:defRPr sz="3000" b="0">
                <a:solidFill>
                  <a:srgbClr val="FFFFFF"/>
                </a:solidFill>
                <a:latin typeface="+mn-lt"/>
                <a:ea typeface="+mn-ea"/>
                <a:cs typeface="+mn-cs"/>
                <a:sym typeface="Helvetica Neue Medium"/>
              </a:defRPr>
            </a:pPr>
            <a:endParaRP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 name="Slide Number Placeholder 1"/>
          <p:cNvSpPr txBox="1">
            <a:spLocks noGrp="1"/>
          </p:cNvSpPr>
          <p:nvPr>
            <p:ph type="sldNum" sz="quarter" idx="2"/>
          </p:nvPr>
        </p:nvSpPr>
        <p:spPr>
          <a:xfrm>
            <a:off x="23589499" y="12658367"/>
            <a:ext cx="435728" cy="42981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23</a:t>
            </a:fld>
            <a:endParaRPr/>
          </a:p>
        </p:txBody>
      </p:sp>
      <p:sp>
        <p:nvSpPr>
          <p:cNvPr id="237" name="Title 2"/>
          <p:cNvSpPr txBox="1">
            <a:spLocks noGrp="1"/>
          </p:cNvSpPr>
          <p:nvPr>
            <p:ph type="title"/>
          </p:nvPr>
        </p:nvSpPr>
        <p:spPr>
          <a:xfrm>
            <a:off x="2413000" y="706597"/>
            <a:ext cx="21631968" cy="1422401"/>
          </a:xfrm>
          <a:prstGeom prst="rect">
            <a:avLst/>
          </a:prstGeom>
        </p:spPr>
        <p:txBody>
          <a:bodyPr/>
          <a:lstStyle/>
          <a:p>
            <a:r>
              <a:t>Gli oneri probatori in tema di </a:t>
            </a:r>
            <a:r>
              <a:rPr i="1"/>
              <a:t>repêchage</a:t>
            </a:r>
          </a:p>
        </p:txBody>
      </p:sp>
      <p:sp>
        <p:nvSpPr>
          <p:cNvPr id="238" name="L’onere probatorio grava sul datore di lavoro, che deve dare prova dell’impossibilità di una differente utilizzazione del lavoratore in mansioni diverse da quelle precedentemente svolte.…"/>
          <p:cNvSpPr txBox="1"/>
          <p:nvPr/>
        </p:nvSpPr>
        <p:spPr>
          <a:xfrm>
            <a:off x="2413000" y="3511597"/>
            <a:ext cx="19758196" cy="66928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p>
            <a:pPr marL="375138" indent="-375138" algn="just" defTabSz="914400">
              <a:lnSpc>
                <a:spcPct val="120000"/>
              </a:lnSpc>
              <a:buSzPct val="50000"/>
              <a:buBlip>
                <a:blip r:embed="rId2"/>
              </a:buBlip>
              <a:defRPr sz="4300" b="0">
                <a:latin typeface="Arial"/>
                <a:ea typeface="Arial"/>
                <a:cs typeface="Arial"/>
                <a:sym typeface="Arial"/>
              </a:defRPr>
            </a:pPr>
            <a:r>
              <a:t> L’onere probatorio grava sul datore di lavoro, che deve dare prova dell’impossibilità di una differente utilizzazione del lavoratore in mansioni diverse da quelle precedentemente svolte.</a:t>
            </a:r>
          </a:p>
          <a:p>
            <a:pPr marL="342900" indent="-342900" algn="just" defTabSz="914400">
              <a:lnSpc>
                <a:spcPct val="120000"/>
              </a:lnSpc>
              <a:defRPr sz="4300" b="0">
                <a:latin typeface="Arial"/>
                <a:ea typeface="Arial"/>
                <a:cs typeface="Arial"/>
                <a:sym typeface="Arial"/>
              </a:defRPr>
            </a:pPr>
            <a:endParaRPr/>
          </a:p>
          <a:p>
            <a:pPr marL="375138" indent="-375138" algn="just" defTabSz="914400">
              <a:lnSpc>
                <a:spcPct val="120000"/>
              </a:lnSpc>
              <a:buSzPct val="50000"/>
              <a:buBlip>
                <a:blip r:embed="rId2"/>
              </a:buBlip>
              <a:defRPr sz="4300" b="0">
                <a:latin typeface="Arial"/>
                <a:ea typeface="Arial"/>
                <a:cs typeface="Arial"/>
                <a:sym typeface="Arial"/>
              </a:defRPr>
            </a:pPr>
            <a:r>
              <a:t>Per giurisprudenza più recente, non spetta al lavoratore l’allegazione della posizioni lavorative utilizzabili per il suo </a:t>
            </a:r>
            <a:r>
              <a:rPr i="1"/>
              <a:t>repêchage (Cass. 7 gennaio 2019, n. 192; Cass. 3 maggio 2017, n. 10699; Cass. 20 ottobre 2017, n. 24882; Cass. 12 gennaio 2017, n. 618; Cass. 19 aprile 2017, n. 986)</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La presentazione ha solo uno scopo formativo e didattico e non rappresenta un parere legale.…"/>
          <p:cNvSpPr txBox="1"/>
          <p:nvPr/>
        </p:nvSpPr>
        <p:spPr>
          <a:xfrm>
            <a:off x="7394215" y="9772358"/>
            <a:ext cx="9595571" cy="5271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defTabSz="650240">
              <a:defRPr sz="1500" b="0" i="1">
                <a:solidFill>
                  <a:srgbClr val="3D3D3D"/>
                </a:solidFill>
                <a:latin typeface="Arial"/>
                <a:ea typeface="Arial"/>
                <a:cs typeface="Arial"/>
                <a:sym typeface="Arial"/>
              </a:defRPr>
            </a:pPr>
            <a:r>
              <a:t>La presentazione ha solo uno scopo formativo e didattico e non rappresenta un parere legale.</a:t>
            </a:r>
          </a:p>
          <a:p>
            <a:pPr defTabSz="650240">
              <a:defRPr sz="1500" b="0" i="1">
                <a:solidFill>
                  <a:srgbClr val="3D3D3D"/>
                </a:solidFill>
                <a:latin typeface="Arial"/>
                <a:ea typeface="Arial"/>
                <a:cs typeface="Arial"/>
                <a:sym typeface="Arial"/>
              </a:defRPr>
            </a:pPr>
            <a:r>
              <a:t>Lo Studio nega ogni responsabilità per l’uso che dovesse esserne fatto senza coinvolgimento dei propri Soci.</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Slide Number Placeholder 1"/>
          <p:cNvSpPr txBox="1">
            <a:spLocks noGrp="1"/>
          </p:cNvSpPr>
          <p:nvPr>
            <p:ph type="sldNum" sz="quarter" idx="2"/>
          </p:nvPr>
        </p:nvSpPr>
        <p:spPr>
          <a:xfrm>
            <a:off x="23709573" y="12658367"/>
            <a:ext cx="315654" cy="42981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3</a:t>
            </a:fld>
            <a:endParaRPr/>
          </a:p>
        </p:txBody>
      </p:sp>
      <p:sp>
        <p:nvSpPr>
          <p:cNvPr id="97" name="Title 2"/>
          <p:cNvSpPr txBox="1">
            <a:spLocks noGrp="1"/>
          </p:cNvSpPr>
          <p:nvPr>
            <p:ph type="title"/>
          </p:nvPr>
        </p:nvSpPr>
        <p:spPr>
          <a:xfrm>
            <a:off x="2413000" y="706597"/>
            <a:ext cx="21631968" cy="1422401"/>
          </a:xfrm>
          <a:prstGeom prst="rect">
            <a:avLst/>
          </a:prstGeom>
        </p:spPr>
        <p:txBody>
          <a:bodyPr/>
          <a:lstStyle/>
          <a:p>
            <a:r>
              <a:t>La finalità del licenziamento</a:t>
            </a:r>
          </a:p>
        </p:txBody>
      </p:sp>
      <p:sp>
        <p:nvSpPr>
          <p:cNvPr id="98" name="Content Placeholder 3"/>
          <p:cNvSpPr txBox="1">
            <a:spLocks noGrp="1"/>
          </p:cNvSpPr>
          <p:nvPr>
            <p:ph type="body" idx="1"/>
          </p:nvPr>
        </p:nvSpPr>
        <p:spPr>
          <a:xfrm>
            <a:off x="2413000" y="2591843"/>
            <a:ext cx="21473374" cy="9431019"/>
          </a:xfrm>
          <a:prstGeom prst="rect">
            <a:avLst/>
          </a:prstGeom>
        </p:spPr>
        <p:txBody>
          <a:bodyPr lIns="65023" tIns="65023" rIns="65023" bIns="65023">
            <a:noAutofit/>
          </a:bodyPr>
          <a:lstStyle/>
          <a:p>
            <a:pPr marL="487680" indent="-487680" algn="just" defTabSz="1300480">
              <a:spcBef>
                <a:spcPts val="0"/>
              </a:spcBef>
              <a:defRPr sz="4300"/>
            </a:pPr>
            <a:r>
              <a:t>Da Cass. n. 25201/2016 in poi, per integrare il g.m.o. è sufficiente che vi sia una </a:t>
            </a:r>
            <a:r>
              <a:rPr b="1"/>
              <a:t>effettiva modifica organizzativa </a:t>
            </a:r>
            <a:r>
              <a:t>che dia luogo alla soppressione del posto. </a:t>
            </a:r>
          </a:p>
          <a:p>
            <a:pPr marL="487680" indent="-487680" algn="just" defTabSz="1300480">
              <a:spcBef>
                <a:spcPts val="0"/>
              </a:spcBef>
              <a:defRPr sz="4300"/>
            </a:pPr>
            <a:endParaRPr/>
          </a:p>
          <a:p>
            <a:pPr marL="487680" indent="-487680" algn="just" defTabSz="1300480">
              <a:spcBef>
                <a:spcPts val="0"/>
              </a:spcBef>
              <a:defRPr sz="4300"/>
            </a:pPr>
            <a:r>
              <a:t>Non rileva e non deve essere dichiarata la causa/finalità a monte di tale modifica che può essere costituita anche da:</a:t>
            </a:r>
          </a:p>
          <a:p>
            <a:pPr marL="487680" indent="-487680" algn="just" defTabSz="1300480">
              <a:spcBef>
                <a:spcPts val="0"/>
              </a:spcBef>
              <a:defRPr sz="4300">
                <a:solidFill>
                  <a:srgbClr val="3D3D3D"/>
                </a:solidFill>
              </a:defRPr>
            </a:pPr>
            <a:endParaRPr/>
          </a:p>
          <a:p>
            <a:pPr marL="375138" indent="-375138" algn="just" defTabSz="1300480">
              <a:lnSpc>
                <a:spcPct val="150000"/>
              </a:lnSpc>
              <a:spcBef>
                <a:spcPts val="0"/>
              </a:spcBef>
              <a:buSzPct val="50000"/>
              <a:buBlip>
                <a:blip r:embed="rId2"/>
              </a:buBlip>
              <a:defRPr sz="4300">
                <a:solidFill>
                  <a:srgbClr val="3D3D3D"/>
                </a:solidFill>
              </a:defRPr>
            </a:pPr>
            <a:r>
              <a:t> maggiore efficienza gestionale</a:t>
            </a:r>
          </a:p>
          <a:p>
            <a:pPr marL="375138" indent="-375138" algn="just" defTabSz="1300480">
              <a:lnSpc>
                <a:spcPct val="150000"/>
              </a:lnSpc>
              <a:spcBef>
                <a:spcPts val="0"/>
              </a:spcBef>
              <a:buSzPct val="50000"/>
              <a:buBlip>
                <a:blip r:embed="rId2"/>
              </a:buBlip>
              <a:defRPr sz="4300">
                <a:solidFill>
                  <a:srgbClr val="3D3D3D"/>
                </a:solidFill>
              </a:defRPr>
            </a:pPr>
            <a:r>
              <a:t> incremento di redditività dell’impresa o di profitto del datore</a:t>
            </a:r>
          </a:p>
          <a:p>
            <a:pPr algn="just" defTabSz="1300480">
              <a:lnSpc>
                <a:spcPct val="150000"/>
              </a:lnSpc>
              <a:spcBef>
                <a:spcPts val="0"/>
              </a:spcBef>
              <a:defRPr sz="4300">
                <a:solidFill>
                  <a:srgbClr val="3D3D3D"/>
                </a:solidFill>
              </a:defRPr>
            </a:pPr>
            <a:r>
              <a:t>(non occorre che vi sia una crisi aziendale o un andamento economico negativo)</a:t>
            </a:r>
          </a:p>
          <a:p>
            <a:pPr algn="just" defTabSz="1300480">
              <a:lnSpc>
                <a:spcPct val="150000"/>
              </a:lnSpc>
              <a:spcBef>
                <a:spcPts val="0"/>
              </a:spcBef>
              <a:defRPr sz="4300">
                <a:solidFill>
                  <a:srgbClr val="3D3D3D"/>
                </a:solidFill>
              </a:defRPr>
            </a:pPr>
            <a:endParaRPr/>
          </a:p>
          <a:p>
            <a:pPr algn="just" defTabSz="1300480">
              <a:lnSpc>
                <a:spcPct val="150000"/>
              </a:lnSpc>
              <a:spcBef>
                <a:spcPts val="0"/>
              </a:spcBef>
              <a:defRPr sz="4300">
                <a:solidFill>
                  <a:srgbClr val="3D3D3D"/>
                </a:solidFill>
              </a:defRPr>
            </a:pPr>
            <a:r>
              <a:t>Il Giudice non può sindacare congruità e opportunità economica e gestionale della scelta soppressiva (Cass. 29099/2019; Cass. 4672/2019; Cass. 29101/2019).</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Slide Number Placeholder 1"/>
          <p:cNvSpPr txBox="1">
            <a:spLocks noGrp="1"/>
          </p:cNvSpPr>
          <p:nvPr>
            <p:ph type="sldNum" sz="quarter" idx="2"/>
          </p:nvPr>
        </p:nvSpPr>
        <p:spPr>
          <a:xfrm>
            <a:off x="23709573" y="12658367"/>
            <a:ext cx="315654" cy="42981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4</a:t>
            </a:fld>
            <a:endParaRPr/>
          </a:p>
        </p:txBody>
      </p:sp>
      <p:sp>
        <p:nvSpPr>
          <p:cNvPr id="101" name="Title 2"/>
          <p:cNvSpPr txBox="1">
            <a:spLocks noGrp="1"/>
          </p:cNvSpPr>
          <p:nvPr>
            <p:ph type="title"/>
          </p:nvPr>
        </p:nvSpPr>
        <p:spPr>
          <a:xfrm>
            <a:off x="2413000" y="757397"/>
            <a:ext cx="21631968" cy="1422401"/>
          </a:xfrm>
          <a:prstGeom prst="rect">
            <a:avLst/>
          </a:prstGeom>
        </p:spPr>
        <p:txBody>
          <a:bodyPr/>
          <a:lstStyle/>
          <a:p>
            <a:r>
              <a:t>Argomenti a sostegno dell’orientamento maggioritario</a:t>
            </a:r>
          </a:p>
        </p:txBody>
      </p:sp>
      <p:sp>
        <p:nvSpPr>
          <p:cNvPr id="102" name="Content Placeholder 3"/>
          <p:cNvSpPr txBox="1">
            <a:spLocks noGrp="1"/>
          </p:cNvSpPr>
          <p:nvPr>
            <p:ph type="body" sz="half" idx="1"/>
          </p:nvPr>
        </p:nvSpPr>
        <p:spPr>
          <a:xfrm>
            <a:off x="2413000" y="4662153"/>
            <a:ext cx="21486337" cy="3146298"/>
          </a:xfrm>
          <a:prstGeom prst="rect">
            <a:avLst/>
          </a:prstGeom>
        </p:spPr>
        <p:txBody>
          <a:bodyPr lIns="45719" tIns="45719" rIns="45719" bIns="45719">
            <a:noAutofit/>
          </a:bodyPr>
          <a:lstStyle/>
          <a:p>
            <a:pPr marL="487680" indent="-487680" algn="just" defTabSz="1300480">
              <a:lnSpc>
                <a:spcPct val="150000"/>
              </a:lnSpc>
              <a:spcBef>
                <a:spcPts val="0"/>
              </a:spcBef>
              <a:defRPr sz="4300"/>
            </a:pPr>
            <a:r>
              <a:t>A) </a:t>
            </a:r>
            <a:r>
              <a:rPr b="1"/>
              <a:t>la lettera dell’art. 3 l. 604/1966. </a:t>
            </a:r>
            <a:r>
              <a:t>L’art. 3 non richiede che la scelta organizzativa sia qualificata dalla necessità di fronteggiare una situazione di crisi o di perdita economica, né altre giustificazioni.</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Slide Number Placeholder 1"/>
          <p:cNvSpPr txBox="1">
            <a:spLocks noGrp="1"/>
          </p:cNvSpPr>
          <p:nvPr>
            <p:ph type="sldNum" sz="quarter" idx="2"/>
          </p:nvPr>
        </p:nvSpPr>
        <p:spPr>
          <a:xfrm>
            <a:off x="23709573" y="12658367"/>
            <a:ext cx="315654" cy="42981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5</a:t>
            </a:fld>
            <a:endParaRPr/>
          </a:p>
        </p:txBody>
      </p:sp>
      <p:sp>
        <p:nvSpPr>
          <p:cNvPr id="105" name="Title 2"/>
          <p:cNvSpPr txBox="1">
            <a:spLocks noGrp="1"/>
          </p:cNvSpPr>
          <p:nvPr>
            <p:ph type="title"/>
          </p:nvPr>
        </p:nvSpPr>
        <p:spPr>
          <a:xfrm>
            <a:off x="2413000" y="757397"/>
            <a:ext cx="21631968" cy="1422401"/>
          </a:xfrm>
          <a:prstGeom prst="rect">
            <a:avLst/>
          </a:prstGeom>
        </p:spPr>
        <p:txBody>
          <a:bodyPr/>
          <a:lstStyle/>
          <a:p>
            <a:r>
              <a:t>Argomenti a sostegno dell’orientamento maggioritario</a:t>
            </a:r>
          </a:p>
        </p:txBody>
      </p:sp>
      <p:sp>
        <p:nvSpPr>
          <p:cNvPr id="106" name="B) Effetti paradossali dell'opposta soluzione. L’organizzazione del lavoro potrebbe essere modificata solo in presenza di un andamento economico gravemente negativo e non, invece, per prevenire o contenere una crisi incombente o per ottimizzare l'efficie"/>
          <p:cNvSpPr txBox="1"/>
          <p:nvPr/>
        </p:nvSpPr>
        <p:spPr>
          <a:xfrm>
            <a:off x="2413000" y="4469226"/>
            <a:ext cx="21631968" cy="477754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p>
            <a:pPr algn="just" defTabSz="914400">
              <a:lnSpc>
                <a:spcPct val="150000"/>
              </a:lnSpc>
              <a:defRPr sz="4300" b="0">
                <a:latin typeface="Arial"/>
                <a:ea typeface="Arial"/>
                <a:cs typeface="Arial"/>
                <a:sym typeface="Arial"/>
              </a:defRPr>
            </a:pPr>
            <a:r>
              <a:t>B) </a:t>
            </a:r>
            <a:r>
              <a:rPr b="1"/>
              <a:t>Effetti paradossali dell'opposta soluzione.</a:t>
            </a:r>
            <a:r>
              <a:t> L’organizzazione del lavoro potrebbe essere modificata solo in presenza di un andamento economico gravemente negativo e non, invece, per prevenire o contenere una crisi incombente o per ottimizzare l'efficienza e la competitività dell’impresa.</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Slide Number Placeholder 1"/>
          <p:cNvSpPr txBox="1">
            <a:spLocks noGrp="1"/>
          </p:cNvSpPr>
          <p:nvPr>
            <p:ph type="sldNum" sz="quarter" idx="2"/>
          </p:nvPr>
        </p:nvSpPr>
        <p:spPr>
          <a:xfrm>
            <a:off x="23709573" y="12658367"/>
            <a:ext cx="315654" cy="42981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6</a:t>
            </a:fld>
            <a:endParaRPr/>
          </a:p>
        </p:txBody>
      </p:sp>
      <p:sp>
        <p:nvSpPr>
          <p:cNvPr id="109" name="Title 2"/>
          <p:cNvSpPr txBox="1">
            <a:spLocks noGrp="1"/>
          </p:cNvSpPr>
          <p:nvPr>
            <p:ph type="title"/>
          </p:nvPr>
        </p:nvSpPr>
        <p:spPr>
          <a:xfrm>
            <a:off x="2413000" y="706597"/>
            <a:ext cx="21631968" cy="1422401"/>
          </a:xfrm>
          <a:prstGeom prst="rect">
            <a:avLst/>
          </a:prstGeom>
        </p:spPr>
        <p:txBody>
          <a:bodyPr/>
          <a:lstStyle/>
          <a:p>
            <a:r>
              <a:t>Elementi essenziali del g.m.o.</a:t>
            </a:r>
          </a:p>
        </p:txBody>
      </p:sp>
      <p:grpSp>
        <p:nvGrpSpPr>
          <p:cNvPr id="112" name="effettività della modifica organizzativa, che deve essere attuale e sufficientemente stabile…"/>
          <p:cNvGrpSpPr/>
          <p:nvPr/>
        </p:nvGrpSpPr>
        <p:grpSpPr>
          <a:xfrm>
            <a:off x="2393950" y="3608664"/>
            <a:ext cx="21510827" cy="7397377"/>
            <a:chOff x="0" y="0"/>
            <a:chExt cx="21510826" cy="7397376"/>
          </a:xfrm>
        </p:grpSpPr>
        <p:sp>
          <p:nvSpPr>
            <p:cNvPr id="111" name="effettività della modifica organizzativa, che deve essere attuale e sufficientemente stabile…"/>
            <p:cNvSpPr/>
            <p:nvPr/>
          </p:nvSpPr>
          <p:spPr>
            <a:xfrm>
              <a:off x="19050" y="19050"/>
              <a:ext cx="21472727" cy="7359277"/>
            </a:xfrm>
            <a:prstGeom prst="roundRect">
              <a:avLst>
                <a:gd name="adj" fmla="val 2589"/>
              </a:avLst>
            </a:prstGeom>
            <a:solidFill>
              <a:srgbClr val="FFFFFF"/>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81000" tIns="381000" rIns="381000" bIns="381000" numCol="1" anchor="t">
              <a:noAutofit/>
            </a:bodyPr>
            <a:lstStyle/>
            <a:p>
              <a:pPr marL="375138" indent="-375138" algn="just" defTabSz="914400">
                <a:buSzPct val="50000"/>
                <a:buBlip>
                  <a:blip r:embed="rId2"/>
                </a:buBlip>
                <a:defRPr sz="4300" b="0">
                  <a:latin typeface="Arial"/>
                  <a:ea typeface="Arial"/>
                  <a:cs typeface="Arial"/>
                  <a:sym typeface="Arial"/>
                </a:defRPr>
              </a:pPr>
              <a:r>
                <a:t> </a:t>
              </a:r>
              <a:r>
                <a:rPr b="1" u="sng"/>
                <a:t>effettività della modifica organizzativa</a:t>
              </a:r>
              <a:r>
                <a:t>, che deve essere attuale e sufficientemente stabile</a:t>
              </a:r>
            </a:p>
            <a:p>
              <a:pPr marL="375138" indent="-375138" algn="just" defTabSz="914400">
                <a:buSzPct val="50000"/>
                <a:buBlip>
                  <a:blip r:embed="rId2"/>
                </a:buBlip>
                <a:defRPr sz="4300" b="0">
                  <a:latin typeface="Arial"/>
                  <a:ea typeface="Arial"/>
                  <a:cs typeface="Arial"/>
                  <a:sym typeface="Arial"/>
                </a:defRPr>
              </a:pPr>
              <a:endParaRPr/>
            </a:p>
            <a:p>
              <a:pPr marL="375138" indent="-375138" algn="just" defTabSz="914400">
                <a:buSzPct val="50000"/>
                <a:buBlip>
                  <a:blip r:embed="rId2"/>
                </a:buBlip>
                <a:defRPr sz="4300" b="0">
                  <a:latin typeface="Arial"/>
                  <a:ea typeface="Arial"/>
                  <a:cs typeface="Arial"/>
                  <a:sym typeface="Arial"/>
                </a:defRPr>
              </a:pPr>
              <a:r>
                <a:t>   </a:t>
              </a:r>
              <a:r>
                <a:rPr b="1" u="sng"/>
                <a:t>nesso di causalità</a:t>
              </a:r>
              <a:r>
                <a:t> tra modifica organizzativa e singolo licenziamento</a:t>
              </a:r>
            </a:p>
            <a:p>
              <a:pPr marL="342900" indent="-342900" algn="just" defTabSz="914400">
                <a:defRPr sz="4300" b="0">
                  <a:latin typeface="Arial"/>
                  <a:ea typeface="Arial"/>
                  <a:cs typeface="Arial"/>
                  <a:sym typeface="Arial"/>
                </a:defRPr>
              </a:pPr>
              <a:endParaRPr/>
            </a:p>
            <a:p>
              <a:pPr marL="375138" indent="-375138" algn="just" defTabSz="914400">
                <a:buSzPct val="50000"/>
                <a:buBlip>
                  <a:blip r:embed="rId2"/>
                </a:buBlip>
                <a:defRPr sz="4300" b="0">
                  <a:latin typeface="Arial"/>
                  <a:ea typeface="Arial"/>
                  <a:cs typeface="Arial"/>
                  <a:sym typeface="Arial"/>
                </a:defRPr>
              </a:pPr>
              <a:r>
                <a:t>   tentativo di </a:t>
              </a:r>
              <a:r>
                <a:rPr b="1" u="sng"/>
                <a:t>ripescaggio</a:t>
              </a:r>
              <a:r>
                <a:t> del lavoratore in altra mansione/postazione (v. </a:t>
              </a:r>
              <a:r>
                <a:rPr i="1"/>
                <a:t>infra</a:t>
              </a:r>
              <a:r>
                <a:t>)</a:t>
              </a:r>
            </a:p>
            <a:p>
              <a:pPr marL="342900" indent="-342900" algn="just" defTabSz="914400">
                <a:defRPr sz="4300" b="0">
                  <a:latin typeface="Arial"/>
                  <a:ea typeface="Arial"/>
                  <a:cs typeface="Arial"/>
                  <a:sym typeface="Arial"/>
                </a:defRPr>
              </a:pPr>
              <a:endParaRPr/>
            </a:p>
            <a:p>
              <a:pPr marL="375138" indent="-375138" algn="just" defTabSz="914400">
                <a:buSzPct val="50000"/>
                <a:buBlip>
                  <a:blip r:embed="rId2"/>
                </a:buBlip>
                <a:defRPr sz="4300" u="sng">
                  <a:latin typeface="Arial"/>
                  <a:ea typeface="Arial"/>
                  <a:cs typeface="Arial"/>
                  <a:sym typeface="Arial"/>
                </a:defRPr>
              </a:pPr>
              <a:r>
                <a:rPr u="none"/>
                <a:t> </a:t>
              </a:r>
              <a:r>
                <a:t>non pretestuosità</a:t>
              </a:r>
              <a:r>
                <a:rPr b="0" u="none"/>
                <a:t>, la soppressione non può celare un motivo illecito (discriminatorio, di rappresaglia, ecc.). Questa è l'unica ipotesi in cui il "motivo" rileva, anche se la relativa prova è posta a carico del lavoratore.</a:t>
              </a:r>
            </a:p>
          </p:txBody>
        </p:sp>
        <p:pic>
          <p:nvPicPr>
            <p:cNvPr id="110" name="effettività della modifica organizzativa, che deve essere attuale e sufficientemente stabile…  effettività della modifica organizzativa, che deve essere attuale e sufficientemente stabile   nesso di causalità tra modifica organizzativa e singolo licenzia" descr="effettività della modifica organizzativa, che deve essere attuale e sufficientemente stabile…  effettività della modifica organizzativa, che deve essere attuale e sufficientemente stabile   nesso di causalità tra modifica organizzativa e singolo licenziamento   tentativo di ripescaggio del lavoratore in altra mansione/postazione (v. infra) non pretestuosità, la soppressione non può celare un motivo illecito (discriminatorio, di rappresaglia, ecc.). Questa è l'unica ipotesi in cui il &quot;motivo&quot; rileva, anche se la relativa prova è posta a carico del lavoratore."/>
            <p:cNvPicPr>
              <a:picLocks/>
            </p:cNvPicPr>
            <p:nvPr/>
          </p:nvPicPr>
          <p:blipFill>
            <a:blip r:embed="rId3"/>
            <a:stretch>
              <a:fillRect/>
            </a:stretch>
          </p:blipFill>
          <p:spPr>
            <a:xfrm>
              <a:off x="0" y="0"/>
              <a:ext cx="21510827" cy="7397377"/>
            </a:xfrm>
            <a:prstGeom prst="rect">
              <a:avLst/>
            </a:prstGeom>
            <a:effectLst/>
          </p:spPr>
        </p:pic>
      </p:gr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Slide Number Placeholder 1"/>
          <p:cNvSpPr txBox="1">
            <a:spLocks noGrp="1"/>
          </p:cNvSpPr>
          <p:nvPr>
            <p:ph type="sldNum" sz="quarter" idx="2"/>
          </p:nvPr>
        </p:nvSpPr>
        <p:spPr>
          <a:xfrm>
            <a:off x="23709573" y="12658367"/>
            <a:ext cx="315654" cy="42981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7</a:t>
            </a:fld>
            <a:endParaRPr/>
          </a:p>
        </p:txBody>
      </p:sp>
      <p:sp>
        <p:nvSpPr>
          <p:cNvPr id="115" name="Title 2"/>
          <p:cNvSpPr txBox="1">
            <a:spLocks noGrp="1"/>
          </p:cNvSpPr>
          <p:nvPr>
            <p:ph type="title"/>
          </p:nvPr>
        </p:nvSpPr>
        <p:spPr>
          <a:xfrm>
            <a:off x="2413000" y="706597"/>
            <a:ext cx="21631968" cy="1422401"/>
          </a:xfrm>
          <a:prstGeom prst="rect">
            <a:avLst/>
          </a:prstGeom>
        </p:spPr>
        <p:txBody>
          <a:bodyPr/>
          <a:lstStyle/>
          <a:p>
            <a:r>
              <a:t>Corollari applicativi</a:t>
            </a:r>
          </a:p>
        </p:txBody>
      </p:sp>
      <p:sp>
        <p:nvSpPr>
          <p:cNvPr id="116" name="Per la legittimità del licenziamento non è necessario che l’attività cui è addetto il licenziato cessi, ben potendo proseguire con differenti modalità tecnologiche, organizzative o giuridiche"/>
          <p:cNvSpPr txBox="1"/>
          <p:nvPr/>
        </p:nvSpPr>
        <p:spPr>
          <a:xfrm>
            <a:off x="2413000" y="2497467"/>
            <a:ext cx="21523015" cy="21072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lgn="just" defTabSz="914400">
              <a:lnSpc>
                <a:spcPct val="120000"/>
              </a:lnSpc>
              <a:spcBef>
                <a:spcPts val="1900"/>
              </a:spcBef>
              <a:defRPr sz="4100" b="0">
                <a:latin typeface="Arial"/>
                <a:ea typeface="Arial"/>
                <a:cs typeface="Arial"/>
                <a:sym typeface="Arial"/>
              </a:defRPr>
            </a:lvl1pPr>
          </a:lstStyle>
          <a:p>
            <a:r>
              <a:rPr dirty="0"/>
              <a:t>Per la </a:t>
            </a:r>
            <a:r>
              <a:rPr dirty="0" err="1"/>
              <a:t>legittimità</a:t>
            </a:r>
            <a:r>
              <a:rPr dirty="0"/>
              <a:t> del </a:t>
            </a:r>
            <a:r>
              <a:rPr dirty="0" err="1"/>
              <a:t>licenziamento</a:t>
            </a:r>
            <a:r>
              <a:rPr dirty="0"/>
              <a:t> non </a:t>
            </a:r>
            <a:r>
              <a:rPr dirty="0" err="1"/>
              <a:t>è</a:t>
            </a:r>
            <a:r>
              <a:rPr dirty="0"/>
              <a:t> </a:t>
            </a:r>
            <a:r>
              <a:rPr dirty="0" err="1"/>
              <a:t>necessario</a:t>
            </a:r>
            <a:r>
              <a:rPr dirty="0"/>
              <a:t> </a:t>
            </a:r>
            <a:r>
              <a:rPr dirty="0" err="1"/>
              <a:t>che</a:t>
            </a:r>
            <a:r>
              <a:rPr dirty="0"/>
              <a:t> </a:t>
            </a:r>
            <a:r>
              <a:rPr dirty="0" err="1"/>
              <a:t>l’attività</a:t>
            </a:r>
            <a:r>
              <a:rPr dirty="0"/>
              <a:t> cui </a:t>
            </a:r>
            <a:r>
              <a:rPr dirty="0" err="1"/>
              <a:t>è</a:t>
            </a:r>
            <a:r>
              <a:rPr dirty="0"/>
              <a:t> </a:t>
            </a:r>
            <a:r>
              <a:rPr dirty="0" err="1"/>
              <a:t>addetto</a:t>
            </a:r>
            <a:r>
              <a:rPr dirty="0"/>
              <a:t> il </a:t>
            </a:r>
            <a:r>
              <a:rPr dirty="0" err="1"/>
              <a:t>licenziato</a:t>
            </a:r>
            <a:r>
              <a:rPr dirty="0"/>
              <a:t> </a:t>
            </a:r>
            <a:r>
              <a:rPr dirty="0" err="1"/>
              <a:t>cessi</a:t>
            </a:r>
            <a:r>
              <a:rPr dirty="0"/>
              <a:t>, ben </a:t>
            </a:r>
            <a:r>
              <a:rPr dirty="0" err="1"/>
              <a:t>potendo</a:t>
            </a:r>
            <a:r>
              <a:rPr dirty="0"/>
              <a:t> </a:t>
            </a:r>
            <a:r>
              <a:rPr dirty="0" err="1"/>
              <a:t>proseguire</a:t>
            </a:r>
            <a:r>
              <a:rPr dirty="0"/>
              <a:t> con </a:t>
            </a:r>
            <a:r>
              <a:rPr dirty="0" err="1"/>
              <a:t>differenti</a:t>
            </a:r>
            <a:r>
              <a:rPr dirty="0"/>
              <a:t> </a:t>
            </a:r>
            <a:r>
              <a:rPr dirty="0" err="1"/>
              <a:t>modalità</a:t>
            </a:r>
            <a:r>
              <a:rPr dirty="0"/>
              <a:t> </a:t>
            </a:r>
            <a:r>
              <a:rPr dirty="0" err="1"/>
              <a:t>tecnologiche</a:t>
            </a:r>
            <a:r>
              <a:rPr dirty="0"/>
              <a:t>, </a:t>
            </a:r>
            <a:r>
              <a:rPr dirty="0" err="1"/>
              <a:t>organizzative</a:t>
            </a:r>
            <a:r>
              <a:rPr dirty="0"/>
              <a:t> o </a:t>
            </a:r>
            <a:r>
              <a:rPr dirty="0" err="1"/>
              <a:t>giuridiche</a:t>
            </a:r>
            <a:endParaRPr dirty="0"/>
          </a:p>
        </p:txBody>
      </p:sp>
      <p:grpSp>
        <p:nvGrpSpPr>
          <p:cNvPr id="119" name="SI…"/>
          <p:cNvGrpSpPr/>
          <p:nvPr/>
        </p:nvGrpSpPr>
        <p:grpSpPr>
          <a:xfrm>
            <a:off x="1929531" y="4585629"/>
            <a:ext cx="10633029" cy="7622900"/>
            <a:chOff x="-252656" y="-51219"/>
            <a:chExt cx="10633028" cy="7622898"/>
          </a:xfrm>
        </p:grpSpPr>
        <p:sp>
          <p:nvSpPr>
            <p:cNvPr id="118" name="SI…"/>
            <p:cNvSpPr/>
            <p:nvPr/>
          </p:nvSpPr>
          <p:spPr>
            <a:xfrm>
              <a:off x="19050" y="19050"/>
              <a:ext cx="10361322" cy="7514530"/>
            </a:xfrm>
            <a:prstGeom prst="roundRect">
              <a:avLst>
                <a:gd name="adj" fmla="val 2535"/>
              </a:avLst>
            </a:prstGeom>
            <a:solidFill>
              <a:srgbClr val="FFFFFF"/>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81000" tIns="381000" rIns="381000" bIns="381000" numCol="1" anchor="t">
              <a:noAutofit/>
            </a:bodyPr>
            <a:lstStyle/>
            <a:p>
              <a:pPr marR="38100" defTabSz="914400">
                <a:spcBef>
                  <a:spcPts val="1900"/>
                </a:spcBef>
                <a:defRPr sz="3400" b="0">
                  <a:latin typeface="Arial"/>
                  <a:ea typeface="Arial"/>
                  <a:cs typeface="Arial"/>
                  <a:sym typeface="Arial"/>
                </a:defRPr>
              </a:pPr>
              <a:r>
                <a:rPr sz="2800" b="1"/>
                <a:t>SI</a:t>
              </a:r>
              <a:r>
                <a:rPr sz="2800"/>
                <a:t> </a:t>
              </a:r>
            </a:p>
            <a:p>
              <a:pPr marL="351532" marR="114300" indent="-351532" algn="just" defTabSz="914400">
                <a:spcBef>
                  <a:spcPts val="1900"/>
                </a:spcBef>
                <a:buSzPct val="75000"/>
                <a:buChar char="-"/>
                <a:defRPr sz="3400" b="0">
                  <a:latin typeface="Arial"/>
                  <a:ea typeface="Arial"/>
                  <a:cs typeface="Arial"/>
                  <a:sym typeface="Arial"/>
                </a:defRPr>
              </a:pPr>
              <a:r>
                <a:rPr sz="2800"/>
                <a:t>Nuove tecnologie che rendono superflua la presenza del lavoratore </a:t>
              </a:r>
            </a:p>
            <a:p>
              <a:pPr marL="351532" marR="114300" indent="-351532" algn="just" defTabSz="914400">
                <a:spcBef>
                  <a:spcPts val="1900"/>
                </a:spcBef>
                <a:buSzPct val="75000"/>
                <a:buChar char="-"/>
                <a:defRPr sz="3400" b="0">
                  <a:latin typeface="Arial"/>
                  <a:ea typeface="Arial"/>
                  <a:cs typeface="Arial"/>
                  <a:sym typeface="Arial"/>
                </a:defRPr>
              </a:pPr>
              <a:r>
                <a:rPr sz="2800"/>
                <a:t>Esternalizzazioni (appalti, trasferimenti di ramo)</a:t>
              </a:r>
            </a:p>
            <a:p>
              <a:pPr marL="351532" marR="114300" indent="-351532" algn="just" defTabSz="914400">
                <a:spcBef>
                  <a:spcPts val="1900"/>
                </a:spcBef>
                <a:buSzPct val="75000"/>
                <a:buChar char="-"/>
                <a:defRPr sz="3400" b="0">
                  <a:latin typeface="Arial"/>
                  <a:ea typeface="Arial"/>
                  <a:cs typeface="Arial"/>
                  <a:sym typeface="Arial"/>
                </a:defRPr>
              </a:pPr>
              <a:r>
                <a:rPr sz="2800"/>
                <a:t>Ripartizione mansioni tra il personale, dirigenti, titolari (Cass. 1305/2017)</a:t>
              </a:r>
            </a:p>
            <a:p>
              <a:pPr marL="351532" marR="114300" indent="-351532" algn="just" defTabSz="914400">
                <a:spcBef>
                  <a:spcPts val="1900"/>
                </a:spcBef>
                <a:buSzPct val="75000"/>
                <a:buChar char="-"/>
                <a:defRPr sz="3400" b="0">
                  <a:latin typeface="Arial"/>
                  <a:ea typeface="Arial"/>
                  <a:cs typeface="Arial"/>
                  <a:sym typeface="Arial"/>
                </a:defRPr>
              </a:pPr>
              <a:r>
                <a:rPr sz="2800"/>
                <a:t>Alleggerimento catena di comando mediante la eliminazione di alcuni anelli</a:t>
              </a:r>
            </a:p>
            <a:p>
              <a:pPr marL="351532" marR="114300" indent="-351532" algn="just" defTabSz="914400">
                <a:spcBef>
                  <a:spcPts val="1900"/>
                </a:spcBef>
                <a:buSzPct val="75000"/>
                <a:buChar char="-"/>
                <a:defRPr sz="3400" b="0">
                  <a:latin typeface="Arial"/>
                  <a:ea typeface="Arial"/>
                  <a:cs typeface="Arial"/>
                  <a:sym typeface="Arial"/>
                </a:defRPr>
              </a:pPr>
              <a:r>
                <a:rPr sz="2800"/>
                <a:t>Sostituzione con lavoratore autonomo o con agente (diverso assetto organizzativo e di poteri del committente)</a:t>
              </a:r>
            </a:p>
          </p:txBody>
        </p:sp>
        <p:pic>
          <p:nvPicPr>
            <p:cNvPr id="117" name="SI… SI Nuove tecnologie che rendono superflua la presenza del lavoratore Esternalizzazioni (appalti, trasferimenti di ramo)Ripartizione mansioni tra il personale, dirigenti, titolari (Cass. 1305/2017)Alleggerimento catena di comando mediante la eliminazi" descr="SI… SI Nuove tecnologie che rendono superflua la presenza del lavoratore Esternalizzazioni (appalti, trasferimenti di ramo)Ripartizione mansioni tra il personale, dirigenti, titolari (Cass. 1305/2017)Alleggerimento catena di comando mediante la eliminazione di alcuni anelliSostituzione con lavoratore autonomo o con agente (diverso assetto organizzativo e di poteri del committente)"/>
            <p:cNvPicPr>
              <a:picLocks/>
            </p:cNvPicPr>
            <p:nvPr/>
          </p:nvPicPr>
          <p:blipFill>
            <a:blip r:embed="rId2"/>
            <a:stretch>
              <a:fillRect/>
            </a:stretch>
          </p:blipFill>
          <p:spPr>
            <a:xfrm>
              <a:off x="-252656" y="-51219"/>
              <a:ext cx="10361322" cy="7622898"/>
            </a:xfrm>
            <a:prstGeom prst="rect">
              <a:avLst/>
            </a:prstGeom>
            <a:effectLst/>
          </p:spPr>
        </p:pic>
      </p:grpSp>
      <p:grpSp>
        <p:nvGrpSpPr>
          <p:cNvPr id="122" name="NO…"/>
          <p:cNvGrpSpPr/>
          <p:nvPr/>
        </p:nvGrpSpPr>
        <p:grpSpPr>
          <a:xfrm>
            <a:off x="13023603" y="4674947"/>
            <a:ext cx="10327440" cy="7552631"/>
            <a:chOff x="0" y="0"/>
            <a:chExt cx="10327438" cy="7552629"/>
          </a:xfrm>
        </p:grpSpPr>
        <p:sp>
          <p:nvSpPr>
            <p:cNvPr id="121" name="NO…"/>
            <p:cNvSpPr/>
            <p:nvPr/>
          </p:nvSpPr>
          <p:spPr>
            <a:xfrm>
              <a:off x="19050" y="19050"/>
              <a:ext cx="10289339" cy="7514530"/>
            </a:xfrm>
            <a:prstGeom prst="roundRect">
              <a:avLst>
                <a:gd name="adj" fmla="val 2535"/>
              </a:avLst>
            </a:prstGeom>
            <a:solidFill>
              <a:srgbClr val="FFFFFF"/>
            </a:solidFill>
            <a:ln>
              <a:noFill/>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81000" tIns="381000" rIns="381000" bIns="381000" numCol="1" anchor="t">
              <a:noAutofit/>
            </a:bodyPr>
            <a:lstStyle/>
            <a:p>
              <a:pPr marR="38100" defTabSz="914400">
                <a:spcBef>
                  <a:spcPts val="1900"/>
                </a:spcBef>
                <a:defRPr sz="3400">
                  <a:latin typeface="Arial"/>
                  <a:ea typeface="Arial"/>
                  <a:cs typeface="Arial"/>
                  <a:sym typeface="Arial"/>
                </a:defRPr>
              </a:pPr>
              <a:r>
                <a:rPr sz="2800"/>
                <a:t>NO </a:t>
              </a:r>
            </a:p>
            <a:p>
              <a:pPr marL="351532" marR="114300" indent="-351532" algn="just" defTabSz="914400">
                <a:spcBef>
                  <a:spcPts val="1900"/>
                </a:spcBef>
                <a:buSzPct val="75000"/>
                <a:buChar char="-"/>
                <a:defRPr sz="3400" b="0">
                  <a:latin typeface="Arial"/>
                  <a:ea typeface="Arial"/>
                  <a:cs typeface="Arial"/>
                  <a:sym typeface="Arial"/>
                </a:defRPr>
              </a:pPr>
              <a:r>
                <a:rPr sz="2800"/>
                <a:t>Sostituzione lavoratore con altro meno costoso o più produttivo o più giovane (qui non c’è modifica dell’assetto organizzativo né soppressione del posto) (ex multis Cass. 13616/2016)</a:t>
              </a:r>
            </a:p>
            <a:p>
              <a:pPr marL="351532" marR="114300" indent="-351532" algn="just" defTabSz="914400">
                <a:spcBef>
                  <a:spcPts val="1900"/>
                </a:spcBef>
                <a:buSzPct val="75000"/>
                <a:buChar char="-"/>
                <a:defRPr sz="3400" b="0">
                  <a:latin typeface="Arial"/>
                  <a:ea typeface="Arial"/>
                  <a:cs typeface="Arial"/>
                  <a:sym typeface="Arial"/>
                </a:defRPr>
              </a:pPr>
              <a:r>
                <a:rPr sz="2800"/>
                <a:t>Sostituzione con lavoratore in somministrazione (qui non c’è soppressione della posizione lavorativa)</a:t>
              </a:r>
            </a:p>
          </p:txBody>
        </p:sp>
        <p:pic>
          <p:nvPicPr>
            <p:cNvPr id="120" name="NO… NO Sostituzione lavoratore con altro meno costoso o più produttivo o più giovane (qui non c’è modifica dell’assetto organizzativo né soppressione del posto) (ex multis Cass. 13616/2016)Sostituzione con lavoratore in somministrazione (qui non c’è sopp" descr="NO… NO Sostituzione lavoratore con altro meno costoso o più produttivo o più giovane (qui non c’è modifica dell’assetto organizzativo né soppressione del posto) (ex multis Cass. 13616/2016)Sostituzione con lavoratore in somministrazione (qui non c’è soppressione della posizione lavorativa)"/>
            <p:cNvPicPr>
              <a:picLocks/>
            </p:cNvPicPr>
            <p:nvPr/>
          </p:nvPicPr>
          <p:blipFill>
            <a:blip r:embed="rId3"/>
            <a:stretch>
              <a:fillRect/>
            </a:stretch>
          </p:blipFill>
          <p:spPr>
            <a:xfrm>
              <a:off x="0" y="0"/>
              <a:ext cx="10327439" cy="7552630"/>
            </a:xfrm>
            <a:prstGeom prst="rect">
              <a:avLst/>
            </a:prstGeom>
            <a:effectLst/>
          </p:spPr>
        </p:pic>
      </p:gr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Slide Number Placeholder 1"/>
          <p:cNvSpPr txBox="1">
            <a:spLocks noGrp="1"/>
          </p:cNvSpPr>
          <p:nvPr>
            <p:ph type="sldNum" sz="quarter" idx="2"/>
          </p:nvPr>
        </p:nvSpPr>
        <p:spPr>
          <a:xfrm>
            <a:off x="23709573" y="12658367"/>
            <a:ext cx="315654" cy="42981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8</a:t>
            </a:fld>
            <a:endParaRPr/>
          </a:p>
        </p:txBody>
      </p:sp>
      <p:sp>
        <p:nvSpPr>
          <p:cNvPr id="125" name="Title 2"/>
          <p:cNvSpPr txBox="1">
            <a:spLocks noGrp="1"/>
          </p:cNvSpPr>
          <p:nvPr>
            <p:ph type="title"/>
          </p:nvPr>
        </p:nvSpPr>
        <p:spPr>
          <a:xfrm>
            <a:off x="2413000" y="706597"/>
            <a:ext cx="21631968" cy="1422401"/>
          </a:xfrm>
          <a:prstGeom prst="rect">
            <a:avLst/>
          </a:prstGeom>
        </p:spPr>
        <p:txBody>
          <a:bodyPr/>
          <a:lstStyle/>
          <a:p>
            <a:r>
              <a:t>Posizioni fungibili</a:t>
            </a:r>
          </a:p>
        </p:txBody>
      </p:sp>
      <p:sp>
        <p:nvSpPr>
          <p:cNvPr id="126" name="Orientamento minoritario (già Cass. 12101/2016; cfr. anche Cass. 15 maggio 2012, n. 7509): piena libertà di scelta, con il solo limite del divieto di discriminazione…"/>
          <p:cNvSpPr txBox="1"/>
          <p:nvPr/>
        </p:nvSpPr>
        <p:spPr>
          <a:xfrm>
            <a:off x="2413000" y="3728267"/>
            <a:ext cx="21354034" cy="69703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p>
            <a:pPr algn="just" defTabSz="914400">
              <a:defRPr sz="4300" b="0">
                <a:latin typeface="Arial"/>
                <a:ea typeface="Arial"/>
                <a:cs typeface="Arial"/>
                <a:sym typeface="Arial"/>
              </a:defRPr>
            </a:pPr>
            <a:r>
              <a:rPr b="1" u="sng"/>
              <a:t>Orientamento minoritario</a:t>
            </a:r>
            <a:r>
              <a:t> (già Cass. 12101/2016; cfr. anche Cass. 15 maggio 2012, n. 7509): piena libertà di scelta, con il solo limite del divieto di discriminazione</a:t>
            </a:r>
          </a:p>
          <a:p>
            <a:pPr marL="342900" indent="-342900" algn="just" defTabSz="914400">
              <a:defRPr sz="4300" b="0">
                <a:latin typeface="Arial"/>
                <a:ea typeface="Arial"/>
                <a:cs typeface="Arial"/>
                <a:sym typeface="Arial"/>
              </a:defRPr>
            </a:pPr>
            <a:endParaRPr/>
          </a:p>
          <a:p>
            <a:pPr algn="just" defTabSz="457200">
              <a:defRPr sz="4300" b="0">
                <a:latin typeface="Arial"/>
                <a:ea typeface="Arial"/>
                <a:cs typeface="Arial"/>
                <a:sym typeface="Arial"/>
              </a:defRPr>
            </a:pPr>
            <a:r>
              <a:rPr b="1" u="sng"/>
              <a:t>Orientamento maggioritario</a:t>
            </a:r>
            <a:r>
              <a:t>: limite della correttezza e buona fede </a:t>
            </a:r>
            <a:r>
              <a:rPr i="1"/>
              <a:t>ex</a:t>
            </a:r>
            <a:r>
              <a:t> </a:t>
            </a:r>
            <a:r>
              <a:rPr b="1"/>
              <a:t>art. 1175 c.c. </a:t>
            </a:r>
            <a:r>
              <a:t>nella scelta dei lavoratori da licenziare</a:t>
            </a:r>
          </a:p>
          <a:p>
            <a:pPr algn="just" defTabSz="457200">
              <a:defRPr sz="4300" b="0">
                <a:latin typeface="Arial"/>
                <a:ea typeface="Arial"/>
                <a:cs typeface="Arial"/>
                <a:sym typeface="Arial"/>
              </a:defRPr>
            </a:pPr>
            <a:endParaRPr/>
          </a:p>
          <a:p>
            <a:pPr algn="just" defTabSz="457200">
              <a:defRPr sz="4300" b="0">
                <a:latin typeface="Arial"/>
                <a:ea typeface="Arial"/>
                <a:cs typeface="Arial"/>
                <a:sym typeface="Arial"/>
              </a:defRPr>
            </a:pPr>
            <a:r>
              <a:t>Alcune decisioni ritengono obbligatoria l’applicazione analogica dei criteri legali dettati dall’art. 5, L 223/91 per i licenziamenti collettivi: l'art. 5 come </a:t>
            </a:r>
            <a:r>
              <a:rPr b="1"/>
              <a:t>"standard particolarmente idoneo" di equità sociale </a:t>
            </a:r>
            <a:r>
              <a:t>(Cass. 8 luglio 2016, n. 14021) e quindi criterio espressivo della clausola generale di cui all’art. 1175 c.c.</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Slide Number Placeholder 1"/>
          <p:cNvSpPr txBox="1">
            <a:spLocks noGrp="1"/>
          </p:cNvSpPr>
          <p:nvPr>
            <p:ph type="sldNum" sz="quarter" idx="2"/>
          </p:nvPr>
        </p:nvSpPr>
        <p:spPr>
          <a:xfrm>
            <a:off x="23709573" y="12658367"/>
            <a:ext cx="315654" cy="42981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9</a:t>
            </a:fld>
            <a:endParaRPr/>
          </a:p>
        </p:txBody>
      </p:sp>
      <p:sp>
        <p:nvSpPr>
          <p:cNvPr id="129" name="Title 2"/>
          <p:cNvSpPr txBox="1">
            <a:spLocks noGrp="1"/>
          </p:cNvSpPr>
          <p:nvPr>
            <p:ph type="title"/>
          </p:nvPr>
        </p:nvSpPr>
        <p:spPr>
          <a:xfrm>
            <a:off x="2413000" y="706597"/>
            <a:ext cx="21631968" cy="1422401"/>
          </a:xfrm>
          <a:prstGeom prst="rect">
            <a:avLst/>
          </a:prstGeom>
        </p:spPr>
        <p:txBody>
          <a:bodyPr/>
          <a:lstStyle/>
          <a:p>
            <a:pPr defTabSz="1408175">
              <a:defRPr sz="4312"/>
            </a:pPr>
            <a:r>
              <a:t>Regime sanzionatorio del licenziamento illegittimo </a:t>
            </a:r>
          </a:p>
          <a:p>
            <a:pPr defTabSz="1408175">
              <a:defRPr sz="4312"/>
            </a:pPr>
            <a:r>
              <a:t>per insussistenza del fatto</a:t>
            </a:r>
          </a:p>
        </p:txBody>
      </p:sp>
      <p:grpSp>
        <p:nvGrpSpPr>
          <p:cNvPr id="138" name="Raggruppa"/>
          <p:cNvGrpSpPr/>
          <p:nvPr/>
        </p:nvGrpSpPr>
        <p:grpSpPr>
          <a:xfrm>
            <a:off x="1735102" y="7311494"/>
            <a:ext cx="21380744" cy="4824543"/>
            <a:chOff x="0" y="0"/>
            <a:chExt cx="21380743" cy="4824542"/>
          </a:xfrm>
        </p:grpSpPr>
        <p:sp>
          <p:nvSpPr>
            <p:cNvPr id="130" name="Rettangolo"/>
            <p:cNvSpPr/>
            <p:nvPr/>
          </p:nvSpPr>
          <p:spPr>
            <a:xfrm>
              <a:off x="0" y="0"/>
              <a:ext cx="8412557" cy="1270000"/>
            </a:xfrm>
            <a:prstGeom prst="rect">
              <a:avLst/>
            </a:prstGeom>
            <a:noFill/>
            <a:ln w="38100" cap="flat">
              <a:solidFill>
                <a:srgbClr val="000000"/>
              </a:solidFill>
              <a:prstDash val="solid"/>
              <a:miter lim="400000"/>
            </a:ln>
            <a:effectLst/>
          </p:spPr>
          <p:txBody>
            <a:bodyPr wrap="square" lIns="71437" tIns="71437" rIns="71437" bIns="71437" numCol="1" anchor="ctr">
              <a:noAutofit/>
            </a:bodyPr>
            <a:lstStyle/>
            <a:p>
              <a:pPr>
                <a:defRPr sz="3000" b="0">
                  <a:solidFill>
                    <a:srgbClr val="FFFFFF"/>
                  </a:solidFill>
                  <a:latin typeface="+mn-lt"/>
                  <a:ea typeface="+mn-ea"/>
                  <a:cs typeface="+mn-cs"/>
                  <a:sym typeface="Helvetica Neue Medium"/>
                </a:defRPr>
              </a:pPr>
              <a:endParaRPr/>
            </a:p>
          </p:txBody>
        </p:sp>
        <p:sp>
          <p:nvSpPr>
            <p:cNvPr id="131" name="Rettangolo"/>
            <p:cNvSpPr/>
            <p:nvPr/>
          </p:nvSpPr>
          <p:spPr>
            <a:xfrm>
              <a:off x="9973327" y="76444"/>
              <a:ext cx="11407417" cy="4748099"/>
            </a:xfrm>
            <a:prstGeom prst="rect">
              <a:avLst/>
            </a:prstGeom>
            <a:noFill/>
            <a:ln w="38100" cap="flat">
              <a:solidFill>
                <a:srgbClr val="000000"/>
              </a:solidFill>
              <a:prstDash val="solid"/>
              <a:miter lim="400000"/>
            </a:ln>
            <a:effectLst/>
          </p:spPr>
          <p:txBody>
            <a:bodyPr wrap="square" lIns="71437" tIns="71437" rIns="71437" bIns="71437" numCol="1" anchor="ctr">
              <a:noAutofit/>
            </a:bodyPr>
            <a:lstStyle/>
            <a:p>
              <a:pPr>
                <a:defRPr sz="3000" b="0">
                  <a:solidFill>
                    <a:srgbClr val="FFFFFF"/>
                  </a:solidFill>
                  <a:latin typeface="+mn-lt"/>
                  <a:ea typeface="+mn-ea"/>
                  <a:cs typeface="+mn-cs"/>
                  <a:sym typeface="Helvetica Neue Medium"/>
                </a:defRPr>
              </a:pPr>
              <a:endParaRPr/>
            </a:p>
          </p:txBody>
        </p:sp>
        <p:sp>
          <p:nvSpPr>
            <p:cNvPr id="132" name="Reintegrazione c.d. debole"/>
            <p:cNvSpPr txBox="1"/>
            <p:nvPr/>
          </p:nvSpPr>
          <p:spPr>
            <a:xfrm>
              <a:off x="692453" y="261345"/>
              <a:ext cx="7027651" cy="74731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437" tIns="71437" rIns="71437" bIns="71437" numCol="1" anchor="ctr">
              <a:spAutoFit/>
            </a:bodyPr>
            <a:lstStyle>
              <a:lvl1pPr algn="just" defTabSz="1300480">
                <a:lnSpc>
                  <a:spcPct val="150000"/>
                </a:lnSpc>
                <a:defRPr sz="4300" b="0">
                  <a:latin typeface="Arial"/>
                  <a:ea typeface="Arial"/>
                  <a:cs typeface="Arial"/>
                  <a:sym typeface="Arial"/>
                </a:defRPr>
              </a:lvl1pPr>
            </a:lstStyle>
            <a:p>
              <a:r>
                <a:t>Reintegrazione c.d. debole</a:t>
              </a:r>
            </a:p>
          </p:txBody>
        </p:sp>
        <p:sp>
          <p:nvSpPr>
            <p:cNvPr id="133" name="Indennità commisurata alla retribuzione, dal licenziamento fino alla sentenza, con tetto di 12 mensilità;…"/>
            <p:cNvSpPr txBox="1"/>
            <p:nvPr/>
          </p:nvSpPr>
          <p:spPr>
            <a:xfrm>
              <a:off x="10873561" y="360213"/>
              <a:ext cx="10311163" cy="368433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numCol="1" anchor="ctr">
              <a:spAutoFit/>
            </a:bodyPr>
            <a:lstStyle/>
            <a:p>
              <a:pPr algn="l">
                <a:defRPr sz="3500" b="0">
                  <a:latin typeface="Arial"/>
                  <a:ea typeface="Arial"/>
                  <a:cs typeface="Arial"/>
                  <a:sym typeface="Arial"/>
                </a:defRPr>
              </a:pPr>
              <a:r>
                <a:t>Indennità commisurata alla retribuzione, dal licenziamento fino alla sentenza, con tetto di 12 mensilità;</a:t>
              </a:r>
            </a:p>
            <a:p>
              <a:pPr algn="l">
                <a:defRPr sz="3500" b="0">
                  <a:latin typeface="Arial"/>
                  <a:ea typeface="Arial"/>
                  <a:cs typeface="Arial"/>
                  <a:sym typeface="Arial"/>
                </a:defRPr>
              </a:pPr>
              <a:r>
                <a:t>tutte le retribuzioni dalla sentenza in poi (il rapporto è costituito a tutti gli effetti);</a:t>
              </a:r>
            </a:p>
            <a:p>
              <a:pPr algn="l">
                <a:defRPr sz="3500" b="0">
                  <a:latin typeface="Arial"/>
                  <a:ea typeface="Arial"/>
                  <a:cs typeface="Arial"/>
                  <a:sym typeface="Arial"/>
                </a:defRPr>
              </a:pPr>
              <a:r>
                <a:rPr i="1"/>
                <a:t>aliunde perceptum et percipiendum</a:t>
              </a:r>
              <a:r>
                <a:t>;</a:t>
              </a:r>
              <a:endParaRPr i="1"/>
            </a:p>
            <a:p>
              <a:pPr algn="l">
                <a:defRPr sz="3500" b="0">
                  <a:latin typeface="Arial"/>
                  <a:ea typeface="Arial"/>
                  <a:cs typeface="Arial"/>
                  <a:sym typeface="Arial"/>
                </a:defRPr>
              </a:pPr>
              <a:r>
                <a:t>contributi, con interessi ma senza sanzioni.</a:t>
              </a:r>
            </a:p>
          </p:txBody>
        </p:sp>
        <p:sp>
          <p:nvSpPr>
            <p:cNvPr id="134" name="+"/>
            <p:cNvSpPr txBox="1"/>
            <p:nvPr/>
          </p:nvSpPr>
          <p:spPr>
            <a:xfrm>
              <a:off x="8884994" y="253614"/>
              <a:ext cx="606562" cy="76277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numCol="1" anchor="ctr">
              <a:spAutoFit/>
            </a:bodyPr>
            <a:lstStyle>
              <a:lvl1pPr>
                <a:defRPr sz="4100"/>
              </a:lvl1pPr>
            </a:lstStyle>
            <a:p>
              <a:r>
                <a:t>+</a:t>
              </a:r>
            </a:p>
          </p:txBody>
        </p:sp>
        <p:sp>
          <p:nvSpPr>
            <p:cNvPr id="135" name="+"/>
            <p:cNvSpPr txBox="1"/>
            <p:nvPr/>
          </p:nvSpPr>
          <p:spPr>
            <a:xfrm>
              <a:off x="10153823" y="1752214"/>
              <a:ext cx="606563" cy="76277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numCol="1" anchor="ctr">
              <a:spAutoFit/>
            </a:bodyPr>
            <a:lstStyle>
              <a:lvl1pPr>
                <a:defRPr sz="4100"/>
              </a:lvl1pPr>
            </a:lstStyle>
            <a:p>
              <a:r>
                <a:t>+</a:t>
              </a:r>
            </a:p>
          </p:txBody>
        </p:sp>
        <p:sp>
          <p:nvSpPr>
            <p:cNvPr id="136" name="+"/>
            <p:cNvSpPr txBox="1"/>
            <p:nvPr/>
          </p:nvSpPr>
          <p:spPr>
            <a:xfrm>
              <a:off x="10153823" y="3327014"/>
              <a:ext cx="606563" cy="76277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numCol="1" anchor="ctr">
              <a:spAutoFit/>
            </a:bodyPr>
            <a:lstStyle>
              <a:lvl1pPr>
                <a:defRPr sz="4100"/>
              </a:lvl1pPr>
            </a:lstStyle>
            <a:p>
              <a:r>
                <a:t>+</a:t>
              </a:r>
            </a:p>
          </p:txBody>
        </p:sp>
        <p:sp>
          <p:nvSpPr>
            <p:cNvPr id="137" name="-"/>
            <p:cNvSpPr txBox="1"/>
            <p:nvPr/>
          </p:nvSpPr>
          <p:spPr>
            <a:xfrm>
              <a:off x="10153823" y="2742814"/>
              <a:ext cx="606563" cy="76277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437" tIns="71437" rIns="71437" bIns="71437" numCol="1" anchor="ctr">
              <a:spAutoFit/>
            </a:bodyPr>
            <a:lstStyle>
              <a:lvl1pPr>
                <a:defRPr sz="4100"/>
              </a:lvl1pPr>
            </a:lstStyle>
            <a:p>
              <a:r>
                <a:t>-</a:t>
              </a:r>
            </a:p>
          </p:txBody>
        </p:sp>
      </p:grpSp>
      <p:sp>
        <p:nvSpPr>
          <p:cNvPr id="139" name="ASSUNZIONI    PRE 7 MARZO 2015 (art. 18, St. lav.)…"/>
          <p:cNvSpPr txBox="1"/>
          <p:nvPr/>
        </p:nvSpPr>
        <p:spPr>
          <a:xfrm>
            <a:off x="2413000" y="2518245"/>
            <a:ext cx="20258541" cy="13696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p>
            <a:pPr marL="284988" algn="just" defTabSz="584200">
              <a:tabLst>
                <a:tab pos="279400" algn="l"/>
                <a:tab pos="406400" algn="l"/>
              </a:tabLst>
              <a:defRPr sz="4300">
                <a:solidFill>
                  <a:srgbClr val="FF2600"/>
                </a:solidFill>
                <a:latin typeface="Arial"/>
                <a:ea typeface="Arial"/>
                <a:cs typeface="Arial"/>
                <a:sym typeface="Arial"/>
              </a:defRPr>
            </a:pPr>
            <a:r>
              <a:t>ASSUNZIONI    </a:t>
            </a:r>
            <a:r>
              <a:rPr i="1"/>
              <a:t>PRE</a:t>
            </a:r>
            <a:r>
              <a:t> 7 MARZO 2015 (art. 18, St. lav.)</a:t>
            </a:r>
          </a:p>
          <a:p>
            <a:pPr marL="284988" lvl="8" indent="3162300" algn="just" defTabSz="584200">
              <a:tabLst>
                <a:tab pos="279400" algn="l"/>
                <a:tab pos="406400" algn="l"/>
              </a:tabLst>
              <a:defRPr sz="4300">
                <a:solidFill>
                  <a:srgbClr val="FF2600"/>
                </a:solidFill>
                <a:latin typeface="Arial"/>
                <a:ea typeface="Arial"/>
                <a:cs typeface="Arial"/>
                <a:sym typeface="Arial"/>
              </a:defRPr>
            </a:pPr>
            <a:r>
              <a:t>     DAL 7 MARZO 2015 (art. 3, d.lgs. n. 23/2015)</a:t>
            </a:r>
          </a:p>
        </p:txBody>
      </p:sp>
      <p:sp>
        <p:nvSpPr>
          <p:cNvPr id="140" name="Insussistenza della modifica organizzativa con effetto soppressivo del posto…"/>
          <p:cNvSpPr txBox="1"/>
          <p:nvPr/>
        </p:nvSpPr>
        <p:spPr>
          <a:xfrm>
            <a:off x="2413000" y="4277102"/>
            <a:ext cx="21294949" cy="23456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437" tIns="71437" rIns="71437" bIns="71437" anchor="ctr">
            <a:spAutoFit/>
          </a:bodyPr>
          <a:lstStyle/>
          <a:p>
            <a:pPr marL="375138" indent="-375138" algn="just" defTabSz="1300480">
              <a:lnSpc>
                <a:spcPct val="150000"/>
              </a:lnSpc>
              <a:buSzPct val="50000"/>
              <a:buBlip>
                <a:blip r:embed="rId2"/>
              </a:buBlip>
              <a:defRPr sz="3900" b="0">
                <a:solidFill>
                  <a:srgbClr val="3D3D3D"/>
                </a:solidFill>
                <a:latin typeface="Arial"/>
                <a:ea typeface="Arial"/>
                <a:cs typeface="Arial"/>
                <a:sym typeface="Arial"/>
              </a:defRPr>
            </a:pPr>
            <a:r>
              <a:rPr>
                <a:solidFill>
                  <a:srgbClr val="000000"/>
                </a:solidFill>
              </a:rPr>
              <a:t>Insussistenza della modifica organizzativa con effetto soppressivo del posto</a:t>
            </a:r>
          </a:p>
          <a:p>
            <a:pPr marL="375138" indent="-375138" algn="just" defTabSz="1300480">
              <a:lnSpc>
                <a:spcPct val="150000"/>
              </a:lnSpc>
              <a:buSzPct val="50000"/>
              <a:buBlip>
                <a:blip r:embed="rId2"/>
              </a:buBlip>
              <a:defRPr sz="3900" b="0">
                <a:latin typeface="Arial"/>
                <a:ea typeface="Arial"/>
                <a:cs typeface="Arial"/>
                <a:sym typeface="Arial"/>
              </a:defRPr>
            </a:pPr>
            <a:r>
              <a:t> Mancanza del nesso di causalità </a:t>
            </a:r>
          </a:p>
          <a:p>
            <a:pPr marL="375138" indent="-375138" algn="just" defTabSz="1300480">
              <a:lnSpc>
                <a:spcPct val="150000"/>
              </a:lnSpc>
              <a:buSzPct val="50000"/>
              <a:buBlip>
                <a:blip r:embed="rId2"/>
              </a:buBlip>
              <a:defRPr sz="3900" b="0">
                <a:latin typeface="Arial"/>
                <a:ea typeface="Arial"/>
                <a:cs typeface="Arial"/>
                <a:sym typeface="Arial"/>
              </a:defRPr>
            </a:pPr>
            <a:r>
              <a:t> Inesistenza della causale dichiarata (pur in assenza di obbligo al riguardo)</a:t>
            </a:r>
          </a:p>
        </p:txBody>
      </p:sp>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2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2067</Words>
  <Application>Microsoft Macintosh PowerPoint</Application>
  <PresentationFormat>Personalizzato</PresentationFormat>
  <Paragraphs>173</Paragraphs>
  <Slides>24</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24</vt:i4>
      </vt:variant>
    </vt:vector>
  </HeadingPairs>
  <TitlesOfParts>
    <vt:vector size="27" baseType="lpstr">
      <vt:lpstr>Arial</vt:lpstr>
      <vt:lpstr>Helvetica Neue</vt:lpstr>
      <vt:lpstr>White</vt:lpstr>
      <vt:lpstr>I licenziamenti per giustificato motivo oggettivo (g.m.o.)</vt:lpstr>
      <vt:lpstr>La definizione legale di g.m.o.: art. 3, l. 604/1966</vt:lpstr>
      <vt:lpstr>La finalità del licenziamento</vt:lpstr>
      <vt:lpstr>Argomenti a sostegno dell’orientamento maggioritario</vt:lpstr>
      <vt:lpstr>Argomenti a sostegno dell’orientamento maggioritario</vt:lpstr>
      <vt:lpstr>Elementi essenziali del g.m.o.</vt:lpstr>
      <vt:lpstr>Corollari applicativi</vt:lpstr>
      <vt:lpstr>Posizioni fungibili</vt:lpstr>
      <vt:lpstr>Regime sanzionatorio del licenziamento illegittimo  per insussistenza del fatto</vt:lpstr>
      <vt:lpstr>Regime sanzionatorio del licenziamento illegittimo  per vizi diversi dall’insussistenza del fatto</vt:lpstr>
      <vt:lpstr>Regime sanzionatorio del licenziamento illegittimo  per vizi diversi dall’insussistenza del fatto</vt:lpstr>
      <vt:lpstr>Procedura di irrogazione del licenziamento per g.m.o. (&gt; 15 dip.)</vt:lpstr>
      <vt:lpstr>Presentazione standard di PowerPoint</vt:lpstr>
      <vt:lpstr>Presentazione standard di PowerPoint</vt:lpstr>
      <vt:lpstr>L’impugnazione del licenziamento</vt:lpstr>
      <vt:lpstr>L’obbligo di repêchage</vt:lpstr>
      <vt:lpstr>L’obbligo di repêchage</vt:lpstr>
      <vt:lpstr>L’obbligo di repêchage</vt:lpstr>
      <vt:lpstr>L’obbligo di repêchage</vt:lpstr>
      <vt:lpstr>L’ambito professionale di operatività del repêchage</vt:lpstr>
      <vt:lpstr>Limiti all’obbligo di repêchage</vt:lpstr>
      <vt:lpstr>Regime sanzionatorio del licenziamento illegittimo  per mancato repêchage</vt:lpstr>
      <vt:lpstr>Gli oneri probatori in tema di repêchage</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Barbara Minnella</cp:lastModifiedBy>
  <cp:revision>1</cp:revision>
  <dcterms:modified xsi:type="dcterms:W3CDTF">2026-02-20T10:42:49Z</dcterms:modified>
</cp:coreProperties>
</file>