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6" r:id="rId1"/>
  </p:sldMasterIdLst>
  <p:sldIdLst>
    <p:sldId id="256" r:id="rId2"/>
    <p:sldId id="576" r:id="rId3"/>
    <p:sldId id="588" r:id="rId4"/>
    <p:sldId id="592" r:id="rId5"/>
    <p:sldId id="589" r:id="rId6"/>
    <p:sldId id="591" r:id="rId7"/>
    <p:sldId id="476" r:id="rId8"/>
    <p:sldId id="507" r:id="rId9"/>
    <p:sldId id="473" r:id="rId10"/>
    <p:sldId id="534" r:id="rId11"/>
    <p:sldId id="535" r:id="rId12"/>
    <p:sldId id="536" r:id="rId13"/>
    <p:sldId id="548" r:id="rId14"/>
    <p:sldId id="585" r:id="rId15"/>
    <p:sldId id="586" r:id="rId16"/>
    <p:sldId id="578" r:id="rId17"/>
    <p:sldId id="587" r:id="rId18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8EBAF-92C9-4DD1-B8AF-B0B3635D6969}" v="13" dt="2025-11-25T18:52:04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45"/>
    <p:restoredTop sz="94694"/>
  </p:normalViewPr>
  <p:slideViewPr>
    <p:cSldViewPr snapToGrid="0" snapToObjects="1">
      <p:cViewPr varScale="1">
        <p:scale>
          <a:sx n="55" d="100"/>
          <a:sy n="55" d="100"/>
        </p:scale>
        <p:origin x="864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a Fierro" userId="bbb1dcb85c66c2b2" providerId="LiveId" clId="{7DA35F4D-1D03-49CB-AF27-BF5EC9EDF3A0}"/>
    <pc:docChg chg="undo redo custSel addSld delSld modSld">
      <pc:chgData name="Paola Fierro" userId="bbb1dcb85c66c2b2" providerId="LiveId" clId="{7DA35F4D-1D03-49CB-AF27-BF5EC9EDF3A0}" dt="2025-11-26T10:30:40.490" v="3020" actId="255"/>
      <pc:docMkLst>
        <pc:docMk/>
      </pc:docMkLst>
      <pc:sldChg chg="modSp mod">
        <pc:chgData name="Paola Fierro" userId="bbb1dcb85c66c2b2" providerId="LiveId" clId="{7DA35F4D-1D03-49CB-AF27-BF5EC9EDF3A0}" dt="2025-11-25T17:06:22.161" v="306" actId="20577"/>
        <pc:sldMkLst>
          <pc:docMk/>
          <pc:sldMk cId="2680027202" sldId="256"/>
        </pc:sldMkLst>
        <pc:spChg chg="mod">
          <ac:chgData name="Paola Fierro" userId="bbb1dcb85c66c2b2" providerId="LiveId" clId="{7DA35F4D-1D03-49CB-AF27-BF5EC9EDF3A0}" dt="2025-11-25T17:06:22.161" v="306" actId="20577"/>
          <ac:spMkLst>
            <pc:docMk/>
            <pc:sldMk cId="2680027202" sldId="256"/>
            <ac:spMk id="2" creationId="{7A544FE9-36BB-4E43-B184-A2ADF3C2D36E}"/>
          </ac:spMkLst>
        </pc:spChg>
        <pc:spChg chg="mod">
          <ac:chgData name="Paola Fierro" userId="bbb1dcb85c66c2b2" providerId="LiveId" clId="{7DA35F4D-1D03-49CB-AF27-BF5EC9EDF3A0}" dt="2025-11-25T17:05:59.419" v="271" actId="20577"/>
          <ac:spMkLst>
            <pc:docMk/>
            <pc:sldMk cId="2680027202" sldId="256"/>
            <ac:spMk id="3" creationId="{464F20F9-DF40-3849-8FB3-2AB44DEFA719}"/>
          </ac:spMkLst>
        </pc:spChg>
      </pc:sldChg>
      <pc:sldChg chg="modSp mod">
        <pc:chgData name="Paola Fierro" userId="bbb1dcb85c66c2b2" providerId="LiveId" clId="{7DA35F4D-1D03-49CB-AF27-BF5EC9EDF3A0}" dt="2025-11-25T18:40:01.338" v="2468" actId="20577"/>
        <pc:sldMkLst>
          <pc:docMk/>
          <pc:sldMk cId="3392246237" sldId="476"/>
        </pc:sldMkLst>
        <pc:spChg chg="mod">
          <ac:chgData name="Paola Fierro" userId="bbb1dcb85c66c2b2" providerId="LiveId" clId="{7DA35F4D-1D03-49CB-AF27-BF5EC9EDF3A0}" dt="2025-11-25T18:40:01.338" v="2468" actId="20577"/>
          <ac:spMkLst>
            <pc:docMk/>
            <pc:sldMk cId="3392246237" sldId="476"/>
            <ac:spMk id="2" creationId="{8E7745B0-B6C8-9E4E-84A4-187508FBADB9}"/>
          </ac:spMkLst>
        </pc:spChg>
      </pc:sldChg>
      <pc:sldChg chg="del">
        <pc:chgData name="Paola Fierro" userId="bbb1dcb85c66c2b2" providerId="LiveId" clId="{7DA35F4D-1D03-49CB-AF27-BF5EC9EDF3A0}" dt="2025-11-25T18:42:13.655" v="2577" actId="2696"/>
        <pc:sldMkLst>
          <pc:docMk/>
          <pc:sldMk cId="1579031985" sldId="477"/>
        </pc:sldMkLst>
      </pc:sldChg>
      <pc:sldChg chg="del">
        <pc:chgData name="Paola Fierro" userId="bbb1dcb85c66c2b2" providerId="LiveId" clId="{7DA35F4D-1D03-49CB-AF27-BF5EC9EDF3A0}" dt="2025-11-26T10:26:50.351" v="2976" actId="2696"/>
        <pc:sldMkLst>
          <pc:docMk/>
          <pc:sldMk cId="10388777" sldId="511"/>
        </pc:sldMkLst>
      </pc:sldChg>
      <pc:sldChg chg="modSp mod">
        <pc:chgData name="Paola Fierro" userId="bbb1dcb85c66c2b2" providerId="LiveId" clId="{7DA35F4D-1D03-49CB-AF27-BF5EC9EDF3A0}" dt="2025-11-26T10:29:55.349" v="3017" actId="20577"/>
        <pc:sldMkLst>
          <pc:docMk/>
          <pc:sldMk cId="3009918023" sldId="536"/>
        </pc:sldMkLst>
        <pc:spChg chg="mod">
          <ac:chgData name="Paola Fierro" userId="bbb1dcb85c66c2b2" providerId="LiveId" clId="{7DA35F4D-1D03-49CB-AF27-BF5EC9EDF3A0}" dt="2025-11-26T10:29:55.349" v="3017" actId="20577"/>
          <ac:spMkLst>
            <pc:docMk/>
            <pc:sldMk cId="3009918023" sldId="536"/>
            <ac:spMk id="3" creationId="{CACA068F-5D19-024B-AD43-7EB19CF2E869}"/>
          </ac:spMkLst>
        </pc:spChg>
      </pc:sldChg>
      <pc:sldChg chg="del">
        <pc:chgData name="Paola Fierro" userId="bbb1dcb85c66c2b2" providerId="LiveId" clId="{7DA35F4D-1D03-49CB-AF27-BF5EC9EDF3A0}" dt="2025-11-25T17:10:02.447" v="379" actId="2696"/>
        <pc:sldMkLst>
          <pc:docMk/>
          <pc:sldMk cId="3037656466" sldId="538"/>
        </pc:sldMkLst>
      </pc:sldChg>
      <pc:sldChg chg="del">
        <pc:chgData name="Paola Fierro" userId="bbb1dcb85c66c2b2" providerId="LiveId" clId="{7DA35F4D-1D03-49CB-AF27-BF5EC9EDF3A0}" dt="2025-11-25T17:10:07.014" v="380" actId="2696"/>
        <pc:sldMkLst>
          <pc:docMk/>
          <pc:sldMk cId="1321806418" sldId="539"/>
        </pc:sldMkLst>
      </pc:sldChg>
      <pc:sldChg chg="modSp mod">
        <pc:chgData name="Paola Fierro" userId="bbb1dcb85c66c2b2" providerId="LiveId" clId="{7DA35F4D-1D03-49CB-AF27-BF5EC9EDF3A0}" dt="2025-11-26T10:30:40.490" v="3020" actId="255"/>
        <pc:sldMkLst>
          <pc:docMk/>
          <pc:sldMk cId="3265541035" sldId="548"/>
        </pc:sldMkLst>
        <pc:spChg chg="mod">
          <ac:chgData name="Paola Fierro" userId="bbb1dcb85c66c2b2" providerId="LiveId" clId="{7DA35F4D-1D03-49CB-AF27-BF5EC9EDF3A0}" dt="2025-11-25T17:22:23.845" v="524" actId="313"/>
          <ac:spMkLst>
            <pc:docMk/>
            <pc:sldMk cId="3265541035" sldId="548"/>
            <ac:spMk id="2" creationId="{8E7745B0-B6C8-9E4E-84A4-187508FBADB9}"/>
          </ac:spMkLst>
        </pc:spChg>
        <pc:spChg chg="mod">
          <ac:chgData name="Paola Fierro" userId="bbb1dcb85c66c2b2" providerId="LiveId" clId="{7DA35F4D-1D03-49CB-AF27-BF5EC9EDF3A0}" dt="2025-11-26T10:30:40.490" v="3020" actId="255"/>
          <ac:spMkLst>
            <pc:docMk/>
            <pc:sldMk cId="3265541035" sldId="548"/>
            <ac:spMk id="3" creationId="{3DE57274-F1F8-1A4E-8F31-766FFD3E6762}"/>
          </ac:spMkLst>
        </pc:spChg>
      </pc:sldChg>
      <pc:sldChg chg="del">
        <pc:chgData name="Paola Fierro" userId="bbb1dcb85c66c2b2" providerId="LiveId" clId="{7DA35F4D-1D03-49CB-AF27-BF5EC9EDF3A0}" dt="2025-11-25T17:18:39.597" v="471" actId="2696"/>
        <pc:sldMkLst>
          <pc:docMk/>
          <pc:sldMk cId="1221046894" sldId="549"/>
        </pc:sldMkLst>
      </pc:sldChg>
      <pc:sldChg chg="del">
        <pc:chgData name="Paola Fierro" userId="bbb1dcb85c66c2b2" providerId="LiveId" clId="{7DA35F4D-1D03-49CB-AF27-BF5EC9EDF3A0}" dt="2025-11-25T17:18:34.910" v="470" actId="2696"/>
        <pc:sldMkLst>
          <pc:docMk/>
          <pc:sldMk cId="2404237681" sldId="550"/>
        </pc:sldMkLst>
      </pc:sldChg>
      <pc:sldChg chg="del">
        <pc:chgData name="Paola Fierro" userId="bbb1dcb85c66c2b2" providerId="LiveId" clId="{7DA35F4D-1D03-49CB-AF27-BF5EC9EDF3A0}" dt="2025-11-25T18:42:36.625" v="2578" actId="2696"/>
        <pc:sldMkLst>
          <pc:docMk/>
          <pc:sldMk cId="3629125816" sldId="551"/>
        </pc:sldMkLst>
      </pc:sldChg>
      <pc:sldChg chg="del">
        <pc:chgData name="Paola Fierro" userId="bbb1dcb85c66c2b2" providerId="LiveId" clId="{7DA35F4D-1D03-49CB-AF27-BF5EC9EDF3A0}" dt="2025-11-25T17:55:01.378" v="1283" actId="2696"/>
        <pc:sldMkLst>
          <pc:docMk/>
          <pc:sldMk cId="3629125816" sldId="552"/>
        </pc:sldMkLst>
      </pc:sldChg>
      <pc:sldChg chg="modSp mod">
        <pc:chgData name="Paola Fierro" userId="bbb1dcb85c66c2b2" providerId="LiveId" clId="{7DA35F4D-1D03-49CB-AF27-BF5EC9EDF3A0}" dt="2025-11-25T18:05:50.205" v="1390" actId="20577"/>
        <pc:sldMkLst>
          <pc:docMk/>
          <pc:sldMk cId="3037656466" sldId="576"/>
        </pc:sldMkLst>
        <pc:spChg chg="mod">
          <ac:chgData name="Paola Fierro" userId="bbb1dcb85c66c2b2" providerId="LiveId" clId="{7DA35F4D-1D03-49CB-AF27-BF5EC9EDF3A0}" dt="2025-11-25T18:05:50.205" v="1390" actId="20577"/>
          <ac:spMkLst>
            <pc:docMk/>
            <pc:sldMk cId="3037656466" sldId="576"/>
            <ac:spMk id="48129" creationId="{05E98CB5-DED1-2846-8B3E-5BA3795F7EC4}"/>
          </ac:spMkLst>
        </pc:spChg>
        <pc:spChg chg="mod">
          <ac:chgData name="Paola Fierro" userId="bbb1dcb85c66c2b2" providerId="LiveId" clId="{7DA35F4D-1D03-49CB-AF27-BF5EC9EDF3A0}" dt="2025-11-25T17:11:03.661" v="439" actId="27636"/>
          <ac:spMkLst>
            <pc:docMk/>
            <pc:sldMk cId="3037656466" sldId="576"/>
            <ac:spMk id="48130" creationId="{3BA787C9-4F85-0E4E-B846-F938C5DDD1C6}"/>
          </ac:spMkLst>
        </pc:spChg>
      </pc:sldChg>
      <pc:sldChg chg="del">
        <pc:chgData name="Paola Fierro" userId="bbb1dcb85c66c2b2" providerId="LiveId" clId="{7DA35F4D-1D03-49CB-AF27-BF5EC9EDF3A0}" dt="2025-11-25T17:18:45.064" v="472" actId="2696"/>
        <pc:sldMkLst>
          <pc:docMk/>
          <pc:sldMk cId="3047756866" sldId="577"/>
        </pc:sldMkLst>
      </pc:sldChg>
      <pc:sldChg chg="modSp mod">
        <pc:chgData name="Paola Fierro" userId="bbb1dcb85c66c2b2" providerId="LiveId" clId="{7DA35F4D-1D03-49CB-AF27-BF5EC9EDF3A0}" dt="2025-11-25T17:59:21.164" v="1349" actId="20577"/>
        <pc:sldMkLst>
          <pc:docMk/>
          <pc:sldMk cId="2814564893" sldId="578"/>
        </pc:sldMkLst>
        <pc:spChg chg="mod">
          <ac:chgData name="Paola Fierro" userId="bbb1dcb85c66c2b2" providerId="LiveId" clId="{7DA35F4D-1D03-49CB-AF27-BF5EC9EDF3A0}" dt="2025-11-25T17:59:21.164" v="1349" actId="20577"/>
          <ac:spMkLst>
            <pc:docMk/>
            <pc:sldMk cId="2814564893" sldId="578"/>
            <ac:spMk id="2" creationId="{126A3B78-4EBC-70C7-9E93-5B39DF11149F}"/>
          </ac:spMkLst>
        </pc:spChg>
        <pc:spChg chg="mod">
          <ac:chgData name="Paola Fierro" userId="bbb1dcb85c66c2b2" providerId="LiveId" clId="{7DA35F4D-1D03-49CB-AF27-BF5EC9EDF3A0}" dt="2025-11-25T17:59:07.051" v="1332" actId="27636"/>
          <ac:spMkLst>
            <pc:docMk/>
            <pc:sldMk cId="2814564893" sldId="578"/>
            <ac:spMk id="3" creationId="{D8AF6B6C-27AC-1C61-7A8A-855FA19A9006}"/>
          </ac:spMkLst>
        </pc:spChg>
      </pc:sldChg>
      <pc:sldChg chg="del">
        <pc:chgData name="Paola Fierro" userId="bbb1dcb85c66c2b2" providerId="LiveId" clId="{7DA35F4D-1D03-49CB-AF27-BF5EC9EDF3A0}" dt="2025-11-25T17:18:50.206" v="473" actId="2696"/>
        <pc:sldMkLst>
          <pc:docMk/>
          <pc:sldMk cId="3069890790" sldId="579"/>
        </pc:sldMkLst>
      </pc:sldChg>
      <pc:sldChg chg="del">
        <pc:chgData name="Paola Fierro" userId="bbb1dcb85c66c2b2" providerId="LiveId" clId="{7DA35F4D-1D03-49CB-AF27-BF5EC9EDF3A0}" dt="2025-11-25T17:54:41.128" v="1278" actId="2696"/>
        <pc:sldMkLst>
          <pc:docMk/>
          <pc:sldMk cId="2496776311" sldId="580"/>
        </pc:sldMkLst>
      </pc:sldChg>
      <pc:sldChg chg="del">
        <pc:chgData name="Paola Fierro" userId="bbb1dcb85c66c2b2" providerId="LiveId" clId="{7DA35F4D-1D03-49CB-AF27-BF5EC9EDF3A0}" dt="2025-11-25T17:54:44.180" v="1279" actId="2696"/>
        <pc:sldMkLst>
          <pc:docMk/>
          <pc:sldMk cId="3512902164" sldId="581"/>
        </pc:sldMkLst>
      </pc:sldChg>
      <pc:sldChg chg="del">
        <pc:chgData name="Paola Fierro" userId="bbb1dcb85c66c2b2" providerId="LiveId" clId="{7DA35F4D-1D03-49CB-AF27-BF5EC9EDF3A0}" dt="2025-11-25T17:54:47.701" v="1280" actId="2696"/>
        <pc:sldMkLst>
          <pc:docMk/>
          <pc:sldMk cId="114299611" sldId="582"/>
        </pc:sldMkLst>
      </pc:sldChg>
      <pc:sldChg chg="del">
        <pc:chgData name="Paola Fierro" userId="bbb1dcb85c66c2b2" providerId="LiveId" clId="{7DA35F4D-1D03-49CB-AF27-BF5EC9EDF3A0}" dt="2025-11-25T17:54:50.876" v="1281" actId="2696"/>
        <pc:sldMkLst>
          <pc:docMk/>
          <pc:sldMk cId="145751024" sldId="583"/>
        </pc:sldMkLst>
      </pc:sldChg>
      <pc:sldChg chg="del">
        <pc:chgData name="Paola Fierro" userId="bbb1dcb85c66c2b2" providerId="LiveId" clId="{7DA35F4D-1D03-49CB-AF27-BF5EC9EDF3A0}" dt="2025-11-25T17:54:55.416" v="1282" actId="2696"/>
        <pc:sldMkLst>
          <pc:docMk/>
          <pc:sldMk cId="3189324343" sldId="584"/>
        </pc:sldMkLst>
      </pc:sldChg>
      <pc:sldChg chg="modSp add mod">
        <pc:chgData name="Paola Fierro" userId="bbb1dcb85c66c2b2" providerId="LiveId" clId="{7DA35F4D-1D03-49CB-AF27-BF5EC9EDF3A0}" dt="2025-11-25T17:45:44.905" v="988" actId="20577"/>
        <pc:sldMkLst>
          <pc:docMk/>
          <pc:sldMk cId="3113492061" sldId="585"/>
        </pc:sldMkLst>
        <pc:spChg chg="mod">
          <ac:chgData name="Paola Fierro" userId="bbb1dcb85c66c2b2" providerId="LiveId" clId="{7DA35F4D-1D03-49CB-AF27-BF5EC9EDF3A0}" dt="2025-11-25T17:34:08.277" v="680" actId="20577"/>
          <ac:spMkLst>
            <pc:docMk/>
            <pc:sldMk cId="3113492061" sldId="585"/>
            <ac:spMk id="2" creationId="{0F0100B5-D3BA-7E13-D8B3-F9EB30D8E33D}"/>
          </ac:spMkLst>
        </pc:spChg>
        <pc:spChg chg="mod">
          <ac:chgData name="Paola Fierro" userId="bbb1dcb85c66c2b2" providerId="LiveId" clId="{7DA35F4D-1D03-49CB-AF27-BF5EC9EDF3A0}" dt="2025-11-25T17:45:44.905" v="988" actId="20577"/>
          <ac:spMkLst>
            <pc:docMk/>
            <pc:sldMk cId="3113492061" sldId="585"/>
            <ac:spMk id="3" creationId="{5CE6CDE8-7692-4502-4708-9D793288E9B5}"/>
          </ac:spMkLst>
        </pc:spChg>
      </pc:sldChg>
      <pc:sldChg chg="modSp add mod">
        <pc:chgData name="Paola Fierro" userId="bbb1dcb85c66c2b2" providerId="LiveId" clId="{7DA35F4D-1D03-49CB-AF27-BF5EC9EDF3A0}" dt="2025-11-25T17:57:23.147" v="1330" actId="207"/>
        <pc:sldMkLst>
          <pc:docMk/>
          <pc:sldMk cId="354083989" sldId="586"/>
        </pc:sldMkLst>
        <pc:spChg chg="mod">
          <ac:chgData name="Paola Fierro" userId="bbb1dcb85c66c2b2" providerId="LiveId" clId="{7DA35F4D-1D03-49CB-AF27-BF5EC9EDF3A0}" dt="2025-11-25T17:53:49.036" v="1180" actId="20577"/>
          <ac:spMkLst>
            <pc:docMk/>
            <pc:sldMk cId="354083989" sldId="586"/>
            <ac:spMk id="2" creationId="{CE60A27C-E439-24A8-CED7-2ABE9C439CB7}"/>
          </ac:spMkLst>
        </pc:spChg>
        <pc:spChg chg="mod">
          <ac:chgData name="Paola Fierro" userId="bbb1dcb85c66c2b2" providerId="LiveId" clId="{7DA35F4D-1D03-49CB-AF27-BF5EC9EDF3A0}" dt="2025-11-25T17:57:23.147" v="1330" actId="207"/>
          <ac:spMkLst>
            <pc:docMk/>
            <pc:sldMk cId="354083989" sldId="586"/>
            <ac:spMk id="3" creationId="{8A1C7C17-5E3E-A3FE-479E-382C5564C03E}"/>
          </ac:spMkLst>
        </pc:spChg>
      </pc:sldChg>
      <pc:sldChg chg="modSp add del mod">
        <pc:chgData name="Paola Fierro" userId="bbb1dcb85c66c2b2" providerId="LiveId" clId="{7DA35F4D-1D03-49CB-AF27-BF5EC9EDF3A0}" dt="2025-11-25T17:51:30.105" v="991" actId="2696"/>
        <pc:sldMkLst>
          <pc:docMk/>
          <pc:sldMk cId="2901842330" sldId="586"/>
        </pc:sldMkLst>
        <pc:spChg chg="mod">
          <ac:chgData name="Paola Fierro" userId="bbb1dcb85c66c2b2" providerId="LiveId" clId="{7DA35F4D-1D03-49CB-AF27-BF5EC9EDF3A0}" dt="2025-11-25T17:45:57.096" v="990" actId="20577"/>
          <ac:spMkLst>
            <pc:docMk/>
            <pc:sldMk cId="2901842330" sldId="586"/>
            <ac:spMk id="2" creationId="{62FCA60F-9401-3234-5F93-F7C7753C2129}"/>
          </ac:spMkLst>
        </pc:spChg>
      </pc:sldChg>
      <pc:sldChg chg="modSp add mod">
        <pc:chgData name="Paola Fierro" userId="bbb1dcb85c66c2b2" providerId="LiveId" clId="{7DA35F4D-1D03-49CB-AF27-BF5EC9EDF3A0}" dt="2025-11-25T18:00:29.222" v="1356" actId="207"/>
        <pc:sldMkLst>
          <pc:docMk/>
          <pc:sldMk cId="1331665091" sldId="587"/>
        </pc:sldMkLst>
        <pc:spChg chg="mod">
          <ac:chgData name="Paola Fierro" userId="bbb1dcb85c66c2b2" providerId="LiveId" clId="{7DA35F4D-1D03-49CB-AF27-BF5EC9EDF3A0}" dt="2025-11-25T18:00:29.222" v="1356" actId="207"/>
          <ac:spMkLst>
            <pc:docMk/>
            <pc:sldMk cId="1331665091" sldId="587"/>
            <ac:spMk id="2" creationId="{97986465-6700-370C-497C-F372FC766750}"/>
          </ac:spMkLst>
        </pc:spChg>
        <pc:spChg chg="mod">
          <ac:chgData name="Paola Fierro" userId="bbb1dcb85c66c2b2" providerId="LiveId" clId="{7DA35F4D-1D03-49CB-AF27-BF5EC9EDF3A0}" dt="2025-11-25T18:00:05.097" v="1354" actId="27636"/>
          <ac:spMkLst>
            <pc:docMk/>
            <pc:sldMk cId="1331665091" sldId="587"/>
            <ac:spMk id="3" creationId="{86DAF880-6391-16C3-7389-9C31329173A2}"/>
          </ac:spMkLst>
        </pc:spChg>
      </pc:sldChg>
      <pc:sldChg chg="modSp add mod">
        <pc:chgData name="Paola Fierro" userId="bbb1dcb85c66c2b2" providerId="LiveId" clId="{7DA35F4D-1D03-49CB-AF27-BF5EC9EDF3A0}" dt="2025-11-25T18:06:00.674" v="1398" actId="20577"/>
        <pc:sldMkLst>
          <pc:docMk/>
          <pc:sldMk cId="4021808491" sldId="588"/>
        </pc:sldMkLst>
        <pc:spChg chg="mod">
          <ac:chgData name="Paola Fierro" userId="bbb1dcb85c66c2b2" providerId="LiveId" clId="{7DA35F4D-1D03-49CB-AF27-BF5EC9EDF3A0}" dt="2025-11-25T18:06:00.674" v="1398" actId="20577"/>
          <ac:spMkLst>
            <pc:docMk/>
            <pc:sldMk cId="4021808491" sldId="588"/>
            <ac:spMk id="48129" creationId="{219F4422-F688-F452-D98D-CE72C9C6B100}"/>
          </ac:spMkLst>
        </pc:spChg>
        <pc:spChg chg="mod">
          <ac:chgData name="Paola Fierro" userId="bbb1dcb85c66c2b2" providerId="LiveId" clId="{7DA35F4D-1D03-49CB-AF27-BF5EC9EDF3A0}" dt="2025-11-25T18:05:34.265" v="1360" actId="5793"/>
          <ac:spMkLst>
            <pc:docMk/>
            <pc:sldMk cId="4021808491" sldId="588"/>
            <ac:spMk id="48130" creationId="{21DD99FE-21CA-10D0-5942-3A78C962F92F}"/>
          </ac:spMkLst>
        </pc:spChg>
      </pc:sldChg>
      <pc:sldChg chg="modSp add mod">
        <pc:chgData name="Paola Fierro" userId="bbb1dcb85c66c2b2" providerId="LiveId" clId="{7DA35F4D-1D03-49CB-AF27-BF5EC9EDF3A0}" dt="2025-11-25T18:24:14.717" v="2385" actId="20577"/>
        <pc:sldMkLst>
          <pc:docMk/>
          <pc:sldMk cId="257818313" sldId="589"/>
        </pc:sldMkLst>
        <pc:spChg chg="mod">
          <ac:chgData name="Paola Fierro" userId="bbb1dcb85c66c2b2" providerId="LiveId" clId="{7DA35F4D-1D03-49CB-AF27-BF5EC9EDF3A0}" dt="2025-11-25T18:22:07.919" v="2180" actId="20577"/>
          <ac:spMkLst>
            <pc:docMk/>
            <pc:sldMk cId="257818313" sldId="589"/>
            <ac:spMk id="48129" creationId="{4C2CB01F-5673-A165-2233-B84AC4B4A7CC}"/>
          </ac:spMkLst>
        </pc:spChg>
        <pc:spChg chg="mod">
          <ac:chgData name="Paola Fierro" userId="bbb1dcb85c66c2b2" providerId="LiveId" clId="{7DA35F4D-1D03-49CB-AF27-BF5EC9EDF3A0}" dt="2025-11-25T18:24:14.717" v="2385" actId="20577"/>
          <ac:spMkLst>
            <pc:docMk/>
            <pc:sldMk cId="257818313" sldId="589"/>
            <ac:spMk id="48130" creationId="{6FB4AD2A-62F0-0B22-F524-DC2744F0BBC4}"/>
          </ac:spMkLst>
        </pc:spChg>
      </pc:sldChg>
      <pc:sldChg chg="add del">
        <pc:chgData name="Paola Fierro" userId="bbb1dcb85c66c2b2" providerId="LiveId" clId="{7DA35F4D-1D03-49CB-AF27-BF5EC9EDF3A0}" dt="2025-11-26T10:21:40.188" v="2975" actId="2696"/>
        <pc:sldMkLst>
          <pc:docMk/>
          <pc:sldMk cId="3345970588" sldId="590"/>
        </pc:sldMkLst>
      </pc:sldChg>
      <pc:sldChg chg="modSp add del mod">
        <pc:chgData name="Paola Fierro" userId="bbb1dcb85c66c2b2" providerId="LiveId" clId="{7DA35F4D-1D03-49CB-AF27-BF5EC9EDF3A0}" dt="2025-11-25T18:41:17.284" v="2576" actId="113"/>
        <pc:sldMkLst>
          <pc:docMk/>
          <pc:sldMk cId="3308081782" sldId="591"/>
        </pc:sldMkLst>
        <pc:spChg chg="mod">
          <ac:chgData name="Paola Fierro" userId="bbb1dcb85c66c2b2" providerId="LiveId" clId="{7DA35F4D-1D03-49CB-AF27-BF5EC9EDF3A0}" dt="2025-11-25T18:40:34.176" v="2564" actId="20577"/>
          <ac:spMkLst>
            <pc:docMk/>
            <pc:sldMk cId="3308081782" sldId="591"/>
            <ac:spMk id="48129" creationId="{4C6EEDEE-ED2B-F911-84D9-39F4307DA590}"/>
          </ac:spMkLst>
        </pc:spChg>
        <pc:spChg chg="mod">
          <ac:chgData name="Paola Fierro" userId="bbb1dcb85c66c2b2" providerId="LiveId" clId="{7DA35F4D-1D03-49CB-AF27-BF5EC9EDF3A0}" dt="2025-11-25T18:41:17.284" v="2576" actId="113"/>
          <ac:spMkLst>
            <pc:docMk/>
            <pc:sldMk cId="3308081782" sldId="591"/>
            <ac:spMk id="48130" creationId="{3DF9FBE6-931D-86A2-0A99-04ACB6A4AFB0}"/>
          </ac:spMkLst>
        </pc:spChg>
      </pc:sldChg>
      <pc:sldChg chg="addSp delSp modSp add mod">
        <pc:chgData name="Paola Fierro" userId="bbb1dcb85c66c2b2" providerId="LiveId" clId="{7DA35F4D-1D03-49CB-AF27-BF5EC9EDF3A0}" dt="2025-11-26T10:20:55.006" v="2974" actId="20577"/>
        <pc:sldMkLst>
          <pc:docMk/>
          <pc:sldMk cId="873252896" sldId="592"/>
        </pc:sldMkLst>
        <pc:spChg chg="add del mod">
          <ac:chgData name="Paola Fierro" userId="bbb1dcb85c66c2b2" providerId="LiveId" clId="{7DA35F4D-1D03-49CB-AF27-BF5EC9EDF3A0}" dt="2025-11-25T18:51:47.075" v="2803" actId="478"/>
          <ac:spMkLst>
            <pc:docMk/>
            <pc:sldMk cId="873252896" sldId="592"/>
            <ac:spMk id="2" creationId="{2BB43576-EB64-8A85-F2DA-274CFFE2D61E}"/>
          </ac:spMkLst>
        </pc:spChg>
        <pc:spChg chg="add mod">
          <ac:chgData name="Paola Fierro" userId="bbb1dcb85c66c2b2" providerId="LiveId" clId="{7DA35F4D-1D03-49CB-AF27-BF5EC9EDF3A0}" dt="2025-11-25T18:51:56.615" v="2806" actId="1076"/>
          <ac:spMkLst>
            <pc:docMk/>
            <pc:sldMk cId="873252896" sldId="592"/>
            <ac:spMk id="3" creationId="{EF47C354-08C5-6FC1-0D79-B2A89D3B206C}"/>
          </ac:spMkLst>
        </pc:spChg>
        <pc:spChg chg="mod">
          <ac:chgData name="Paola Fierro" userId="bbb1dcb85c66c2b2" providerId="LiveId" clId="{7DA35F4D-1D03-49CB-AF27-BF5EC9EDF3A0}" dt="2025-11-26T10:20:55.006" v="2974" actId="20577"/>
          <ac:spMkLst>
            <pc:docMk/>
            <pc:sldMk cId="873252896" sldId="592"/>
            <ac:spMk id="48130" creationId="{97DDFD70-2EC0-ECF8-00F3-61F933575CE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F0B951F-AE35-D24F-8E68-FC229ED074E6}" type="datetimeFigureOut">
              <a:rPr lang="it-IT" smtClean="0"/>
              <a:pPr/>
              <a:t>26/11/2025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4354E-C8F6-374F-A997-E2175BC8048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64F20F9-DF40-3849-8FB3-2AB44DEFA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1" y="4782324"/>
            <a:ext cx="8482828" cy="1329443"/>
          </a:xfrm>
        </p:spPr>
        <p:txBody>
          <a:bodyPr>
            <a:normAutofit/>
          </a:bodyPr>
          <a:lstStyle/>
          <a:p>
            <a:pPr algn="r"/>
            <a:endParaRPr lang="it-IT" dirty="0"/>
          </a:p>
          <a:p>
            <a:pPr algn="r"/>
            <a:r>
              <a:rPr lang="it-IT" dirty="0"/>
              <a:t> avv. </a:t>
            </a:r>
            <a:r>
              <a:rPr lang="it-IT" dirty="0" err="1"/>
              <a:t>paola</a:t>
            </a:r>
            <a:r>
              <a:rPr lang="it-IT" dirty="0"/>
              <a:t> Fierro</a:t>
            </a:r>
          </a:p>
          <a:p>
            <a:pPr algn="r"/>
            <a:r>
              <a:rPr lang="it-IT" dirty="0"/>
              <a:t>FORO DI TORINO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A544FE9-36BB-4E43-B184-A2ADF3C2D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1" y="1939159"/>
            <a:ext cx="7644627" cy="2751086"/>
          </a:xfrm>
        </p:spPr>
        <p:txBody>
          <a:bodyPr>
            <a:normAutofit fontScale="90000"/>
          </a:bodyPr>
          <a:lstStyle/>
          <a:p>
            <a:pPr algn="r"/>
            <a:r>
              <a:rPr lang="it-IT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sz="4400" dirty="0">
                <a:solidFill>
                  <a:schemeClr val="bg1"/>
                </a:solidFill>
              </a:rPr>
              <a:t>«Il principio di parità di trattamento delle persone straniere nel diritto interno. Applicazioni pratiche»</a:t>
            </a:r>
            <a:br>
              <a:rPr lang="it-IT" sz="4400" dirty="0">
                <a:solidFill>
                  <a:schemeClr val="bg1"/>
                </a:solidFill>
              </a:rPr>
            </a:br>
            <a:r>
              <a:rPr lang="it-IT" sz="4400" dirty="0">
                <a:solidFill>
                  <a:schemeClr val="bg1"/>
                </a:solidFill>
              </a:rPr>
              <a:t>26 novembre 2025 </a:t>
            </a:r>
          </a:p>
        </p:txBody>
      </p:sp>
    </p:spTree>
    <p:extLst>
      <p:ext uri="{BB962C8B-B14F-4D97-AF65-F5344CB8AC3E}">
        <p14:creationId xmlns:p14="http://schemas.microsoft.com/office/powerpoint/2010/main" val="2680027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7" name="Titolo 1">
            <a:extLst>
              <a:ext uri="{FF2B5EF4-FFF2-40B4-BE49-F238E27FC236}">
                <a16:creationId xmlns:a16="http://schemas.microsoft.com/office/drawing/2014/main" id="{9285B010-F196-934F-A592-D41D3886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92" y="1721708"/>
            <a:ext cx="3200400" cy="3159256"/>
          </a:xfrm>
        </p:spPr>
        <p:txBody>
          <a:bodyPr>
            <a:normAutofit fontScale="90000"/>
          </a:bodyPr>
          <a:lstStyle/>
          <a:p>
            <a:r>
              <a:rPr lang="it-IT" altLang="it-IT" sz="3400" dirty="0">
                <a:solidFill>
                  <a:srgbClr val="FFFFFF"/>
                </a:solidFill>
              </a:rPr>
              <a:t>A.U.U. </a:t>
            </a:r>
            <a:br>
              <a:rPr lang="it-IT" altLang="it-IT" sz="3400" dirty="0">
                <a:solidFill>
                  <a:srgbClr val="FFFFFF"/>
                </a:solidFill>
              </a:rPr>
            </a:br>
            <a:r>
              <a:rPr lang="it-IT" altLang="it-IT" sz="3600" dirty="0">
                <a:solidFill>
                  <a:schemeClr val="bg1"/>
                </a:solidFill>
              </a:rPr>
              <a:t>categorie aggiunte con il messaggio INPS n. 2951/2022</a:t>
            </a:r>
            <a:endParaRPr lang="it-IT" altLang="it-IT" sz="3400" dirty="0">
              <a:solidFill>
                <a:schemeClr val="bg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CA068F-5D19-024B-AD43-7EB19CF2E8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1265382"/>
            <a:ext cx="6906491" cy="5116945"/>
          </a:xfrm>
        </p:spPr>
        <p:txBody>
          <a:bodyPr anchor="ctr">
            <a:normAutofit fontScale="32500" lnSpcReduction="20000"/>
          </a:bodyPr>
          <a:lstStyle/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11)</a:t>
            </a:r>
            <a:r>
              <a:rPr lang="it-IT" altLang="it-IT" sz="8000" dirty="0"/>
              <a:t> I titolari di permesso unico lavoro di durata uguale o inferiore a 6 mesi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12)</a:t>
            </a:r>
            <a:r>
              <a:rPr lang="it-IT" altLang="it-IT" sz="8000" dirty="0"/>
              <a:t> I titolari di permesso per protezione speciale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13)</a:t>
            </a:r>
            <a:r>
              <a:rPr lang="it-IT" altLang="it-IT" sz="8000" dirty="0"/>
              <a:t> I titolari di permesso per protezione sociale (art. 18 TU)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14)</a:t>
            </a:r>
            <a:r>
              <a:rPr lang="it-IT" altLang="it-IT" sz="8000" dirty="0"/>
              <a:t> I titolari di permesso per violenza domestica (art.18bis TU)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15)</a:t>
            </a:r>
            <a:r>
              <a:rPr lang="it-IT" altLang="it-IT" sz="8000" dirty="0"/>
              <a:t> I titolari di permesso per sfruttamento lavorativo (art. 22 c. 12quater TU)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16)</a:t>
            </a:r>
            <a:r>
              <a:rPr lang="it-IT" altLang="it-IT" sz="8000" dirty="0"/>
              <a:t> I titolari di permessi per lavoro stagionale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8000" dirty="0">
                <a:solidFill>
                  <a:srgbClr val="FF0000"/>
                </a:solidFill>
              </a:rPr>
              <a:t>17)</a:t>
            </a:r>
            <a:r>
              <a:rPr lang="it-IT" altLang="it-IT" sz="8000" dirty="0"/>
              <a:t> I titolari di permesso per assistenza minori (art. 31 co. 3 TUI)</a:t>
            </a:r>
            <a:endParaRPr lang="it-IT" altLang="it-IT" sz="80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it-IT" altLang="it-IT" sz="9800" dirty="0"/>
          </a:p>
          <a:p>
            <a:pPr>
              <a:defRPr/>
            </a:pPr>
            <a:endParaRPr lang="it-IT" altLang="it-IT" sz="2200" dirty="0"/>
          </a:p>
          <a:p>
            <a:pPr marL="0" indent="0">
              <a:buNone/>
              <a:defRPr/>
            </a:pPr>
            <a:endParaRPr lang="it-IT" altLang="it-IT" sz="2200" dirty="0"/>
          </a:p>
          <a:p>
            <a:pPr>
              <a:defRPr/>
            </a:pPr>
            <a:endParaRPr lang="it-IT" sz="2200" dirty="0"/>
          </a:p>
          <a:p>
            <a:pPr marL="0" indent="0">
              <a:buNone/>
              <a:defRPr/>
            </a:pPr>
            <a:endParaRPr lang="it-IT" sz="2200" dirty="0"/>
          </a:p>
          <a:p>
            <a:pPr>
              <a:defRPr/>
            </a:pPr>
            <a:endParaRPr lang="it-IT" sz="2200" dirty="0"/>
          </a:p>
          <a:p>
            <a:pPr>
              <a:defRPr/>
            </a:pPr>
            <a:endParaRPr lang="it-IT" sz="2200" b="1" dirty="0"/>
          </a:p>
        </p:txBody>
      </p:sp>
      <p:sp>
        <p:nvSpPr>
          <p:cNvPr id="138" name="Arc 13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2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7" name="Titolo 1">
            <a:extLst>
              <a:ext uri="{FF2B5EF4-FFF2-40B4-BE49-F238E27FC236}">
                <a16:creationId xmlns:a16="http://schemas.microsoft.com/office/drawing/2014/main" id="{9285B010-F196-934F-A592-D41D3886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40" y="1691896"/>
            <a:ext cx="3200400" cy="3159256"/>
          </a:xfrm>
        </p:spPr>
        <p:txBody>
          <a:bodyPr>
            <a:normAutofit fontScale="90000"/>
          </a:bodyPr>
          <a:lstStyle/>
          <a:p>
            <a:r>
              <a:rPr lang="it-IT" altLang="it-IT" sz="3400" dirty="0">
                <a:solidFill>
                  <a:srgbClr val="FFFFFF"/>
                </a:solidFill>
              </a:rPr>
              <a:t>A.U.U. </a:t>
            </a:r>
            <a:br>
              <a:rPr lang="it-IT" altLang="it-IT" sz="3400" dirty="0">
                <a:solidFill>
                  <a:srgbClr val="FFFFFF"/>
                </a:solidFill>
              </a:rPr>
            </a:br>
            <a:r>
              <a:rPr lang="it-IT" altLang="it-IT" sz="3600" dirty="0">
                <a:solidFill>
                  <a:schemeClr val="bg1"/>
                </a:solidFill>
              </a:rPr>
              <a:t>categoria</a:t>
            </a:r>
            <a:br>
              <a:rPr lang="it-IT" altLang="it-IT" sz="3600" dirty="0">
                <a:solidFill>
                  <a:schemeClr val="bg1"/>
                </a:solidFill>
              </a:rPr>
            </a:br>
            <a:r>
              <a:rPr lang="it-IT" altLang="it-IT" sz="3600" dirty="0">
                <a:solidFill>
                  <a:schemeClr val="bg1"/>
                </a:solidFill>
              </a:rPr>
              <a:t>aggiunta con la circolare INPS n. 41/2023</a:t>
            </a:r>
            <a:endParaRPr lang="it-IT" altLang="it-IT" sz="3400" dirty="0">
              <a:solidFill>
                <a:schemeClr val="bg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CA068F-5D19-024B-AD43-7EB19CF2E8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2290119"/>
            <a:ext cx="6906491" cy="2677296"/>
          </a:xfrm>
        </p:spPr>
        <p:txBody>
          <a:bodyPr anchor="ctr">
            <a:normAutofit fontScale="55000" lnSpcReduction="20000"/>
          </a:bodyPr>
          <a:lstStyle/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endParaRPr lang="it-IT" altLang="it-IT" sz="3400" dirty="0"/>
          </a:p>
          <a:p>
            <a:pPr marL="0" indent="0">
              <a:buNone/>
              <a:defRPr/>
            </a:pPr>
            <a:r>
              <a:rPr lang="it-IT" altLang="it-IT" sz="4900" dirty="0">
                <a:solidFill>
                  <a:srgbClr val="FF0000"/>
                </a:solidFill>
              </a:rPr>
              <a:t>18)</a:t>
            </a:r>
            <a:r>
              <a:rPr lang="it-IT" altLang="it-IT" sz="4900" dirty="0"/>
              <a:t> Titolari permesso per protezione temporanea</a:t>
            </a:r>
          </a:p>
          <a:p>
            <a:pPr marL="0" indent="0">
              <a:buNone/>
              <a:defRPr/>
            </a:pPr>
            <a:endParaRPr lang="it-IT" altLang="it-IT" sz="9800" dirty="0"/>
          </a:p>
          <a:p>
            <a:pPr>
              <a:defRPr/>
            </a:pPr>
            <a:endParaRPr lang="it-IT" altLang="it-IT" sz="2200" dirty="0"/>
          </a:p>
          <a:p>
            <a:pPr marL="0" indent="0">
              <a:buNone/>
              <a:defRPr/>
            </a:pPr>
            <a:endParaRPr lang="it-IT" altLang="it-IT" sz="2200" dirty="0"/>
          </a:p>
          <a:p>
            <a:pPr>
              <a:defRPr/>
            </a:pPr>
            <a:endParaRPr lang="it-IT" sz="2200" dirty="0"/>
          </a:p>
          <a:p>
            <a:pPr marL="0" indent="0">
              <a:buNone/>
              <a:defRPr/>
            </a:pPr>
            <a:endParaRPr lang="it-IT" sz="2200" dirty="0"/>
          </a:p>
          <a:p>
            <a:pPr>
              <a:defRPr/>
            </a:pPr>
            <a:endParaRPr lang="it-IT" sz="2200" dirty="0"/>
          </a:p>
          <a:p>
            <a:pPr>
              <a:defRPr/>
            </a:pPr>
            <a:endParaRPr lang="it-IT" sz="2200" b="1" dirty="0"/>
          </a:p>
        </p:txBody>
      </p:sp>
      <p:sp>
        <p:nvSpPr>
          <p:cNvPr id="138" name="Arc 13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147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7" name="Titolo 1">
            <a:extLst>
              <a:ext uri="{FF2B5EF4-FFF2-40B4-BE49-F238E27FC236}">
                <a16:creationId xmlns:a16="http://schemas.microsoft.com/office/drawing/2014/main" id="{9285B010-F196-934F-A592-D41D3886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6" y="2455483"/>
            <a:ext cx="3200400" cy="1784144"/>
          </a:xfrm>
        </p:spPr>
        <p:txBody>
          <a:bodyPr>
            <a:normAutofit/>
          </a:bodyPr>
          <a:lstStyle/>
          <a:p>
            <a:r>
              <a:rPr lang="it-IT" altLang="it-IT" sz="3400" dirty="0">
                <a:solidFill>
                  <a:srgbClr val="FFFFFF"/>
                </a:solidFill>
              </a:rPr>
              <a:t>A.U.U. </a:t>
            </a:r>
            <a:br>
              <a:rPr lang="it-IT" altLang="it-IT" sz="3400" dirty="0">
                <a:solidFill>
                  <a:srgbClr val="FFFFFF"/>
                </a:solidFill>
              </a:rPr>
            </a:br>
            <a:r>
              <a:rPr lang="it-IT" altLang="it-IT" sz="3600" dirty="0">
                <a:solidFill>
                  <a:schemeClr val="bg1"/>
                </a:solidFill>
              </a:rPr>
              <a:t>CATEGORIE ESCLUSE</a:t>
            </a:r>
            <a:endParaRPr lang="it-IT" altLang="it-IT" sz="3400" dirty="0">
              <a:solidFill>
                <a:schemeClr val="bg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CA068F-5D19-024B-AD43-7EB19CF2E8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67275" y="584887"/>
            <a:ext cx="7052660" cy="5954030"/>
          </a:xfrm>
        </p:spPr>
        <p:txBody>
          <a:bodyPr anchor="ctr">
            <a:normAutofit fontScale="25000" lnSpcReduction="20000"/>
          </a:bodyPr>
          <a:lstStyle/>
          <a:p>
            <a:endParaRPr lang="it-IT" sz="3800" dirty="0"/>
          </a:p>
          <a:p>
            <a:endParaRPr lang="it-IT" sz="3800" dirty="0"/>
          </a:p>
          <a:p>
            <a:endParaRPr lang="it-IT" sz="7200" dirty="0"/>
          </a:p>
          <a:p>
            <a:r>
              <a:rPr lang="it-IT" sz="7200" dirty="0"/>
              <a:t>Titolari del pds per richiesta asilo</a:t>
            </a:r>
          </a:p>
          <a:p>
            <a:r>
              <a:rPr lang="it-IT" sz="7200" dirty="0"/>
              <a:t>Titolari del permesso per residenza elettiva</a:t>
            </a:r>
          </a:p>
          <a:p>
            <a:pPr>
              <a:buNone/>
            </a:pPr>
            <a:endParaRPr lang="it-IT" sz="7200" dirty="0"/>
          </a:p>
          <a:p>
            <a:r>
              <a:rPr lang="it-IT" sz="7200" dirty="0"/>
              <a:t>Titolari del permesso per </a:t>
            </a:r>
            <a:r>
              <a:rPr lang="it-IT" sz="7200" b="1" dirty="0"/>
              <a:t>attesa occupazione </a:t>
            </a:r>
            <a:r>
              <a:rPr lang="it-IT" sz="7200" dirty="0"/>
              <a:t>(esclusione illegittima)</a:t>
            </a:r>
          </a:p>
          <a:p>
            <a:endParaRPr lang="it-IT" sz="5400" dirty="0"/>
          </a:p>
          <a:p>
            <a:endParaRPr lang="it-IT" sz="7400" dirty="0"/>
          </a:p>
          <a:p>
            <a:pPr>
              <a:buNone/>
            </a:pPr>
            <a:endParaRPr lang="it-IT" sz="7400" dirty="0"/>
          </a:p>
          <a:p>
            <a:pPr algn="just" fontAlgn="base">
              <a:buNone/>
            </a:pPr>
            <a:r>
              <a:rPr lang="it-IT" altLang="it-IT" sz="7400" dirty="0"/>
              <a:t>	</a:t>
            </a:r>
            <a:r>
              <a:rPr lang="it-IT" altLang="it-IT" sz="7400" b="1" dirty="0" err="1"/>
              <a:t>Trib</a:t>
            </a:r>
            <a:r>
              <a:rPr lang="it-IT" altLang="it-IT" sz="7400" b="1" dirty="0"/>
              <a:t>. Trento sentenza del 19 settembre 2023  confermata dalla CDA di Trento il 6 marzo 2025 </a:t>
            </a:r>
            <a:r>
              <a:rPr lang="it-IT" sz="7400" dirty="0"/>
              <a:t>ha riconosciuto la sussistenza di discriminazione diretta (nei confronti della ricorrente) e anche collettiva; ha quindi  ordinato all’INPS:</a:t>
            </a:r>
          </a:p>
          <a:p>
            <a:pPr fontAlgn="base">
              <a:buNone/>
            </a:pPr>
            <a:endParaRPr lang="it-IT" sz="4000" dirty="0"/>
          </a:p>
          <a:p>
            <a:pPr algn="just" fontAlgn="base"/>
            <a:r>
              <a:rPr lang="it-IT" sz="4800" dirty="0"/>
              <a:t>la </a:t>
            </a:r>
            <a:r>
              <a:rPr lang="it-IT" sz="4800" b="1" dirty="0"/>
              <a:t>modifica della circolare n. 23/2022</a:t>
            </a:r>
            <a:r>
              <a:rPr lang="it-IT" sz="4800" dirty="0"/>
              <a:t> indicando tra gli aventi diritto all’AUU anche i titolari di permesso di soggiorno per attesa occupazione;  </a:t>
            </a:r>
            <a:endParaRPr lang="it-IT" sz="4800" i="1" dirty="0"/>
          </a:p>
          <a:p>
            <a:pPr algn="just" fontAlgn="base"/>
            <a:r>
              <a:rPr lang="it-IT" sz="4800" dirty="0"/>
              <a:t>l’inserimento di uno specifico avviso sulla home </a:t>
            </a:r>
            <a:r>
              <a:rPr lang="it-IT" sz="4800" dirty="0" err="1"/>
              <a:t>page</a:t>
            </a:r>
            <a:r>
              <a:rPr lang="it-IT" sz="4800" dirty="0"/>
              <a:t> del sito istituzionale, per un minimo di giorni 60 con indicazione della nuova disposizione;</a:t>
            </a:r>
            <a:endParaRPr lang="it-IT" sz="4800" i="1" dirty="0"/>
          </a:p>
          <a:p>
            <a:pPr algn="just" fontAlgn="base"/>
            <a:r>
              <a:rPr lang="it-IT" sz="4800" dirty="0"/>
              <a:t>la </a:t>
            </a:r>
            <a:r>
              <a:rPr lang="it-IT" sz="4800" b="1" dirty="0"/>
              <a:t>revisione di tutti i provvedimenti di rigetto adottati </a:t>
            </a:r>
            <a:r>
              <a:rPr lang="it-IT" sz="4800" dirty="0"/>
              <a:t>(in tutta Italia) nei confronti dei titolari di permesso per attesa occupazione </a:t>
            </a:r>
            <a:endParaRPr lang="it-IT" sz="4800" i="1" dirty="0"/>
          </a:p>
          <a:p>
            <a:pPr>
              <a:defRPr/>
            </a:pPr>
            <a:endParaRPr lang="it-IT" altLang="it-IT" dirty="0"/>
          </a:p>
          <a:p>
            <a:pPr>
              <a:defRPr/>
            </a:pPr>
            <a:endParaRPr lang="it-IT" altLang="it-IT" dirty="0"/>
          </a:p>
          <a:p>
            <a:pPr>
              <a:defRPr/>
            </a:pPr>
            <a:r>
              <a:rPr lang="it-IT" altLang="it-IT" sz="7600" b="1" dirty="0"/>
              <a:t>CDA TORINO – sentenze del 30 settembre 2024, 15 e 22 settembre 2025</a:t>
            </a:r>
          </a:p>
          <a:p>
            <a:pPr marL="0" indent="0">
              <a:buNone/>
              <a:defRPr/>
            </a:pPr>
            <a:endParaRPr lang="it-IT" altLang="it-IT" dirty="0"/>
          </a:p>
          <a:p>
            <a:pPr>
              <a:defRPr/>
            </a:pPr>
            <a:endParaRPr lang="it-IT" altLang="it-IT" dirty="0"/>
          </a:p>
          <a:p>
            <a:pPr marL="0" indent="0">
              <a:buNone/>
              <a:defRPr/>
            </a:pPr>
            <a:endParaRPr lang="it-IT" altLang="it-IT" sz="2200" dirty="0"/>
          </a:p>
          <a:p>
            <a:pPr>
              <a:defRPr/>
            </a:pPr>
            <a:endParaRPr lang="it-IT" sz="2200" dirty="0"/>
          </a:p>
          <a:p>
            <a:pPr marL="0" indent="0">
              <a:buNone/>
              <a:defRPr/>
            </a:pPr>
            <a:endParaRPr lang="it-IT" sz="2200" dirty="0"/>
          </a:p>
          <a:p>
            <a:pPr>
              <a:defRPr/>
            </a:pPr>
            <a:endParaRPr lang="it-IT" sz="2200" dirty="0"/>
          </a:p>
          <a:p>
            <a:pPr>
              <a:defRPr/>
            </a:pPr>
            <a:endParaRPr lang="it-IT" sz="2200" b="1" dirty="0"/>
          </a:p>
        </p:txBody>
      </p:sp>
      <p:sp>
        <p:nvSpPr>
          <p:cNvPr id="138" name="Arc 13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ccia a destra 8"/>
          <p:cNvSpPr/>
          <p:nvPr/>
        </p:nvSpPr>
        <p:spPr>
          <a:xfrm rot="5400000">
            <a:off x="7600967" y="2664231"/>
            <a:ext cx="343719" cy="4448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918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7745B0-B6C8-9E4E-84A4-187508FB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15" y="823784"/>
            <a:ext cx="3357943" cy="4790955"/>
          </a:xfrm>
        </p:spPr>
        <p:txBody>
          <a:bodyPr>
            <a:normAutofit/>
          </a:bodyPr>
          <a:lstStyle/>
          <a:p>
            <a:r>
              <a:rPr lang="it-IT" sz="3800" dirty="0">
                <a:solidFill>
                  <a:srgbClr val="FFFFFF"/>
                </a:solidFill>
              </a:rPr>
              <a:t>DIRITTO ALLA SALUTE e PRINCIPIO DI PARITA’</a:t>
            </a:r>
            <a:br>
              <a:rPr lang="it-IT" sz="3800" dirty="0">
                <a:solidFill>
                  <a:srgbClr val="FFFFFF"/>
                </a:solidFill>
              </a:rPr>
            </a:br>
            <a:endParaRPr lang="it-IT" sz="3800" b="1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E57274-F1F8-1A4E-8F31-766FFD3E67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193044"/>
            <a:ext cx="6906491" cy="5983923"/>
          </a:xfrm>
        </p:spPr>
        <p:txBody>
          <a:bodyPr anchor="ctr">
            <a:normAutofit fontScale="77500" lnSpcReduction="20000"/>
          </a:bodyPr>
          <a:lstStyle/>
          <a:p>
            <a:r>
              <a:rPr lang="it-IT" b="1" dirty="0"/>
              <a:t>Co</a:t>
            </a:r>
            <a:r>
              <a:rPr lang="it-IT" altLang="it-IT" sz="2800" b="1" dirty="0"/>
              <a:t>stituzione Repubblica Italiana Art.32, primo comma</a:t>
            </a:r>
            <a:r>
              <a:rPr lang="it-IT" altLang="it-IT" sz="2800" dirty="0"/>
              <a:t>: la Repubblica tutela la salute come fondamentale diritto dell’</a:t>
            </a:r>
            <a:r>
              <a:rPr lang="it-IT" altLang="it-IT" sz="2800" dirty="0">
                <a:solidFill>
                  <a:srgbClr val="FF0000"/>
                </a:solidFill>
              </a:rPr>
              <a:t>individuo</a:t>
            </a:r>
            <a:r>
              <a:rPr lang="it-IT" altLang="it-IT" sz="2800" dirty="0"/>
              <a:t> e interesse della collettività, e garantisce cure gratuite agli indigenti.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800" dirty="0"/>
              <a:t> </a:t>
            </a:r>
            <a:r>
              <a:rPr lang="it-IT" altLang="it-IT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Articolo 34 TUI- </a:t>
            </a:r>
            <a:r>
              <a:rPr lang="it-IT" altLang="it-IT" sz="2400" dirty="0"/>
              <a:t>assistenza per gli stranieri iscritti al Servizio sanitario nazionale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it-IT" altLang="it-IT" sz="2400" dirty="0"/>
              <a:t>1. Hanno l'</a:t>
            </a:r>
            <a:r>
              <a:rPr lang="it-IT" altLang="it-IT" sz="2400" b="1" dirty="0"/>
              <a:t>obbligo </a:t>
            </a:r>
            <a:r>
              <a:rPr lang="it-IT" altLang="it-IT" sz="2400" dirty="0"/>
              <a:t>di iscrizione al servizio sanitario nazionale e hanno </a:t>
            </a:r>
            <a:r>
              <a:rPr lang="it-IT" altLang="it-IT" sz="2400" b="1" dirty="0"/>
              <a:t>parità di trattamento </a:t>
            </a:r>
            <a:r>
              <a:rPr lang="it-IT" altLang="it-IT" sz="2400" dirty="0"/>
              <a:t>e piena uguaglianza di diritti e doveri rispetto ai cittadini italiani per quanto attiene all'obbligo contributivo, all'assistenza erogata in Italia dal servizio sanitario nazionale e alla sua validità temporale: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it-IT" altLang="it-IT" sz="2400" dirty="0"/>
              <a:t>a) </a:t>
            </a:r>
            <a:r>
              <a:rPr lang="it-IT" altLang="it-IT" sz="2400" u="sng" dirty="0"/>
              <a:t>gli stranieri regolarmente soggiornanti che abbiano in corso regolari attività di lavoro subordinato o di lavoro autonomo o siano iscritti nelle liste di collocamento;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it-IT" altLang="it-IT" sz="2400" dirty="0"/>
              <a:t>b</a:t>
            </a:r>
            <a:r>
              <a:rPr lang="it-IT" altLang="it-IT" sz="2400" u="sng" dirty="0"/>
              <a:t>) gli stranieri regolarmente soggiornanti o che abbiano chiesto il rinnovo del titolo di soggiorno, per </a:t>
            </a:r>
            <a:r>
              <a:rPr lang="it-IT" altLang="it-IT" sz="2400" u="sng" dirty="0">
                <a:solidFill>
                  <a:srgbClr val="FF0000"/>
                </a:solidFill>
              </a:rPr>
              <a:t>lavoro subordinato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lavoro autonomo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motivi familiari</a:t>
            </a:r>
            <a:r>
              <a:rPr lang="it-IT" altLang="it-IT" sz="2400" u="sng" dirty="0"/>
              <a:t>, ((per </a:t>
            </a:r>
            <a:r>
              <a:rPr lang="it-IT" altLang="it-IT" sz="2400" u="sng" dirty="0">
                <a:solidFill>
                  <a:srgbClr val="FF0000"/>
                </a:solidFill>
              </a:rPr>
              <a:t>asilo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protezione sussidiaria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casi speciali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protezione speciale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cure mediche </a:t>
            </a:r>
            <a:r>
              <a:rPr lang="it-IT" altLang="it-IT" sz="2400" u="sng" dirty="0"/>
              <a:t>ai sensi </a:t>
            </a:r>
            <a:r>
              <a:rPr lang="it-IT" altLang="it-IT" sz="2400" b="1" u="sng" dirty="0">
                <a:solidFill>
                  <a:srgbClr val="FF0000"/>
                </a:solidFill>
              </a:rPr>
              <a:t>dell'articolo 19, comma 2, lettera d-bis</a:t>
            </a:r>
            <a:r>
              <a:rPr lang="it-IT" altLang="it-IT" sz="2400" u="sng" dirty="0">
                <a:solidFill>
                  <a:srgbClr val="FF0000"/>
                </a:solidFill>
              </a:rPr>
              <a:t>), </a:t>
            </a:r>
            <a:r>
              <a:rPr lang="it-IT" altLang="it-IT" sz="2400" u="sng" dirty="0"/>
              <a:t>ma anche </a:t>
            </a:r>
            <a:r>
              <a:rPr lang="it-IT" altLang="it-IT" sz="2400" u="sng" dirty="0">
                <a:solidFill>
                  <a:srgbClr val="FF0000"/>
                </a:solidFill>
              </a:rPr>
              <a:t>i</a:t>
            </a:r>
            <a:r>
              <a:rPr lang="it-IT" sz="1800" dirty="0">
                <a:solidFill>
                  <a:srgbClr val="FF0000"/>
                </a:solidFill>
              </a:rPr>
              <a:t> </a:t>
            </a:r>
            <a:r>
              <a:rPr lang="it-IT" sz="2400" dirty="0">
                <a:solidFill>
                  <a:srgbClr val="FF0000"/>
                </a:solidFill>
              </a:rPr>
              <a:t>MSNA, i «vecchi» motivi umanitari</a:t>
            </a:r>
            <a:r>
              <a:rPr lang="it-IT" sz="2400" dirty="0"/>
              <a:t>)</a:t>
            </a:r>
            <a:r>
              <a:rPr lang="it-IT" altLang="it-IT" sz="2400" u="sng" dirty="0"/>
              <a:t>),)) per </a:t>
            </a:r>
            <a:r>
              <a:rPr lang="it-IT" altLang="it-IT" sz="2400" u="sng" dirty="0">
                <a:solidFill>
                  <a:srgbClr val="FF0000"/>
                </a:solidFill>
              </a:rPr>
              <a:t>richiesta di asilo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attesa adozione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affidamento</a:t>
            </a:r>
            <a:r>
              <a:rPr lang="it-IT" altLang="it-IT" sz="2400" u="sng" dirty="0"/>
              <a:t>, per </a:t>
            </a:r>
            <a:r>
              <a:rPr lang="it-IT" altLang="it-IT" sz="2400" u="sng" dirty="0">
                <a:solidFill>
                  <a:srgbClr val="FF0000"/>
                </a:solidFill>
              </a:rPr>
              <a:t>acquisto della cittadinanza</a:t>
            </a:r>
            <a:endParaRPr lang="it-IT" sz="22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1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55030-7CC2-2E66-6049-957E26BD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D31B7F-FE05-97D7-8F60-F1163AFE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5A6D040-AC86-EED0-760E-AA506E1A9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F0100B5-D3BA-7E13-D8B3-F9EB30D8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15" y="823784"/>
            <a:ext cx="3357943" cy="4790955"/>
          </a:xfrm>
        </p:spPr>
        <p:txBody>
          <a:bodyPr>
            <a:normAutofit/>
          </a:bodyPr>
          <a:lstStyle/>
          <a:p>
            <a:r>
              <a:rPr lang="it-IT" sz="3800" dirty="0">
                <a:solidFill>
                  <a:srgbClr val="FFFFFF"/>
                </a:solidFill>
              </a:rPr>
              <a:t>Le categorie escluse dall’iscrizione obbligatoria – art. 34 co. 3 TUI</a:t>
            </a:r>
            <a:br>
              <a:rPr lang="it-IT" sz="3800" dirty="0">
                <a:solidFill>
                  <a:srgbClr val="FFFFFF"/>
                </a:solidFill>
              </a:rPr>
            </a:br>
            <a:endParaRPr lang="it-IT" sz="3800" b="1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E6CDE8-7692-4502-4708-9D793288E9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193044"/>
            <a:ext cx="6906491" cy="5983923"/>
          </a:xfrm>
        </p:spPr>
        <p:txBody>
          <a:bodyPr anchor="ctr">
            <a:normAutofit/>
          </a:bodyPr>
          <a:lstStyle/>
          <a:p>
            <a:pPr algn="just"/>
            <a:r>
              <a:rPr lang="it-IT" dirty="0"/>
              <a:t>I permessi per «motivi di studio»</a:t>
            </a:r>
          </a:p>
          <a:p>
            <a:pPr algn="just"/>
            <a:r>
              <a:rPr lang="it-IT" dirty="0"/>
              <a:t>Il permesso per «residenza elettiva» che  non figura espressamente nell’elenco di cui al comma 1 </a:t>
            </a:r>
          </a:p>
          <a:p>
            <a:pPr algn="just"/>
            <a:r>
              <a:rPr lang="it-IT" dirty="0"/>
              <a:t>Iscrizione facoltativa: innalzato l’importo a 2000 euro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CA5A880-B2AC-8783-5F4F-31626F97E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492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FE7E8-3F5C-80CD-BF9E-784534405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C16406C-AE17-3A3F-BEE6-DFE966D76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7A2AD4B-172F-B22E-B46D-26E0A766A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E60A27C-E439-24A8-CED7-2ABE9C43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" y="798653"/>
            <a:ext cx="3886098" cy="3565003"/>
          </a:xfrm>
        </p:spPr>
        <p:txBody>
          <a:bodyPr>
            <a:normAutofit/>
          </a:bodyPr>
          <a:lstStyle/>
          <a:p>
            <a:r>
              <a:rPr lang="it-IT" sz="3800" dirty="0">
                <a:solidFill>
                  <a:srgbClr val="FFFFFF"/>
                </a:solidFill>
              </a:rPr>
              <a:t>Gli arresti</a:t>
            </a:r>
            <a:br>
              <a:rPr lang="it-IT" sz="3800" dirty="0">
                <a:solidFill>
                  <a:srgbClr val="FFFFFF"/>
                </a:solidFill>
              </a:rPr>
            </a:br>
            <a:r>
              <a:rPr lang="it-IT" sz="3800" dirty="0">
                <a:solidFill>
                  <a:srgbClr val="FFFFFF"/>
                </a:solidFill>
              </a:rPr>
              <a:t>giurisprudenziali</a:t>
            </a:r>
            <a:br>
              <a:rPr lang="it-IT" sz="3800" dirty="0">
                <a:solidFill>
                  <a:srgbClr val="FFFFFF"/>
                </a:solidFill>
              </a:rPr>
            </a:br>
            <a:endParaRPr lang="it-IT" sz="3800" b="1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1C7C17-5E3E-A3FE-479E-382C5564C03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193044"/>
            <a:ext cx="6906491" cy="5983923"/>
          </a:xfrm>
        </p:spPr>
        <p:txBody>
          <a:bodyPr anchor="ctr">
            <a:normAutofit/>
          </a:bodyPr>
          <a:lstStyle/>
          <a:p>
            <a:pPr algn="just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Tribunale di Milano</a:t>
            </a:r>
            <a:r>
              <a:rPr lang="it-IT" dirty="0"/>
              <a:t>, sentenza 6 settembre 2025 – Questione Legittimità Costituzionale </a:t>
            </a:r>
          </a:p>
          <a:p>
            <a:pPr algn="just"/>
            <a:r>
              <a:rPr lang="it-IT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Tribunale di Torino</a:t>
            </a:r>
            <a:r>
              <a:rPr lang="it-IT" dirty="0"/>
              <a:t>, sentenza 31 ottobre 2025  - Interpretazione costituzionalmente orientata dell’art. 34 TUI ritenendo che «</a:t>
            </a:r>
            <a:r>
              <a:rPr lang="it-IT" sz="2000" dirty="0"/>
              <a:t>l’elenco delle categorie di stranieri con diritto all’iscrizione obbligatoria debba essere interpretato in modo da includere i titolari di permesso per residenza elettiva derivante dalla conversione di un precedente permesso che già garantiva l’iscrizione gratuita»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6A46307A-45D8-92B1-C9FB-74126738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83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BC905-1DAE-1975-3BDF-2DC94175F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BB102D-A5BB-8B0F-59EF-7D898564F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36EB8E9-7E63-8F24-CBBF-95885B926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26A3B78-4EBC-70C7-9E93-5B39DF111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81" y="2455483"/>
            <a:ext cx="3624649" cy="2347177"/>
          </a:xfrm>
        </p:spPr>
        <p:txBody>
          <a:bodyPr>
            <a:normAutofit fontScale="90000"/>
          </a:bodyPr>
          <a:lstStyle/>
          <a:p>
            <a:br>
              <a:rPr lang="it-IT" sz="3800" dirty="0">
                <a:solidFill>
                  <a:srgbClr val="FFFFFF"/>
                </a:solidFill>
              </a:rPr>
            </a:br>
            <a:br>
              <a:rPr lang="it-IT" sz="3800" dirty="0">
                <a:solidFill>
                  <a:srgbClr val="FFFFFF"/>
                </a:solidFill>
              </a:rPr>
            </a:br>
            <a:br>
              <a:rPr lang="it-IT" sz="3800" dirty="0">
                <a:solidFill>
                  <a:srgbClr val="FFFFFF"/>
                </a:solidFill>
              </a:rPr>
            </a:br>
            <a:r>
              <a:rPr lang="it-IT" sz="3700" dirty="0">
                <a:solidFill>
                  <a:srgbClr val="FFFFFF"/>
                </a:solidFill>
              </a:rPr>
              <a:t>PARITA’ RELATIVA</a:t>
            </a:r>
            <a:br>
              <a:rPr lang="it-IT" sz="3800" dirty="0">
                <a:solidFill>
                  <a:srgbClr val="FFFFFF"/>
                </a:solidFill>
              </a:rPr>
            </a:br>
            <a:endParaRPr lang="it-IT" sz="3800" b="1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AF6B6C-27AC-1C61-7A8A-855FA19A90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67274" y="591348"/>
            <a:ext cx="7186527" cy="5585619"/>
          </a:xfrm>
        </p:spPr>
        <p:txBody>
          <a:bodyPr anchor="ctr">
            <a:normAutofit fontScale="62500" lnSpcReduction="20000"/>
          </a:bodyPr>
          <a:lstStyle/>
          <a:p>
            <a:pPr marL="0" indent="0" algn="just">
              <a:buNone/>
            </a:pPr>
            <a:endParaRPr lang="it-I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4400" b="1" dirty="0"/>
              <a:t>Articolo 35 TUI </a:t>
            </a:r>
            <a:r>
              <a:rPr lang="it-IT" altLang="it-IT" sz="4400" dirty="0"/>
              <a:t>- assistenza sanitaria per gli stranieri non iscritti al sistema sanitario nazionale</a:t>
            </a:r>
            <a:br>
              <a:rPr lang="it-IT" altLang="it-IT" sz="2800" dirty="0"/>
            </a:br>
            <a:r>
              <a:rPr lang="it-IT" altLang="it-IT" sz="2800" dirty="0"/>
              <a:t>3. Ai cittadini stranieri presenti sul territorio nazionale</a:t>
            </a:r>
            <a:r>
              <a:rPr lang="it-IT" altLang="it-IT" sz="2800" b="1" u="sng" dirty="0"/>
              <a:t>, non in regola </a:t>
            </a:r>
            <a:r>
              <a:rPr lang="it-IT" altLang="it-IT" sz="2800" dirty="0"/>
              <a:t>con le norme relative all'ingresso ed al soggiorno, sono assicurate, nei presìdi pubblici ed accreditati, </a:t>
            </a:r>
            <a:r>
              <a:rPr lang="it-IT" altLang="it-IT" sz="2800" u="sng" dirty="0"/>
              <a:t>le cure ambulatoriali ed ospedaliere </a:t>
            </a:r>
            <a:r>
              <a:rPr lang="it-IT" altLang="it-IT" sz="2800" b="1" u="sng" dirty="0"/>
              <a:t>urgenti o comunque essenziali</a:t>
            </a:r>
            <a:r>
              <a:rPr lang="it-IT" altLang="it-IT" sz="2800" u="sng" dirty="0"/>
              <a:t>, ancorché continuative, per malattia ed infortunio e sono estesi i programmi di medicina preventiva a salvaguardia della salute individuale e collettiva</a:t>
            </a:r>
            <a:r>
              <a:rPr lang="it-IT" altLang="it-IT" sz="2800" dirty="0"/>
              <a:t>. (</a:t>
            </a:r>
            <a:r>
              <a:rPr lang="it-IT" altLang="it-IT" sz="2800" b="1" dirty="0">
                <a:solidFill>
                  <a:srgbClr val="FF0000"/>
                </a:solidFill>
              </a:rPr>
              <a:t>CODICE STP</a:t>
            </a:r>
            <a:r>
              <a:rPr lang="it-IT" altLang="it-IT" sz="2800" b="1" dirty="0"/>
              <a:t>)</a:t>
            </a:r>
            <a:r>
              <a:rPr lang="it-IT" altLang="it-IT" sz="2800" dirty="0"/>
              <a:t>Sono, in particolare garantiti:</a:t>
            </a:r>
            <a:br>
              <a:rPr lang="it-IT" altLang="it-IT" sz="2800" dirty="0"/>
            </a:br>
            <a:r>
              <a:rPr lang="it-IT" altLang="it-IT" sz="2800" dirty="0"/>
              <a:t>a) la tutela sociale della gravidanza e della maternità, a parità di trattamento con le cittadine italiane ;</a:t>
            </a:r>
            <a:br>
              <a:rPr lang="it-IT" altLang="it-IT" sz="2800" dirty="0"/>
            </a:br>
            <a:r>
              <a:rPr lang="it-IT" altLang="it-IT" sz="2800" dirty="0"/>
              <a:t>b) la tutela della salute del minore in esecuzione della Convenzione sui diritti del fanciullo del 20 novembre 1989;</a:t>
            </a:r>
            <a:br>
              <a:rPr lang="it-IT" altLang="it-IT" sz="2800" dirty="0"/>
            </a:br>
            <a:r>
              <a:rPr lang="it-IT" altLang="it-IT" sz="2800" dirty="0">
                <a:latin typeface="Garamond" panose="02020404030301010803" pitchFamily="18" charset="0"/>
              </a:rPr>
              <a:t>c) </a:t>
            </a:r>
            <a:r>
              <a:rPr lang="it-IT" altLang="it-IT" sz="2800" dirty="0"/>
              <a:t>le vaccinazioni secondo la normativa e nell'ambito di interventi di campagne di prevenzione collettiva autorizzati dalle regioni;</a:t>
            </a:r>
            <a:br>
              <a:rPr lang="it-IT" altLang="it-IT" sz="2800" dirty="0"/>
            </a:br>
            <a:r>
              <a:rPr lang="it-IT" altLang="it-IT" sz="2800" dirty="0"/>
              <a:t>d) gli interventi di profilassi internazionale;</a:t>
            </a:r>
            <a:br>
              <a:rPr lang="it-IT" altLang="it-IT" sz="2800" dirty="0"/>
            </a:br>
            <a:r>
              <a:rPr lang="it-IT" altLang="it-IT" sz="2800" dirty="0"/>
              <a:t>e) la profilassi, la diagnosi e la cura delle malattie infettive ed eventualmente bonifica dei relativi focolai.</a:t>
            </a:r>
            <a:endParaRPr lang="it-IT" altLang="it-IT" b="1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4FB1448-E463-6883-2529-DF3B91E57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564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28316-F10E-1216-37D1-A7F04611E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790943-B5E9-55CE-3553-1D7EFFB2D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4B9D38-AD5B-E460-299A-D7E3B6F65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7986465-6700-370C-497C-F372FC766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81" y="2455483"/>
            <a:ext cx="3624649" cy="2347177"/>
          </a:xfrm>
        </p:spPr>
        <p:txBody>
          <a:bodyPr>
            <a:normAutofit fontScale="90000"/>
          </a:bodyPr>
          <a:lstStyle/>
          <a:p>
            <a:br>
              <a:rPr lang="it-IT" sz="3800" dirty="0">
                <a:solidFill>
                  <a:srgbClr val="FFFFFF"/>
                </a:solidFill>
              </a:rPr>
            </a:br>
            <a:br>
              <a:rPr lang="it-IT" sz="3800" dirty="0">
                <a:solidFill>
                  <a:srgbClr val="FFFFFF"/>
                </a:solidFill>
              </a:rPr>
            </a:br>
            <a:br>
              <a:rPr lang="it-IT" sz="3800" dirty="0">
                <a:solidFill>
                  <a:srgbClr val="FFFFFF"/>
                </a:solidFill>
              </a:rPr>
            </a:br>
            <a:r>
              <a:rPr lang="it-IT" altLang="it-IT" sz="4000" dirty="0">
                <a:solidFill>
                  <a:schemeClr val="tx1"/>
                </a:solidFill>
              </a:rPr>
              <a:t>Segue: art. 35 TUI. Assistenza sanitaria per gli stranieri non iscritti al SSN</a:t>
            </a:r>
            <a:br>
              <a:rPr lang="it-IT" sz="3800" dirty="0">
                <a:solidFill>
                  <a:srgbClr val="FFFFFF"/>
                </a:solidFill>
              </a:rPr>
            </a:br>
            <a:endParaRPr lang="it-IT" sz="3800" b="1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DAF880-6391-16C3-7389-9C31329173A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67274" y="591348"/>
            <a:ext cx="7186527" cy="5585619"/>
          </a:xfrm>
        </p:spPr>
        <p:txBody>
          <a:bodyPr anchor="ctr">
            <a:normAutofit/>
          </a:bodyPr>
          <a:lstStyle/>
          <a:p>
            <a:r>
              <a:rPr lang="it-IT" altLang="it-IT" dirty="0"/>
              <a:t>Le prestazioni di cui al comma 3 sono erogate senza oneri a carico dei richiedenti qualora privi di risorse economiche sufficienti, fatte salve le quote di partecipazione alla spesa a parità con i cittadini italiani.</a:t>
            </a:r>
          </a:p>
          <a:p>
            <a:r>
              <a:rPr lang="it-IT" altLang="it-IT" dirty="0"/>
              <a:t>L'accesso alle strutture sanitarie da parte dello straniero non in regola con le norme sul soggiorno non può comportare alcun tipo di segnalazione all'autorità, salvo i casi in cui sia obbligatorio il referto, a parità di condizioni con il cittadino italiano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D8265BE-724C-D89C-0BB9-072434160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66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29" name="Titolo 1">
            <a:extLst>
              <a:ext uri="{FF2B5EF4-FFF2-40B4-BE49-F238E27FC236}">
                <a16:creationId xmlns:a16="http://schemas.microsoft.com/office/drawing/2014/main" id="{05E98CB5-DED1-2846-8B3E-5BA3795F7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97"/>
            <a:ext cx="4043287" cy="2731496"/>
          </a:xfrm>
        </p:spPr>
        <p:txBody>
          <a:bodyPr>
            <a:normAutofit fontScale="90000"/>
          </a:bodyPr>
          <a:lstStyle/>
          <a:p>
            <a:r>
              <a:rPr lang="it-IT" altLang="it-IT" sz="4000" dirty="0">
                <a:solidFill>
                  <a:srgbClr val="FFFFFF"/>
                </a:solidFill>
              </a:rPr>
              <a:t>Il principio di parità di trattamento nel diritto interno: Il Testo Unico Immigrazione</a:t>
            </a:r>
          </a:p>
        </p:txBody>
      </p:sp>
      <p:sp>
        <p:nvSpPr>
          <p:cNvPr id="48130" name="Segnaposto contenuto 2">
            <a:extLst>
              <a:ext uri="{FF2B5EF4-FFF2-40B4-BE49-F238E27FC236}">
                <a16:creationId xmlns:a16="http://schemas.microsoft.com/office/drawing/2014/main" id="{3BA787C9-4F85-0E4E-B846-F938C5DDD1C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/>
          </a:bodyPr>
          <a:lstStyle/>
          <a:p>
            <a:pPr algn="just"/>
            <a:r>
              <a:rPr lang="it-IT" altLang="it-IT" sz="2600" dirty="0"/>
              <a:t>Testo Unico Immigrazione: </a:t>
            </a:r>
            <a:r>
              <a:rPr lang="it-IT" altLang="it-IT" sz="2400" b="1" dirty="0"/>
              <a:t>Art. 2 T.U.I. (Diritti e doveri dello straniero) </a:t>
            </a:r>
            <a:r>
              <a:rPr lang="it-IT" altLang="it-IT" sz="2400" dirty="0"/>
              <a:t>1. Allo straniero comunque presente alla frontiera o nel territorio dello Stato sono riconosciuti </a:t>
            </a:r>
            <a:r>
              <a:rPr lang="it-IT" altLang="it-IT" sz="2400" i="1" dirty="0">
                <a:solidFill>
                  <a:srgbClr val="FF0000"/>
                </a:solidFill>
              </a:rPr>
              <a:t>i diritti fondamentali della persona umana </a:t>
            </a:r>
            <a:r>
              <a:rPr lang="it-IT" altLang="it-IT" sz="2400" dirty="0"/>
              <a:t>previsti dalle norme di diritto interno, dalle convenzioni internazionali in vigore e dai principi di diritto internazionale generalmente riconosciuti. 2. Lo straniero regolarmente soggiornante nel territorio dello Stato gode dei </a:t>
            </a:r>
            <a:r>
              <a:rPr lang="it-IT" altLang="it-IT" sz="2400" i="1" dirty="0">
                <a:solidFill>
                  <a:srgbClr val="FF0000"/>
                </a:solidFill>
              </a:rPr>
              <a:t>diritti in materia civile </a:t>
            </a:r>
            <a:r>
              <a:rPr lang="it-IT" altLang="it-IT" sz="2400" dirty="0"/>
              <a:t>attribuiti al cittadino italiano, salvo che le convenzioni internazionali in vigore per l'Italia e il presente testo unico dispongano diversamente.</a:t>
            </a:r>
          </a:p>
          <a:p>
            <a:pPr algn="just"/>
            <a:endParaRPr lang="it-IT" altLang="it-IT" sz="2600" dirty="0"/>
          </a:p>
          <a:p>
            <a:pPr eaLnBrk="1" hangingPunct="1"/>
            <a:endParaRPr lang="it-IT" altLang="it-IT" sz="2600" b="1" dirty="0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5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09548-7D16-B9DD-587A-638A01C7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79ACCEC-0C6F-F0ED-F5FE-485C77C30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21ECCE3-6F89-03FC-D6BB-CA12BB095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29" name="Titolo 1">
            <a:extLst>
              <a:ext uri="{FF2B5EF4-FFF2-40B4-BE49-F238E27FC236}">
                <a16:creationId xmlns:a16="http://schemas.microsoft.com/office/drawing/2014/main" id="{219F4422-F688-F452-D98D-CE72C9C6B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97"/>
            <a:ext cx="4043287" cy="2731496"/>
          </a:xfrm>
        </p:spPr>
        <p:txBody>
          <a:bodyPr>
            <a:normAutofit fontScale="90000"/>
          </a:bodyPr>
          <a:lstStyle/>
          <a:p>
            <a:r>
              <a:rPr lang="it-IT" altLang="it-IT" sz="4000" dirty="0">
                <a:solidFill>
                  <a:srgbClr val="FFFFFF"/>
                </a:solidFill>
              </a:rPr>
              <a:t>Segue. Il principio di parità di trattamento nel diritto interno</a:t>
            </a:r>
          </a:p>
        </p:txBody>
      </p:sp>
      <p:sp>
        <p:nvSpPr>
          <p:cNvPr id="48130" name="Segnaposto contenuto 2">
            <a:extLst>
              <a:ext uri="{FF2B5EF4-FFF2-40B4-BE49-F238E27FC236}">
                <a16:creationId xmlns:a16="http://schemas.microsoft.com/office/drawing/2014/main" id="{21DD99FE-21CA-10D0-5942-3A78C962F9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altLang="it-IT" sz="2400" b="1" dirty="0"/>
              <a:t>ART. 2 TUI</a:t>
            </a:r>
            <a:r>
              <a:rPr lang="it-IT" altLang="it-IT" sz="2400" dirty="0"/>
              <a:t>: Interpretazione </a:t>
            </a:r>
            <a:r>
              <a:rPr lang="it-IT" altLang="it-IT" sz="2400" b="1" dirty="0"/>
              <a:t>ampia</a:t>
            </a:r>
            <a:r>
              <a:rPr lang="it-IT" altLang="it-IT" sz="2400" dirty="0"/>
              <a:t> di diritti in materia civile, tale da ricomprendere il diritto di accedere ai beni, servizi e prestazioni offerte alla generalità dei consociati</a:t>
            </a:r>
          </a:p>
          <a:p>
            <a:r>
              <a:rPr lang="it-IT" altLang="it-IT" sz="2400" dirty="0"/>
              <a:t>Principio di parità </a:t>
            </a:r>
            <a:r>
              <a:rPr lang="it-IT" altLang="it-IT" sz="2400" b="1" dirty="0"/>
              <a:t>derogabile </a:t>
            </a:r>
            <a:r>
              <a:rPr lang="it-IT" altLang="it-IT" sz="2400" dirty="0"/>
              <a:t>da convenzioni internazionali e da altre disposizioni del TU e di legge di pari rango </a:t>
            </a:r>
          </a:p>
          <a:p>
            <a:pPr marL="0" indent="0" algn="just">
              <a:buNone/>
            </a:pPr>
            <a:endParaRPr lang="it-IT" altLang="it-IT" sz="2400" dirty="0"/>
          </a:p>
          <a:p>
            <a:pPr algn="just"/>
            <a:endParaRPr lang="it-IT" altLang="it-IT" sz="2600" dirty="0"/>
          </a:p>
          <a:p>
            <a:pPr eaLnBrk="1" hangingPunct="1"/>
            <a:endParaRPr lang="it-IT" altLang="it-IT" sz="2600" b="1" dirty="0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9A6BD1DC-FA84-4B40-5F29-0A77809A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808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CD7C1-D3A6-B1C3-3607-EFB351A09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CD9CD1B-2D82-52D5-1CAB-9234B6F7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AC64803-9156-46E4-EF82-B640DA486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29" name="Titolo 1">
            <a:extLst>
              <a:ext uri="{FF2B5EF4-FFF2-40B4-BE49-F238E27FC236}">
                <a16:creationId xmlns:a16="http://schemas.microsoft.com/office/drawing/2014/main" id="{2F8EF039-8A0F-85B6-4523-5A5AC89F4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97"/>
            <a:ext cx="4043287" cy="2731496"/>
          </a:xfrm>
        </p:spPr>
        <p:txBody>
          <a:bodyPr>
            <a:normAutofit fontScale="90000"/>
          </a:bodyPr>
          <a:lstStyle/>
          <a:p>
            <a:r>
              <a:rPr lang="it-IT" altLang="it-IT" sz="4000" dirty="0">
                <a:solidFill>
                  <a:srgbClr val="FFFFFF"/>
                </a:solidFill>
              </a:rPr>
              <a:t>Segue. Il principio di parità di trattamento nel diritto interno</a:t>
            </a:r>
          </a:p>
        </p:txBody>
      </p:sp>
      <p:sp>
        <p:nvSpPr>
          <p:cNvPr id="48130" name="Segnaposto contenuto 2">
            <a:extLst>
              <a:ext uri="{FF2B5EF4-FFF2-40B4-BE49-F238E27FC236}">
                <a16:creationId xmlns:a16="http://schemas.microsoft.com/office/drawing/2014/main" id="{97DDFD70-2EC0-ECF8-00F3-61F933575CE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altLang="it-IT" sz="2400" b="1" dirty="0"/>
              <a:t>ART. 43 TUI</a:t>
            </a:r>
            <a:r>
              <a:rPr lang="it-IT" altLang="it-IT" sz="2400" dirty="0"/>
              <a:t>: PRINCIPIO DI NON DISCRIMINAZIONE – diversi ambiti di applicazione</a:t>
            </a:r>
          </a:p>
          <a:p>
            <a:endParaRPr lang="it-IT" altLang="it-IT" sz="2400" dirty="0"/>
          </a:p>
          <a:p>
            <a:pPr marL="0" indent="0">
              <a:buNone/>
            </a:pPr>
            <a:endParaRPr lang="it-IT" altLang="it-IT" sz="2400" dirty="0"/>
          </a:p>
          <a:p>
            <a:r>
              <a:rPr lang="it-IT" altLang="it-IT" sz="2400" b="1" dirty="0"/>
              <a:t>ART. 44</a:t>
            </a:r>
            <a:r>
              <a:rPr lang="it-IT" altLang="it-IT" sz="2400" dirty="0"/>
              <a:t>: AZIONE ANTIDISCRIMINATORIA in combinato disposto con l’art. 28 d.lgs. 150/2011. </a:t>
            </a:r>
          </a:p>
          <a:p>
            <a:pPr marL="0" indent="0" algn="just">
              <a:buNone/>
            </a:pPr>
            <a:endParaRPr lang="it-IT" altLang="it-IT" sz="2400" dirty="0"/>
          </a:p>
          <a:p>
            <a:pPr algn="just"/>
            <a:endParaRPr lang="it-IT" altLang="it-IT" sz="2600" dirty="0"/>
          </a:p>
          <a:p>
            <a:pPr eaLnBrk="1" hangingPunct="1"/>
            <a:r>
              <a:rPr lang="it-IT" altLang="it-IT" sz="2600" b="1" dirty="0"/>
              <a:t>Parità di trattamento è sempre diritto soggettivo, quindi cognizione del giudice ordinario </a:t>
            </a:r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80CD5BA7-4FFA-D54C-362F-932A9D55E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EF47C354-08C5-6FC1-0D79-B2A89D3B206C}"/>
              </a:ext>
            </a:extLst>
          </p:cNvPr>
          <p:cNvSpPr/>
          <p:nvPr/>
        </p:nvSpPr>
        <p:spPr>
          <a:xfrm>
            <a:off x="6574420" y="3987479"/>
            <a:ext cx="484632" cy="4514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252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B11A7-523C-3B00-6A12-69D74500B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A0FECBB-1EDA-65B9-1637-9464C9A68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78F826A9-2AB6-4024-976B-A47082AA0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29" name="Titolo 1">
            <a:extLst>
              <a:ext uri="{FF2B5EF4-FFF2-40B4-BE49-F238E27FC236}">
                <a16:creationId xmlns:a16="http://schemas.microsoft.com/office/drawing/2014/main" id="{4C2CB01F-5673-A165-2233-B84AC4B4A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97"/>
            <a:ext cx="4043287" cy="2731496"/>
          </a:xfrm>
        </p:spPr>
        <p:txBody>
          <a:bodyPr>
            <a:normAutofit fontScale="90000"/>
          </a:bodyPr>
          <a:lstStyle/>
          <a:p>
            <a:r>
              <a:rPr lang="it-IT" altLang="it-IT" sz="4000" dirty="0">
                <a:solidFill>
                  <a:srgbClr val="FFFFFF"/>
                </a:solidFill>
              </a:rPr>
              <a:t>Principio di parità e accesso alle prestazioni di assistenza sociale</a:t>
            </a:r>
          </a:p>
        </p:txBody>
      </p:sp>
      <p:sp>
        <p:nvSpPr>
          <p:cNvPr id="48130" name="Segnaposto contenuto 2">
            <a:extLst>
              <a:ext uri="{FF2B5EF4-FFF2-40B4-BE49-F238E27FC236}">
                <a16:creationId xmlns:a16="http://schemas.microsoft.com/office/drawing/2014/main" id="{6FB4AD2A-62F0-0B22-F524-DC2744F0BBC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it-IT" altLang="it-IT" sz="2400" b="1" dirty="0"/>
              <a:t>IL «NUOVO» ART. 41 TUI (modificato L. Europea 2019/2020)</a:t>
            </a:r>
          </a:p>
          <a:p>
            <a:r>
              <a:rPr lang="it-IT" sz="2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CO. 1 </a:t>
            </a:r>
            <a:r>
              <a:rPr lang="it-IT" sz="2200" dirty="0"/>
              <a:t>ACCESSO ALLE PRESTAZIONI SOCIALI A TUTTI GLI STRANIERI CON PERMESSO DI DURATA ALMENO ANNUALE </a:t>
            </a:r>
          </a:p>
          <a:p>
            <a:r>
              <a:rPr lang="it-IT" sz="2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 1 BIS </a:t>
            </a:r>
            <a:r>
              <a:rPr lang="it-IT" sz="2200" dirty="0"/>
              <a:t>TITOLARI PERMESSO UNICO LAVORO</a:t>
            </a:r>
            <a:r>
              <a:rPr lang="it-IT" dirty="0"/>
              <a:t>: </a:t>
            </a:r>
            <a:r>
              <a:rPr lang="it-IT" sz="2000" dirty="0"/>
              <a:t>per l’accesso alle prestazioni di previdenza sociale di cui al regolamento 883/2004 occorre aver esercitato attività lavorativa per un periodo superiore a 6 mesi e aver reso la dichiarazione di immediata disponibilità al lavoro;</a:t>
            </a:r>
          </a:p>
          <a:p>
            <a:r>
              <a:rPr lang="it-IT" dirty="0"/>
              <a:t> </a:t>
            </a:r>
            <a:r>
              <a:rPr lang="it-IT" sz="2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 1 TER </a:t>
            </a:r>
            <a:r>
              <a:rPr lang="it-IT" sz="2200" dirty="0"/>
              <a:t>TITOLARI DI PERESSO UNICO LAVORO CHE AUTORIZZI A SVOLGERE ATTIVITA’ LAVORATIVA PER UN PERIODO SUPERIORE A 6 MESI. </a:t>
            </a:r>
            <a:r>
              <a:rPr lang="it-IT" dirty="0"/>
              <a:t>mentre, quanto alle prestazioni familiari, è costituito dall’essere titolari di un permesso che consente di lavorare di durata superiore a 6 mesi.</a:t>
            </a:r>
            <a:endParaRPr lang="it-IT" altLang="it-IT" sz="2400" dirty="0"/>
          </a:p>
          <a:p>
            <a:pPr algn="just"/>
            <a:r>
              <a:rPr lang="it-IT" altLang="it-IT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NOVITA’ POSITIVA</a:t>
            </a:r>
            <a:r>
              <a:rPr lang="it-IT" altLang="it-IT" sz="2600" dirty="0"/>
              <a:t>: il fattore nazionalità entra tra i fattori vitati dal d.lgs. 216/2003 (che allarga il divieto di discriminare dall’ambito lavorativo, all’alloggio, e ai vantaggi sociali e fiscali </a:t>
            </a:r>
          </a:p>
          <a:p>
            <a:pPr eaLnBrk="1" hangingPunct="1"/>
            <a:endParaRPr lang="it-IT" altLang="it-IT" sz="2600" b="1" dirty="0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B327DD37-AB04-C54D-AB57-1F0EA56D0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18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F7C70-800F-343B-594E-DF790E1A5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8C9C1F7-BE06-2843-F474-1A63D5C2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051D8B1-EB25-6C2E-AACD-B00689FB5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29" name="Titolo 1">
            <a:extLst>
              <a:ext uri="{FF2B5EF4-FFF2-40B4-BE49-F238E27FC236}">
                <a16:creationId xmlns:a16="http://schemas.microsoft.com/office/drawing/2014/main" id="{4C6EEDEE-ED2B-F911-84D9-39F4307DA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97"/>
            <a:ext cx="4043287" cy="2731496"/>
          </a:xfrm>
        </p:spPr>
        <p:txBody>
          <a:bodyPr>
            <a:normAutofit fontScale="90000"/>
          </a:bodyPr>
          <a:lstStyle/>
          <a:p>
            <a:r>
              <a:rPr lang="it-IT" altLang="it-IT" sz="4000" dirty="0">
                <a:solidFill>
                  <a:srgbClr val="FFFFFF"/>
                </a:solidFill>
              </a:rPr>
              <a:t>Le prestazioni di assistenza sociale: evoluzione giurisprudenziale</a:t>
            </a:r>
          </a:p>
        </p:txBody>
      </p:sp>
      <p:sp>
        <p:nvSpPr>
          <p:cNvPr id="48130" name="Segnaposto contenuto 2">
            <a:extLst>
              <a:ext uri="{FF2B5EF4-FFF2-40B4-BE49-F238E27FC236}">
                <a16:creationId xmlns:a16="http://schemas.microsoft.com/office/drawing/2014/main" id="{3DF9FBE6-931D-86A2-0A99-04ACB6A4AF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it-IT" altLang="it-IT" sz="2300" dirty="0"/>
              <a:t>Nella giurisprudenza italiana, prima solo in quella di merito, poi anche in quella di legittimità, si è seguito questo ragionamento:</a:t>
            </a:r>
          </a:p>
          <a:p>
            <a:pPr marL="0" indent="0">
              <a:buNone/>
            </a:pPr>
            <a:r>
              <a:rPr lang="it-IT" altLang="it-IT" sz="2300" dirty="0"/>
              <a:t>– assegno per il nucleo familiare ex art. 2 D.L. 69/1988, </a:t>
            </a:r>
            <a:r>
              <a:rPr lang="it-IT" altLang="it-IT" sz="2300" dirty="0" err="1"/>
              <a:t>conv</a:t>
            </a:r>
            <a:r>
              <a:rPr lang="it-IT" altLang="it-IT" sz="2300" dirty="0"/>
              <a:t>. in L. 153/1988</a:t>
            </a:r>
          </a:p>
          <a:p>
            <a:pPr marL="0" indent="0">
              <a:buNone/>
            </a:pPr>
            <a:r>
              <a:rPr lang="it-IT" altLang="it-IT" sz="2300" dirty="0"/>
              <a:t>– assegno per i nuclei familiari con tre figli minori ex art. 65 L. 448/1998</a:t>
            </a:r>
          </a:p>
          <a:p>
            <a:pPr marL="0" indent="0">
              <a:buNone/>
            </a:pPr>
            <a:r>
              <a:rPr lang="it-IT" altLang="it-IT" sz="2300" dirty="0"/>
              <a:t>– assegno di maternità di base, concesso dai Comuni ed erogato dall’INPS, ex</a:t>
            </a:r>
          </a:p>
          <a:p>
            <a:pPr marL="0" indent="0">
              <a:buNone/>
            </a:pPr>
            <a:r>
              <a:rPr lang="it-IT" altLang="it-IT" sz="2300" dirty="0"/>
              <a:t>art. 74 </a:t>
            </a:r>
            <a:r>
              <a:rPr lang="it-IT" altLang="it-IT" sz="2300" dirty="0" err="1"/>
              <a:t>D.Lgs.</a:t>
            </a:r>
            <a:r>
              <a:rPr lang="it-IT" altLang="it-IT" sz="2300" dirty="0"/>
              <a:t> 151/2001</a:t>
            </a:r>
          </a:p>
          <a:p>
            <a:pPr marL="0" indent="0">
              <a:buNone/>
            </a:pPr>
            <a:r>
              <a:rPr lang="it-IT" altLang="it-IT" sz="2300" dirty="0"/>
              <a:t>– assegno di natalità, c.d. bonus bebè, ex art. 1, comma 125, L. 190/2015</a:t>
            </a:r>
          </a:p>
          <a:p>
            <a:pPr marL="0" indent="0">
              <a:buNone/>
            </a:pPr>
            <a:r>
              <a:rPr lang="it-IT" altLang="it-IT" sz="2300" dirty="0"/>
              <a:t>– premio alla nascita ex art. 1, comma 353, L. 232/2016</a:t>
            </a:r>
          </a:p>
          <a:p>
            <a:pPr marL="0" indent="0">
              <a:buNone/>
            </a:pPr>
            <a:r>
              <a:rPr lang="it-IT" altLang="it-IT" sz="2300" b="1" dirty="0"/>
              <a:t>sono tutte prestazioni che rientrano nei settori della sicurezza sociale definiti nel Regolamento n. 883/2004 e, in particolare, nella categoria delle prestazioni familiari, essendo destinate “a compensare i carichi familiari”</a:t>
            </a:r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5A848E49-B9CE-94B4-E2AF-FA894397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8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7745B0-B6C8-9E4E-84A4-187508FB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5" y="1985319"/>
            <a:ext cx="3200400" cy="1726480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L’ASSEGNO UNICO UNIVERSALE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E57274-F1F8-1A4E-8F31-766FFD3E67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legge delega 46/2021 e d.lgs. 230/2021 </a:t>
            </a:r>
          </a:p>
          <a:p>
            <a:pPr marL="0" indent="0" algn="ctr">
              <a:buNone/>
            </a:pPr>
            <a:r>
              <a:rPr lang="it-IT" dirty="0">
                <a:solidFill>
                  <a:srgbClr val="C00000"/>
                </a:solidFill>
              </a:rPr>
              <a:t>Finalità</a:t>
            </a:r>
          </a:p>
          <a:p>
            <a:pPr marL="0" indent="0" algn="ctr">
              <a:buNone/>
            </a:pPr>
            <a:r>
              <a:rPr lang="it-IT" dirty="0"/>
              <a:t>introdurre una misura</a:t>
            </a:r>
          </a:p>
          <a:p>
            <a:r>
              <a:rPr lang="it-IT" dirty="0"/>
              <a:t>unica, cioè che  unifica  varie prestazioni</a:t>
            </a:r>
          </a:p>
          <a:p>
            <a:r>
              <a:rPr lang="it-IT" dirty="0"/>
              <a:t>«universale» nel senso di non contributiva e non collegata al lavoro, ma finanziata dalla fiscalità generale</a:t>
            </a:r>
          </a:p>
          <a:p>
            <a:r>
              <a:rPr lang="it-IT" dirty="0"/>
              <a:t>commisurata al reddito e al numero di figli «</a:t>
            </a:r>
            <a:r>
              <a:rPr lang="it-IT" b="1" dirty="0"/>
              <a:t>a carico»</a:t>
            </a:r>
            <a:r>
              <a:rPr lang="it-IT" dirty="0"/>
              <a:t> (non si tiene più conto del coniuge)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Entrato in vigore il 1.3.2022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4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2B7758D-AE03-C84A-BAA9-492929C7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48" y="1771135"/>
            <a:ext cx="3200400" cy="2731496"/>
          </a:xfrm>
        </p:spPr>
        <p:txBody>
          <a:bodyPr>
            <a:normAutofit/>
          </a:bodyPr>
          <a:lstStyle/>
          <a:p>
            <a:r>
              <a:rPr lang="it-IT" dirty="0" err="1">
                <a:solidFill>
                  <a:srgbClr val="FFFFFF"/>
                </a:solidFill>
              </a:rPr>
              <a:t>A.U.U.</a:t>
            </a:r>
            <a:r>
              <a:rPr lang="it-IT" dirty="0">
                <a:solidFill>
                  <a:srgbClr val="FFFFFF"/>
                </a:solidFill>
              </a:rPr>
              <a:t> 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requisiti 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soggettivi - 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art. 3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d.lgs. 230/21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40CCF5-8CEC-674F-B90A-2FF5E7D4A76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47309" y="591348"/>
            <a:ext cx="6906491" cy="5585619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it-IT" sz="2600" b="1" dirty="0">
                <a:solidFill>
                  <a:schemeClr val="accent6"/>
                </a:solidFill>
              </a:rPr>
              <a:t>a)</a:t>
            </a:r>
            <a:r>
              <a:rPr lang="it-IT" sz="2600" dirty="0"/>
              <a:t> Residenti in Italia al momento della domanda e per tutta la durata del beneficio: la prestazione non è «esportabile». 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chemeClr val="accent6"/>
                </a:solidFill>
              </a:rPr>
              <a:t>b)</a:t>
            </a:r>
            <a:r>
              <a:rPr lang="it-IT" sz="2600" dirty="0"/>
              <a:t> Residenti in Italia </a:t>
            </a:r>
            <a:r>
              <a:rPr lang="it-IT" sz="2600" b="1" dirty="0"/>
              <a:t>da almeno 2 anni</a:t>
            </a:r>
            <a:r>
              <a:rPr lang="it-IT" sz="2600" dirty="0"/>
              <a:t>: il requisito non è richiesto per chi ha un rapporto di lavoro a tempo indeterminato o a tempo determinato di almeno 6 mesi.</a:t>
            </a:r>
          </a:p>
          <a:p>
            <a:pPr marL="0" indent="0">
              <a:buNone/>
            </a:pPr>
            <a:r>
              <a:rPr lang="it-IT" sz="2600" b="1" dirty="0">
                <a:solidFill>
                  <a:schemeClr val="accent6"/>
                </a:solidFill>
              </a:rPr>
              <a:t>c)</a:t>
            </a:r>
            <a:r>
              <a:rPr lang="it-IT" sz="2600" dirty="0">
                <a:solidFill>
                  <a:schemeClr val="accent6"/>
                </a:solidFill>
              </a:rPr>
              <a:t> </a:t>
            </a:r>
            <a:r>
              <a:rPr lang="it-IT" sz="2600" dirty="0"/>
              <a:t>Cittadinanza o titolo di soggiorno:</a:t>
            </a:r>
          </a:p>
          <a:p>
            <a:pPr marL="0" indent="0">
              <a:buNone/>
            </a:pPr>
            <a:endParaRPr lang="it-IT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600" dirty="0">
                <a:solidFill>
                  <a:srgbClr val="FF0000"/>
                </a:solidFill>
              </a:rPr>
              <a:t>1)</a:t>
            </a:r>
            <a:r>
              <a:rPr lang="it-IT" sz="2600" dirty="0"/>
              <a:t> Cittadini italiani e UE e loro familiari (anche se di cittadinanza extra UE)</a:t>
            </a:r>
          </a:p>
          <a:p>
            <a:pPr marL="0" indent="0">
              <a:buNone/>
            </a:pPr>
            <a:r>
              <a:rPr lang="it-IT" sz="2600" dirty="0">
                <a:solidFill>
                  <a:srgbClr val="FF0000"/>
                </a:solidFill>
              </a:rPr>
              <a:t>2)</a:t>
            </a:r>
            <a:r>
              <a:rPr lang="it-IT" sz="2600" dirty="0"/>
              <a:t> Cittadini di paesi terzi titolari di permesso di lungo periodo</a:t>
            </a:r>
          </a:p>
          <a:p>
            <a:pPr marL="0" indent="0">
              <a:buNone/>
            </a:pPr>
            <a:r>
              <a:rPr lang="it-IT" sz="2600" dirty="0">
                <a:solidFill>
                  <a:srgbClr val="FF0000"/>
                </a:solidFill>
              </a:rPr>
              <a:t>3)</a:t>
            </a:r>
            <a:r>
              <a:rPr lang="it-IT" sz="2600" dirty="0"/>
              <a:t> Cittadini di paesi extra UE titolari di permesso unico di lavoro che autorizza il lavoro per periodi superiori a 6 mesi</a:t>
            </a:r>
          </a:p>
          <a:p>
            <a:pPr marL="0" indent="0">
              <a:buNone/>
            </a:pPr>
            <a:r>
              <a:rPr lang="it-IT" sz="2600" dirty="0">
                <a:solidFill>
                  <a:srgbClr val="FF0000"/>
                </a:solidFill>
              </a:rPr>
              <a:t>4)</a:t>
            </a:r>
            <a:r>
              <a:rPr lang="it-IT" sz="2600" dirty="0"/>
              <a:t> Cittadini di paesi extra UE terzi titolari di permesso per ricerca autorizzati al soggiorno per almeno 6 mesi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216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9" name="Rectangle 13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0" name="Freeform: Shape 13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Titolo 1">
            <a:extLst>
              <a:ext uri="{FF2B5EF4-FFF2-40B4-BE49-F238E27FC236}">
                <a16:creationId xmlns:a16="http://schemas.microsoft.com/office/drawing/2014/main" id="{27860F62-B3D6-854D-BB86-5C2FAEA38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97" y="1655805"/>
            <a:ext cx="3200400" cy="343171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altLang="it-IT" sz="2800" dirty="0" err="1">
                <a:solidFill>
                  <a:srgbClr val="FFFFFF"/>
                </a:solidFill>
              </a:rPr>
              <a:t>A.U.U.</a:t>
            </a:r>
            <a:br>
              <a:rPr lang="it-IT" altLang="it-IT" sz="2800" dirty="0">
                <a:solidFill>
                  <a:srgbClr val="FFFFFF"/>
                </a:solidFill>
              </a:rPr>
            </a:br>
            <a:r>
              <a:rPr lang="it-IT" altLang="it-IT" sz="2800" dirty="0">
                <a:solidFill>
                  <a:srgbClr val="FFFFFF"/>
                </a:solidFill>
              </a:rPr>
              <a:t>categorie aggiunte dalla circolare INPS n. 23/2022 </a:t>
            </a:r>
            <a:br>
              <a:rPr lang="it-IT" altLang="it-IT" sz="2800" dirty="0">
                <a:solidFill>
                  <a:srgbClr val="FFFFFF"/>
                </a:solidFill>
              </a:rPr>
            </a:br>
            <a:br>
              <a:rPr lang="it-IT" altLang="it-IT" sz="2800" dirty="0">
                <a:solidFill>
                  <a:srgbClr val="FFFFFF"/>
                </a:solidFill>
              </a:rPr>
            </a:br>
            <a:endParaRPr lang="it-IT" altLang="it-IT" sz="2800" dirty="0">
              <a:solidFill>
                <a:srgbClr val="FFFFFF"/>
              </a:solidFill>
            </a:endParaRPr>
          </a:p>
        </p:txBody>
      </p:sp>
      <p:sp>
        <p:nvSpPr>
          <p:cNvPr id="6147" name="Segnaposto contenuto 2">
            <a:extLst>
              <a:ext uri="{FF2B5EF4-FFF2-40B4-BE49-F238E27FC236}">
                <a16:creationId xmlns:a16="http://schemas.microsoft.com/office/drawing/2014/main" id="{16F66FAF-0BCE-B84A-8E1F-A4F5647761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98109" y="591348"/>
            <a:ext cx="6906491" cy="5585619"/>
          </a:xfrm>
        </p:spPr>
        <p:txBody>
          <a:bodyPr rtlCol="0" anchor="ctr">
            <a:normAutofit lnSpcReduction="10000"/>
          </a:bodyPr>
          <a:lstStyle/>
          <a:p>
            <a:pPr marL="0" indent="0">
              <a:buNone/>
              <a:defRPr/>
            </a:pPr>
            <a:endParaRPr lang="it-IT" altLang="it-IT" sz="1300" dirty="0"/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5)</a:t>
            </a:r>
            <a:r>
              <a:rPr lang="it-IT" altLang="it-IT" sz="2100" dirty="0"/>
              <a:t> Titolari di permesso per ricongiungimento familiare (in realtà già compresi nella categoria del permesso unico lavoro)</a:t>
            </a:r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6)</a:t>
            </a:r>
            <a:r>
              <a:rPr lang="it-IT" altLang="it-IT" sz="2100" dirty="0"/>
              <a:t> Titolari di permesso per protezione internazionale (rifugiati e sussidiaria) </a:t>
            </a:r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7)</a:t>
            </a:r>
            <a:r>
              <a:rPr lang="it-IT" altLang="it-IT" sz="2100" dirty="0"/>
              <a:t> Apolidi </a:t>
            </a:r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8)</a:t>
            </a:r>
            <a:r>
              <a:rPr lang="it-IT" altLang="it-IT" sz="2100" dirty="0"/>
              <a:t> Titolari di «carta blu» (lavoratori altamente qualificati)</a:t>
            </a:r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9)</a:t>
            </a:r>
            <a:r>
              <a:rPr lang="it-IT" altLang="it-IT" sz="2100" dirty="0"/>
              <a:t> </a:t>
            </a:r>
            <a:r>
              <a:rPr lang="it-IT" altLang="it-IT" sz="2100" b="1" dirty="0"/>
              <a:t>Titolari di permesso per lavoro autonomo</a:t>
            </a:r>
          </a:p>
          <a:p>
            <a:pPr marL="0" indent="0">
              <a:buNone/>
              <a:defRPr/>
            </a:pPr>
            <a:r>
              <a:rPr lang="it-IT" altLang="it-IT" sz="2100" dirty="0">
                <a:solidFill>
                  <a:srgbClr val="FF0000"/>
                </a:solidFill>
              </a:rPr>
              <a:t>10)</a:t>
            </a:r>
            <a:r>
              <a:rPr lang="it-IT" altLang="it-IT" sz="2100" dirty="0"/>
              <a:t> «lavoratori» di Marocco, Algeria, Tunisia</a:t>
            </a:r>
          </a:p>
          <a:p>
            <a:pPr marL="0" indent="0">
              <a:buNone/>
              <a:defRPr/>
            </a:pPr>
            <a:endParaRPr lang="it-IT" altLang="it-IT" sz="2100" dirty="0"/>
          </a:p>
          <a:p>
            <a:pPr marL="0" indent="0">
              <a:buNone/>
              <a:defRPr/>
            </a:pPr>
            <a:r>
              <a:rPr lang="it-IT" altLang="it-IT" sz="2100" dirty="0"/>
              <a:t>N.B. </a:t>
            </a:r>
          </a:p>
          <a:p>
            <a:pPr>
              <a:buFontTx/>
              <a:buChar char="-"/>
              <a:defRPr/>
            </a:pPr>
            <a:r>
              <a:rPr lang="it-IT" altLang="it-IT" sz="2100" dirty="0"/>
              <a:t>la circolare precisa anche che in caso di «sostituzione» del requisito di residenza biennale con il requisito del rapporto di lavoro di durata superiore a 6 mesi, l’assegno spetta per tutto l’anno in cui viene richiesto </a:t>
            </a:r>
          </a:p>
          <a:p>
            <a:pPr>
              <a:buFontTx/>
              <a:buChar char="-"/>
              <a:defRPr/>
            </a:pPr>
            <a:endParaRPr lang="it-IT" altLang="it-IT" sz="1900" dirty="0"/>
          </a:p>
          <a:p>
            <a:pPr marL="0" indent="0">
              <a:buNone/>
              <a:defRPr/>
            </a:pPr>
            <a:endParaRPr lang="it-IT" altLang="it-IT" sz="1900" b="1" dirty="0"/>
          </a:p>
          <a:p>
            <a:pPr marL="0" indent="0">
              <a:buNone/>
              <a:defRPr/>
            </a:pPr>
            <a:endParaRPr lang="it-IT" altLang="it-IT" sz="1300" dirty="0"/>
          </a:p>
        </p:txBody>
      </p:sp>
      <p:sp>
        <p:nvSpPr>
          <p:cNvPr id="140" name="Arc 13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5" y="245548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24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2231</TotalTime>
  <Words>1874</Words>
  <Application>Microsoft Office PowerPoint</Application>
  <PresentationFormat>Widescreen</PresentationFormat>
  <Paragraphs>132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Arial</vt:lpstr>
      <vt:lpstr>Calibri</vt:lpstr>
      <vt:lpstr>Garamond</vt:lpstr>
      <vt:lpstr>Georgia</vt:lpstr>
      <vt:lpstr>Wingdings</vt:lpstr>
      <vt:lpstr>Wingdings 2</vt:lpstr>
      <vt:lpstr>Città</vt:lpstr>
      <vt:lpstr> «Il principio di parità di trattamento delle persone straniere nel diritto interno. Applicazioni pratiche» 26 novembre 2025 </vt:lpstr>
      <vt:lpstr>Il principio di parità di trattamento nel diritto interno: Il Testo Unico Immigrazione</vt:lpstr>
      <vt:lpstr>Segue. Il principio di parità di trattamento nel diritto interno</vt:lpstr>
      <vt:lpstr>Segue. Il principio di parità di trattamento nel diritto interno</vt:lpstr>
      <vt:lpstr>Principio di parità e accesso alle prestazioni di assistenza sociale</vt:lpstr>
      <vt:lpstr>Le prestazioni di assistenza sociale: evoluzione giurisprudenziale</vt:lpstr>
      <vt:lpstr>L’ASSEGNO UNICO UNIVERSALE</vt:lpstr>
      <vt:lpstr>A.U.U.  requisiti  soggettivi -  art. 3 d.lgs. 230/21</vt:lpstr>
      <vt:lpstr>A.U.U. categorie aggiunte dalla circolare INPS n. 23/2022   </vt:lpstr>
      <vt:lpstr>A.U.U.  categorie aggiunte con il messaggio INPS n. 2951/2022</vt:lpstr>
      <vt:lpstr>A.U.U.  categoria aggiunta con la circolare INPS n. 41/2023</vt:lpstr>
      <vt:lpstr>A.U.U.  CATEGORIE ESCLUSE</vt:lpstr>
      <vt:lpstr>DIRITTO ALLA SALUTE e PRINCIPIO DI PARITA’ </vt:lpstr>
      <vt:lpstr>Le categorie escluse dall’iscrizione obbligatoria – art. 34 co. 3 TUI </vt:lpstr>
      <vt:lpstr>Gli arresti giurisprudenziali </vt:lpstr>
      <vt:lpstr>   PARITA’ RELATIVA </vt:lpstr>
      <vt:lpstr>   Segue: art. 35 TUI. Assistenza sanitaria per gli stranieri non iscritti al SSN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TUTELA DEL LAVORATORE STRANIERO</dc:title>
  <dc:creator>Alberto Guariso</dc:creator>
  <cp:lastModifiedBy>Paola Fierro</cp:lastModifiedBy>
  <cp:revision>143</cp:revision>
  <dcterms:created xsi:type="dcterms:W3CDTF">2020-04-07T19:31:57Z</dcterms:created>
  <dcterms:modified xsi:type="dcterms:W3CDTF">2025-11-26T10:30:45Z</dcterms:modified>
</cp:coreProperties>
</file>