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0"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a:t>11/26/25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a:t>‹N›</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a:t>11/26/25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a:t>11/26/25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a:t>11/26/25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E5059C3-6A89-4494-99FF-5A4D6FFD50EB}" type="datetimeFigureOut">
              <a:rPr lang="en-US"/>
              <a:t>11/26/25</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a:t>11/26/25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a:t>‹N›</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609285" y="2851331"/>
            <a:ext cx="3893623" cy="307143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666635" y="2851331"/>
            <a:ext cx="3899798" cy="307143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a:t>11/26/25</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a:t>11/26/25</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a:t>‹N›</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a:t>11/26/25</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D525BB-DA17-4BA0-B3C8-3AC3ABC827E6}" type="datetimeFigureOut">
              <a:rPr lang="en-US"/>
              <a:t>11/26/25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16C4C9A-3960-41CF-A4E9-2A8FB932454B}" type="datetimeFigureOut">
              <a:rPr lang="en-US"/>
              <a:t>11/26/25</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a:t>11/26/25</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a:pPr/>
              <a:t>‹N›</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C0ADA3-7035-75D0-891A-9ECF2F09653D}"/>
              </a:ext>
            </a:extLst>
          </p:cNvPr>
          <p:cNvSpPr>
            <a:spLocks noGrp="1"/>
          </p:cNvSpPr>
          <p:nvPr>
            <p:ph type="ctrTitle"/>
          </p:nvPr>
        </p:nvSpPr>
        <p:spPr>
          <a:xfrm>
            <a:off x="1135117" y="3428999"/>
            <a:ext cx="7609490" cy="2393732"/>
          </a:xfrm>
        </p:spPr>
        <p:txBody>
          <a:bodyPr>
            <a:normAutofit/>
          </a:bodyPr>
          <a:lstStyle/>
          <a:p>
            <a:r>
              <a:rPr lang="it-IT" sz="4000" dirty="0"/>
              <a:t>Stato sociale </a:t>
            </a:r>
            <a:br>
              <a:rPr lang="it-IT" sz="4000" dirty="0"/>
            </a:br>
            <a:r>
              <a:rPr lang="it-IT" sz="4000" dirty="0"/>
              <a:t>e discriminazione dello straniero </a:t>
            </a:r>
            <a:br>
              <a:rPr lang="it-IT" sz="4000" dirty="0"/>
            </a:br>
            <a:r>
              <a:rPr lang="it-IT" sz="4000" dirty="0"/>
              <a:t>nella giurisprudenza </a:t>
            </a:r>
            <a:br>
              <a:rPr lang="it-IT" sz="4000" dirty="0"/>
            </a:br>
            <a:r>
              <a:rPr lang="it-IT" sz="4000" dirty="0"/>
              <a:t>della Corte costituzionale  </a:t>
            </a:r>
          </a:p>
        </p:txBody>
      </p:sp>
      <p:sp>
        <p:nvSpPr>
          <p:cNvPr id="3" name="Sottotitolo 2">
            <a:extLst>
              <a:ext uri="{FF2B5EF4-FFF2-40B4-BE49-F238E27FC236}">
                <a16:creationId xmlns:a16="http://schemas.microsoft.com/office/drawing/2014/main" id="{63B51099-875D-2B1D-813F-5CA8D9898D9B}"/>
              </a:ext>
            </a:extLst>
          </p:cNvPr>
          <p:cNvSpPr>
            <a:spLocks noGrp="1"/>
          </p:cNvSpPr>
          <p:nvPr>
            <p:ph type="subTitle" idx="1"/>
          </p:nvPr>
        </p:nvSpPr>
        <p:spPr>
          <a:xfrm>
            <a:off x="1445741" y="1764291"/>
            <a:ext cx="7298866" cy="926358"/>
          </a:xfrm>
        </p:spPr>
        <p:txBody>
          <a:bodyPr>
            <a:normAutofit/>
          </a:bodyPr>
          <a:lstStyle/>
          <a:p>
            <a:pPr algn="just"/>
            <a:r>
              <a:rPr lang="it-IT" sz="1600" dirty="0"/>
              <a:t>26/11/2025 – Intervento nella Terza lezione («Non discriminazione e trattamento dello straniero») del Corso di formazione e aggiornamento in diritto antidiscriminatorio dell’Ordine degli avvocati di Alessandria </a:t>
            </a:r>
          </a:p>
        </p:txBody>
      </p:sp>
      <p:sp>
        <p:nvSpPr>
          <p:cNvPr id="4" name="CasellaDiTesto 3">
            <a:extLst>
              <a:ext uri="{FF2B5EF4-FFF2-40B4-BE49-F238E27FC236}">
                <a16:creationId xmlns:a16="http://schemas.microsoft.com/office/drawing/2014/main" id="{B7B334AA-4A56-273C-9AD0-FB4CAE2F8ADE}"/>
              </a:ext>
            </a:extLst>
          </p:cNvPr>
          <p:cNvSpPr txBox="1"/>
          <p:nvPr/>
        </p:nvSpPr>
        <p:spPr>
          <a:xfrm>
            <a:off x="2217683" y="735724"/>
            <a:ext cx="1641796" cy="400110"/>
          </a:xfrm>
          <a:prstGeom prst="rect">
            <a:avLst/>
          </a:prstGeom>
          <a:noFill/>
        </p:spPr>
        <p:txBody>
          <a:bodyPr wrap="none" rtlCol="0">
            <a:spAutoFit/>
          </a:bodyPr>
          <a:lstStyle/>
          <a:p>
            <a:r>
              <a:rPr lang="it-IT" sz="2000" dirty="0"/>
              <a:t>Ennio Codini</a:t>
            </a:r>
          </a:p>
        </p:txBody>
      </p:sp>
    </p:spTree>
    <p:extLst>
      <p:ext uri="{BB962C8B-B14F-4D97-AF65-F5344CB8AC3E}">
        <p14:creationId xmlns:p14="http://schemas.microsoft.com/office/powerpoint/2010/main" val="1448179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B230C-71B2-26C3-284B-B45E6E16AC4D}"/>
              </a:ext>
            </a:extLst>
          </p:cNvPr>
          <p:cNvSpPr>
            <a:spLocks noGrp="1"/>
          </p:cNvSpPr>
          <p:nvPr>
            <p:ph type="title"/>
          </p:nvPr>
        </p:nvSpPr>
        <p:spPr/>
        <p:txBody>
          <a:bodyPr/>
          <a:lstStyle/>
          <a:p>
            <a:r>
              <a:rPr lang="it-IT" dirty="0"/>
              <a:t>Un linea di tendenza </a:t>
            </a:r>
          </a:p>
        </p:txBody>
      </p:sp>
      <p:sp>
        <p:nvSpPr>
          <p:cNvPr id="3" name="Segnaposto contenuto 2">
            <a:extLst>
              <a:ext uri="{FF2B5EF4-FFF2-40B4-BE49-F238E27FC236}">
                <a16:creationId xmlns:a16="http://schemas.microsoft.com/office/drawing/2014/main" id="{8CF647DA-82DE-41C3-A894-4C3F2A4F2F0E}"/>
              </a:ext>
            </a:extLst>
          </p:cNvPr>
          <p:cNvSpPr>
            <a:spLocks noGrp="1"/>
          </p:cNvSpPr>
          <p:nvPr>
            <p:ph idx="1"/>
          </p:nvPr>
        </p:nvSpPr>
        <p:spPr/>
        <p:txBody>
          <a:bodyPr/>
          <a:lstStyle/>
          <a:p>
            <a:pPr algn="just"/>
            <a:r>
              <a:rPr lang="it-IT" dirty="0"/>
              <a:t>Nel contesto dell’immigrazione di massa, </a:t>
            </a:r>
          </a:p>
          <a:p>
            <a:pPr algn="just"/>
            <a:r>
              <a:rPr lang="it-IT" dirty="0"/>
              <a:t>a fronte della forte presenza di immigrati in alcuni ambiti dello Stato sociale caratterizzati da carenza di risorse, </a:t>
            </a:r>
          </a:p>
          <a:p>
            <a:pPr algn="just"/>
            <a:r>
              <a:rPr lang="it-IT" dirty="0"/>
              <a:t>i governi nazionali, regionali e locali hanno talora adottato la linea di discriminare in qualche modo gli immigrati nell’accesso alle prestazioni</a:t>
            </a:r>
          </a:p>
        </p:txBody>
      </p:sp>
    </p:spTree>
    <p:extLst>
      <p:ext uri="{BB962C8B-B14F-4D97-AF65-F5344CB8AC3E}">
        <p14:creationId xmlns:p14="http://schemas.microsoft.com/office/powerpoint/2010/main" val="2511974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C7D6D4-9CBF-77B3-B7C2-8A3E17A1E984}"/>
              </a:ext>
            </a:extLst>
          </p:cNvPr>
          <p:cNvSpPr>
            <a:spLocks noGrp="1"/>
          </p:cNvSpPr>
          <p:nvPr>
            <p:ph type="title"/>
          </p:nvPr>
        </p:nvSpPr>
        <p:spPr>
          <a:xfrm>
            <a:off x="2611807" y="225972"/>
            <a:ext cx="8297931" cy="1077229"/>
          </a:xfrm>
        </p:spPr>
        <p:txBody>
          <a:bodyPr/>
          <a:lstStyle/>
          <a:p>
            <a:r>
              <a:rPr lang="it-IT" dirty="0"/>
              <a:t>Un limite fondamente </a:t>
            </a:r>
            <a:br>
              <a:rPr lang="it-IT" dirty="0"/>
            </a:br>
            <a:r>
              <a:rPr lang="it-IT" dirty="0"/>
              <a:t>posto dalla Corte costituzionale nel 2005 </a:t>
            </a:r>
          </a:p>
        </p:txBody>
      </p:sp>
      <p:sp>
        <p:nvSpPr>
          <p:cNvPr id="3" name="Segnaposto contenuto 2">
            <a:extLst>
              <a:ext uri="{FF2B5EF4-FFF2-40B4-BE49-F238E27FC236}">
                <a16:creationId xmlns:a16="http://schemas.microsoft.com/office/drawing/2014/main" id="{D82F39A6-FBA7-FAD6-7CDD-7C5D9C918D1B}"/>
              </a:ext>
            </a:extLst>
          </p:cNvPr>
          <p:cNvSpPr>
            <a:spLocks noGrp="1"/>
          </p:cNvSpPr>
          <p:nvPr>
            <p:ph idx="1"/>
          </p:nvPr>
        </p:nvSpPr>
        <p:spPr>
          <a:xfrm>
            <a:off x="1376855" y="1555531"/>
            <a:ext cx="9532883" cy="5076497"/>
          </a:xfrm>
        </p:spPr>
        <p:txBody>
          <a:bodyPr/>
          <a:lstStyle/>
          <a:p>
            <a:pPr algn="just"/>
            <a:r>
              <a:rPr lang="it-IT" dirty="0"/>
              <a:t>Con la fondamentale </a:t>
            </a:r>
            <a:r>
              <a:rPr lang="it-IT" b="1" dirty="0"/>
              <a:t>decisione n. 432 del 2005</a:t>
            </a:r>
            <a:r>
              <a:rPr lang="it-IT" dirty="0"/>
              <a:t>,</a:t>
            </a:r>
            <a:r>
              <a:rPr lang="it-IT" b="1" dirty="0"/>
              <a:t> </a:t>
            </a:r>
            <a:r>
              <a:rPr lang="it-IT" dirty="0"/>
              <a:t>in tema di accesso gratuito delle persone con disabilità ai mezzi pubblici di trasporto, la Corte costituzionale  ha posto un limite fondamentale derivante dal principio d’eguaglianza:</a:t>
            </a:r>
          </a:p>
          <a:p>
            <a:pPr algn="just"/>
            <a:r>
              <a:rPr lang="it-IT" i="1" dirty="0"/>
              <a:t>la discriminazione è legittima-ragionevole solo se fa riferimento a un dato tale da accrescere il bisogno cui risponde la prestazione o rilevante per l’efficacia di quest’ultima </a:t>
            </a:r>
          </a:p>
          <a:p>
            <a:pPr algn="just"/>
            <a:r>
              <a:rPr lang="it-IT" dirty="0"/>
              <a:t>Si noti la terminologia: discriminazione </a:t>
            </a:r>
            <a:r>
              <a:rPr lang="it-IT" i="1" dirty="0"/>
              <a:t>ragionevole</a:t>
            </a:r>
            <a:r>
              <a:rPr lang="it-IT" dirty="0"/>
              <a:t> vs. </a:t>
            </a:r>
            <a:r>
              <a:rPr lang="it-IT" i="1" dirty="0"/>
              <a:t>divieto</a:t>
            </a:r>
            <a:r>
              <a:rPr lang="it-IT" dirty="0"/>
              <a:t> di discriminazione</a:t>
            </a:r>
          </a:p>
          <a:p>
            <a:pPr algn="just"/>
            <a:r>
              <a:rPr lang="it-IT" dirty="0"/>
              <a:t>Notazione ulteriore: diversamente dalla dottrina la Corte affronta il problema della discriminazione con riferimento all’art. 3 della Costituzione piuttosto che con riferimento all’art. 2. Ratio. Diverso l’approccio quando si parla di  tutela degli «irregolari» (non oggetto di questo intervento)</a:t>
            </a:r>
          </a:p>
        </p:txBody>
      </p:sp>
    </p:spTree>
    <p:extLst>
      <p:ext uri="{BB962C8B-B14F-4D97-AF65-F5344CB8AC3E}">
        <p14:creationId xmlns:p14="http://schemas.microsoft.com/office/powerpoint/2010/main" val="3513573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029655-CB13-E2FC-40AE-F736A6EF538E}"/>
              </a:ext>
            </a:extLst>
          </p:cNvPr>
          <p:cNvSpPr>
            <a:spLocks noGrp="1"/>
          </p:cNvSpPr>
          <p:nvPr>
            <p:ph type="title"/>
          </p:nvPr>
        </p:nvSpPr>
        <p:spPr>
          <a:xfrm>
            <a:off x="2611808" y="808056"/>
            <a:ext cx="8255890" cy="1077229"/>
          </a:xfrm>
        </p:spPr>
        <p:txBody>
          <a:bodyPr/>
          <a:lstStyle/>
          <a:p>
            <a:r>
              <a:rPr lang="it-IT" dirty="0"/>
              <a:t>Come sviluppare allora </a:t>
            </a:r>
            <a:br>
              <a:rPr lang="it-IT" dirty="0"/>
            </a:br>
            <a:r>
              <a:rPr lang="it-IT" dirty="0"/>
              <a:t>la linea discriminatoria? Due vie</a:t>
            </a:r>
          </a:p>
        </p:txBody>
      </p:sp>
      <p:sp>
        <p:nvSpPr>
          <p:cNvPr id="3" name="Segnaposto contenuto 2">
            <a:extLst>
              <a:ext uri="{FF2B5EF4-FFF2-40B4-BE49-F238E27FC236}">
                <a16:creationId xmlns:a16="http://schemas.microsoft.com/office/drawing/2014/main" id="{501247E7-5F48-D761-C5BE-4177A33C61A2}"/>
              </a:ext>
            </a:extLst>
          </p:cNvPr>
          <p:cNvSpPr>
            <a:spLocks noGrp="1"/>
          </p:cNvSpPr>
          <p:nvPr>
            <p:ph idx="1"/>
          </p:nvPr>
        </p:nvSpPr>
        <p:spPr>
          <a:xfrm>
            <a:off x="1345324" y="2199260"/>
            <a:ext cx="9522374" cy="4254091"/>
          </a:xfrm>
        </p:spPr>
        <p:txBody>
          <a:bodyPr>
            <a:normAutofit fontScale="92500" lnSpcReduction="10000"/>
          </a:bodyPr>
          <a:lstStyle/>
          <a:p>
            <a:pPr algn="just"/>
            <a:r>
              <a:rPr lang="it-IT" sz="2200" dirty="0"/>
              <a:t>Tornando alla decisione n. 432… In base ad essa il riferimento alla cittadinanza era difficilmente utilizzabile per le prestazioni dello Stato sociale</a:t>
            </a:r>
          </a:p>
          <a:p>
            <a:pPr algn="just"/>
            <a:r>
              <a:rPr lang="it-IT" sz="2200" dirty="0"/>
              <a:t>Rimanevano allora pensabili sostanzialmente due vie per discriminare in qualche modo gli immigrati nell’accesso alle prestazioni dello Stato sociale:</a:t>
            </a:r>
          </a:p>
          <a:p>
            <a:pPr algn="just"/>
            <a:r>
              <a:rPr lang="it-IT" sz="2200" dirty="0"/>
              <a:t>1) discriminare una parte di essi ponendo come requisito specifico in particolare per i c.d. extracomunitari la titolarità di un «permesso permanente» (ossia il permesso di cui all’art. 9 del TU sull’ingresso e il soggiorno degli stranieri);</a:t>
            </a:r>
          </a:p>
          <a:p>
            <a:pPr algn="just"/>
            <a:r>
              <a:rPr lang="it-IT" sz="2200" dirty="0"/>
              <a:t>2) discriminare una parte di essi </a:t>
            </a:r>
            <a:r>
              <a:rPr lang="it-IT" sz="2200" i="1" dirty="0"/>
              <a:t>in via indiretta </a:t>
            </a:r>
            <a:r>
              <a:rPr lang="it-IT" sz="2200" dirty="0"/>
              <a:t>ponendo in generale quale requisito la previa residenza nel territorio (nazionale o regionale o locale) da un certo numero di anni (dieci ad esempio</a:t>
            </a:r>
            <a:r>
              <a:rPr lang="it-IT" dirty="0"/>
              <a:t>) </a:t>
            </a:r>
          </a:p>
        </p:txBody>
      </p:sp>
    </p:spTree>
    <p:extLst>
      <p:ext uri="{BB962C8B-B14F-4D97-AF65-F5344CB8AC3E}">
        <p14:creationId xmlns:p14="http://schemas.microsoft.com/office/powerpoint/2010/main" val="1601758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979A7B-FF91-8ECD-EFA8-E412247743A7}"/>
              </a:ext>
            </a:extLst>
          </p:cNvPr>
          <p:cNvSpPr>
            <a:spLocks noGrp="1"/>
          </p:cNvSpPr>
          <p:nvPr>
            <p:ph type="title"/>
          </p:nvPr>
        </p:nvSpPr>
        <p:spPr>
          <a:xfrm>
            <a:off x="2773599" y="808056"/>
            <a:ext cx="7796540" cy="1077229"/>
          </a:xfrm>
        </p:spPr>
        <p:txBody>
          <a:bodyPr>
            <a:normAutofit fontScale="90000"/>
          </a:bodyPr>
          <a:lstStyle/>
          <a:p>
            <a:r>
              <a:rPr lang="it-IT" dirty="0"/>
              <a:t>Porre come requisito specifico il permesso permanente. Una soluzione legittima?</a:t>
            </a:r>
          </a:p>
        </p:txBody>
      </p:sp>
      <p:sp>
        <p:nvSpPr>
          <p:cNvPr id="3" name="Segnaposto contenuto 2">
            <a:extLst>
              <a:ext uri="{FF2B5EF4-FFF2-40B4-BE49-F238E27FC236}">
                <a16:creationId xmlns:a16="http://schemas.microsoft.com/office/drawing/2014/main" id="{2A601EF0-B516-9490-A6BB-53E8BC20847E}"/>
              </a:ext>
            </a:extLst>
          </p:cNvPr>
          <p:cNvSpPr>
            <a:spLocks noGrp="1"/>
          </p:cNvSpPr>
          <p:nvPr>
            <p:ph idx="1"/>
          </p:nvPr>
        </p:nvSpPr>
        <p:spPr>
          <a:xfrm>
            <a:off x="1223319" y="2052116"/>
            <a:ext cx="9346821" cy="3997828"/>
          </a:xfrm>
        </p:spPr>
        <p:txBody>
          <a:bodyPr>
            <a:normAutofit lnSpcReduction="10000"/>
          </a:bodyPr>
          <a:lstStyle/>
          <a:p>
            <a:pPr algn="just"/>
            <a:r>
              <a:rPr lang="it-IT" dirty="0"/>
              <a:t>Presupposto della discriminazione: il permesso permanente presuppone un certo livello di integrazione e dà luogo a uno status complessivamente superiore anzitutto per la garanzia di uno stabile soggiorno «regolare»</a:t>
            </a:r>
          </a:p>
          <a:p>
            <a:pPr algn="just"/>
            <a:r>
              <a:rPr lang="it-IT" dirty="0"/>
              <a:t>Una soluzione legittima? A riguardo la Corte costituzionale con la fondamentale </a:t>
            </a:r>
            <a:r>
              <a:rPr lang="it-IT" b="1" dirty="0"/>
              <a:t>decisione n. 306 del 2008 </a:t>
            </a:r>
            <a:r>
              <a:rPr lang="it-IT" dirty="0"/>
              <a:t>in tema di provvidenze economiche non previdenziali erogate dall’INPS ha stabilito il criterio generale secondo cui:</a:t>
            </a:r>
          </a:p>
          <a:p>
            <a:pPr algn="just"/>
            <a:r>
              <a:rPr lang="it-IT" i="1" dirty="0"/>
              <a:t>la rilevanza del bisogno a cui risponde la prestazione non consente di discriminare sulla base della titolarità del permesso permanente quando penalizzare i meno abbienti, come accade richiedendo il permesso in questione, non è coerente col bisogno stesso     </a:t>
            </a:r>
          </a:p>
        </p:txBody>
      </p:sp>
    </p:spTree>
    <p:extLst>
      <p:ext uri="{BB962C8B-B14F-4D97-AF65-F5344CB8AC3E}">
        <p14:creationId xmlns:p14="http://schemas.microsoft.com/office/powerpoint/2010/main" val="4160524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4A965B-3793-80EB-5C51-047905AA770D}"/>
              </a:ext>
            </a:extLst>
          </p:cNvPr>
          <p:cNvSpPr>
            <a:spLocks noGrp="1"/>
          </p:cNvSpPr>
          <p:nvPr>
            <p:ph type="title"/>
          </p:nvPr>
        </p:nvSpPr>
        <p:spPr>
          <a:xfrm>
            <a:off x="1334531" y="808056"/>
            <a:ext cx="9774194" cy="1077229"/>
          </a:xfrm>
        </p:spPr>
        <p:txBody>
          <a:bodyPr>
            <a:normAutofit fontScale="90000"/>
          </a:bodyPr>
          <a:lstStyle/>
          <a:p>
            <a:r>
              <a:rPr lang="it-IT" dirty="0"/>
              <a:t>Porre come requisito la previa residenza nel territorio da un certo numero di anni. Una soluzione legittima? </a:t>
            </a:r>
          </a:p>
        </p:txBody>
      </p:sp>
      <p:sp>
        <p:nvSpPr>
          <p:cNvPr id="3" name="Segnaposto contenuto 2">
            <a:extLst>
              <a:ext uri="{FF2B5EF4-FFF2-40B4-BE49-F238E27FC236}">
                <a16:creationId xmlns:a16="http://schemas.microsoft.com/office/drawing/2014/main" id="{F1717CD3-AC8C-4EAF-49A3-B0B3BEA89349}"/>
              </a:ext>
            </a:extLst>
          </p:cNvPr>
          <p:cNvSpPr>
            <a:spLocks noGrp="1"/>
          </p:cNvSpPr>
          <p:nvPr>
            <p:ph idx="1"/>
          </p:nvPr>
        </p:nvSpPr>
        <p:spPr>
          <a:xfrm>
            <a:off x="1849821" y="2241302"/>
            <a:ext cx="9258904" cy="4159498"/>
          </a:xfrm>
        </p:spPr>
        <p:txBody>
          <a:bodyPr>
            <a:normAutofit lnSpcReduction="10000"/>
          </a:bodyPr>
          <a:lstStyle/>
          <a:p>
            <a:pPr algn="just"/>
            <a:r>
              <a:rPr lang="it-IT" dirty="0"/>
              <a:t>Presupposto della discriminazione: alla protratta residenza si può pensare corrispondano processi di «radicamento» che possono essere rilevanti per l’efficacia della prestazione (da escludere invece la possibile rilevanza della protratta residenza in connessione col prelievo fiscale)</a:t>
            </a:r>
          </a:p>
          <a:p>
            <a:pPr algn="just"/>
            <a:r>
              <a:rPr lang="it-IT" dirty="0"/>
              <a:t>Una soluzione legittima? A riguardo la Corte costituzionale con la fondamentale </a:t>
            </a:r>
            <a:r>
              <a:rPr lang="it-IT" b="1" dirty="0"/>
              <a:t>decisione n. 44 del 2020 </a:t>
            </a:r>
            <a:r>
              <a:rPr lang="it-IT" dirty="0"/>
              <a:t>in tema di edilizia residenziale pubblica ha stabilito che </a:t>
            </a:r>
          </a:p>
          <a:p>
            <a:pPr algn="just"/>
            <a:r>
              <a:rPr lang="it-IT" i="1" dirty="0"/>
              <a:t>di per sé il «radicamento»  può giustificare discriminazioni per provvidenze con una logica di lungo periodo ma la mera previa protratta residenza non è indicatrice di «radicamento» </a:t>
            </a:r>
          </a:p>
          <a:p>
            <a:pPr algn="just"/>
            <a:endParaRPr lang="it-IT" dirty="0"/>
          </a:p>
        </p:txBody>
      </p:sp>
    </p:spTree>
    <p:extLst>
      <p:ext uri="{BB962C8B-B14F-4D97-AF65-F5344CB8AC3E}">
        <p14:creationId xmlns:p14="http://schemas.microsoft.com/office/powerpoint/2010/main" val="4083283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ED0790-AF65-AD75-3877-3F080CEBF4D9}"/>
              </a:ext>
            </a:extLst>
          </p:cNvPr>
          <p:cNvSpPr>
            <a:spLocks noGrp="1"/>
          </p:cNvSpPr>
          <p:nvPr>
            <p:ph type="title"/>
          </p:nvPr>
        </p:nvSpPr>
        <p:spPr>
          <a:xfrm>
            <a:off x="2611808" y="808056"/>
            <a:ext cx="8348635" cy="1077229"/>
          </a:xfrm>
        </p:spPr>
        <p:txBody>
          <a:bodyPr>
            <a:normAutofit fontScale="90000"/>
          </a:bodyPr>
          <a:lstStyle/>
          <a:p>
            <a:r>
              <a:rPr lang="it-IT" dirty="0"/>
              <a:t>Recenti sviluppi </a:t>
            </a:r>
            <a:br>
              <a:rPr lang="it-IT" dirty="0"/>
            </a:br>
            <a:r>
              <a:rPr lang="it-IT" dirty="0"/>
              <a:t>in tema di rilevanza del permesso permanente</a:t>
            </a:r>
          </a:p>
        </p:txBody>
      </p:sp>
      <p:sp>
        <p:nvSpPr>
          <p:cNvPr id="3" name="Segnaposto contenuto 2">
            <a:extLst>
              <a:ext uri="{FF2B5EF4-FFF2-40B4-BE49-F238E27FC236}">
                <a16:creationId xmlns:a16="http://schemas.microsoft.com/office/drawing/2014/main" id="{D1F04817-CA56-6835-2FC9-0457903F3DDF}"/>
              </a:ext>
            </a:extLst>
          </p:cNvPr>
          <p:cNvSpPr>
            <a:spLocks noGrp="1"/>
          </p:cNvSpPr>
          <p:nvPr>
            <p:ph idx="1"/>
          </p:nvPr>
        </p:nvSpPr>
        <p:spPr>
          <a:xfrm>
            <a:off x="2773599" y="2052116"/>
            <a:ext cx="8186844" cy="3997828"/>
          </a:xfrm>
        </p:spPr>
        <p:txBody>
          <a:bodyPr/>
          <a:lstStyle/>
          <a:p>
            <a:pPr algn="just"/>
            <a:r>
              <a:rPr lang="it-IT" dirty="0"/>
              <a:t>Con la </a:t>
            </a:r>
            <a:r>
              <a:rPr lang="it-IT" b="1" dirty="0"/>
              <a:t>decisione n. 19 del 2022 </a:t>
            </a:r>
            <a:r>
              <a:rPr lang="it-IT" dirty="0"/>
              <a:t>in tema di reddito di cittadinanza la Corte costituzionale ha previsto una sorta di eccezione – o, se si preferisce, un’integrazione – al criterio generale posto con la citata decisione n. 306 del 2008:</a:t>
            </a:r>
          </a:p>
          <a:p>
            <a:pPr algn="just"/>
            <a:r>
              <a:rPr lang="it-IT" i="1" dirty="0"/>
              <a:t>quanto la prestazione per essere efficace richiede la presenza del beneficiario nel territorio nel lungo periodo è comunque legittimo discriminare ponendo come requisito specifico la titolarità del permesso permanente   </a:t>
            </a:r>
          </a:p>
        </p:txBody>
      </p:sp>
    </p:spTree>
    <p:extLst>
      <p:ext uri="{BB962C8B-B14F-4D97-AF65-F5344CB8AC3E}">
        <p14:creationId xmlns:p14="http://schemas.microsoft.com/office/powerpoint/2010/main" val="459639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CF29B5-38AF-5A9E-CCBA-E4E729F10B56}"/>
              </a:ext>
            </a:extLst>
          </p:cNvPr>
          <p:cNvSpPr>
            <a:spLocks noGrp="1"/>
          </p:cNvSpPr>
          <p:nvPr>
            <p:ph type="title"/>
          </p:nvPr>
        </p:nvSpPr>
        <p:spPr/>
        <p:txBody>
          <a:bodyPr/>
          <a:lstStyle/>
          <a:p>
            <a:r>
              <a:rPr lang="it-IT" dirty="0"/>
              <a:t>Recenti sviluppi </a:t>
            </a:r>
            <a:br>
              <a:rPr lang="it-IT" dirty="0"/>
            </a:br>
            <a:r>
              <a:rPr lang="it-IT" dirty="0"/>
              <a:t>in tema di previa residenza </a:t>
            </a:r>
          </a:p>
        </p:txBody>
      </p:sp>
      <p:sp>
        <p:nvSpPr>
          <p:cNvPr id="3" name="Segnaposto contenuto 2">
            <a:extLst>
              <a:ext uri="{FF2B5EF4-FFF2-40B4-BE49-F238E27FC236}">
                <a16:creationId xmlns:a16="http://schemas.microsoft.com/office/drawing/2014/main" id="{3C7E7A25-52D3-BB6A-14E3-BC1017C155EE}"/>
              </a:ext>
            </a:extLst>
          </p:cNvPr>
          <p:cNvSpPr>
            <a:spLocks noGrp="1"/>
          </p:cNvSpPr>
          <p:nvPr>
            <p:ph idx="1"/>
          </p:nvPr>
        </p:nvSpPr>
        <p:spPr/>
        <p:txBody>
          <a:bodyPr/>
          <a:lstStyle/>
          <a:p>
            <a:pPr algn="just"/>
            <a:r>
              <a:rPr lang="it-IT" dirty="0"/>
              <a:t>Con la </a:t>
            </a:r>
            <a:r>
              <a:rPr lang="it-IT" b="1" dirty="0"/>
              <a:t>decisione n. 53 del 2024 </a:t>
            </a:r>
            <a:r>
              <a:rPr lang="it-IT" dirty="0"/>
              <a:t>in tema di mutui agevolati per il recupero di fabbricati</a:t>
            </a:r>
            <a:r>
              <a:rPr lang="it-IT" b="1" dirty="0"/>
              <a:t> </a:t>
            </a:r>
            <a:r>
              <a:rPr lang="it-IT" dirty="0"/>
              <a:t>la Corte costituzionale ha ha previsto una sorta di eccezione – o, se si preferisce, un’integrazione – al criterio generale posto con la citata decisione n. 44 del 2020:</a:t>
            </a:r>
          </a:p>
          <a:p>
            <a:pPr algn="just"/>
            <a:r>
              <a:rPr lang="it-IT" i="1" dirty="0"/>
              <a:t>quando si tratta di prestazione tale per cui l’eventuale differimento non pregiudica la tutela dell’interesse il requisito di un certo numero di anni di previa residenza può essere legittimamente previsto   </a:t>
            </a:r>
          </a:p>
        </p:txBody>
      </p:sp>
    </p:spTree>
    <p:extLst>
      <p:ext uri="{BB962C8B-B14F-4D97-AF65-F5344CB8AC3E}">
        <p14:creationId xmlns:p14="http://schemas.microsoft.com/office/powerpoint/2010/main" val="3458067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9ECB31-339A-6C78-AE1D-DAA662C43526}"/>
              </a:ext>
            </a:extLst>
          </p:cNvPr>
          <p:cNvSpPr>
            <a:spLocks noGrp="1"/>
          </p:cNvSpPr>
          <p:nvPr>
            <p:ph type="title"/>
          </p:nvPr>
        </p:nvSpPr>
        <p:spPr>
          <a:xfrm>
            <a:off x="2634676" y="210065"/>
            <a:ext cx="8411696" cy="650041"/>
          </a:xfrm>
        </p:spPr>
        <p:txBody>
          <a:bodyPr/>
          <a:lstStyle/>
          <a:p>
            <a:r>
              <a:rPr lang="it-IT" dirty="0"/>
              <a:t>Notazioni conclusive</a:t>
            </a:r>
          </a:p>
        </p:txBody>
      </p:sp>
      <p:sp>
        <p:nvSpPr>
          <p:cNvPr id="3" name="Segnaposto contenuto 2">
            <a:extLst>
              <a:ext uri="{FF2B5EF4-FFF2-40B4-BE49-F238E27FC236}">
                <a16:creationId xmlns:a16="http://schemas.microsoft.com/office/drawing/2014/main" id="{1486ADAD-1E7F-A639-D349-0E2887E41FE6}"/>
              </a:ext>
            </a:extLst>
          </p:cNvPr>
          <p:cNvSpPr>
            <a:spLocks noGrp="1"/>
          </p:cNvSpPr>
          <p:nvPr>
            <p:ph idx="1"/>
          </p:nvPr>
        </p:nvSpPr>
        <p:spPr>
          <a:xfrm>
            <a:off x="1198179" y="966952"/>
            <a:ext cx="10005849" cy="5680983"/>
          </a:xfrm>
        </p:spPr>
        <p:txBody>
          <a:bodyPr>
            <a:normAutofit lnSpcReduction="10000"/>
          </a:bodyPr>
          <a:lstStyle/>
          <a:p>
            <a:pPr algn="just"/>
            <a:r>
              <a:rPr lang="it-IT" dirty="0"/>
              <a:t>Dalle cinque pronunce considerate come di riferimento per il tema si può ricavare l’orientamento seguente</a:t>
            </a:r>
          </a:p>
          <a:p>
            <a:pPr algn="just"/>
            <a:r>
              <a:rPr lang="it-IT" i="1" dirty="0"/>
              <a:t>E’ richiesta una connessione dei fattori di discriminazione con i bisogni cui risponde la prestazione e la sua efficac</a:t>
            </a:r>
            <a:r>
              <a:rPr lang="it-IT" dirty="0"/>
              <a:t>ia (decisione n. 432/2005</a:t>
            </a:r>
            <a:r>
              <a:rPr lang="it-IT" i="1" dirty="0"/>
              <a:t>). Perciò di regola non è consentito discriminare sulla base della cittadinanza e poi </a:t>
            </a:r>
          </a:p>
          <a:p>
            <a:pPr algn="just"/>
            <a:r>
              <a:rPr lang="it-IT" dirty="0"/>
              <a:t>a) </a:t>
            </a:r>
            <a:r>
              <a:rPr lang="it-IT" i="1" dirty="0"/>
              <a:t>non è consentito discriminare sulla base della titolarità del permesso permanente quando penalizzare i meno abbienti non è coerente col bisogno in questione </a:t>
            </a:r>
            <a:r>
              <a:rPr lang="it-IT" dirty="0"/>
              <a:t>(decisione n. 306/2008)</a:t>
            </a:r>
            <a:r>
              <a:rPr lang="it-IT" i="1" dirty="0"/>
              <a:t>, salvo che la prestazione, per essere efficace, richieda la presenza del beneficiario nel territorio nel lungo periodo </a:t>
            </a:r>
            <a:r>
              <a:rPr lang="it-IT" dirty="0"/>
              <a:t>(decisione n. 19/2022)</a:t>
            </a:r>
            <a:r>
              <a:rPr lang="it-IT" i="1" dirty="0"/>
              <a:t>, e </a:t>
            </a:r>
          </a:p>
          <a:p>
            <a:pPr algn="just"/>
            <a:r>
              <a:rPr lang="it-IT" i="1" dirty="0"/>
              <a:t>b) non è consentito discriminare sulla base della previa protratta residenza </a:t>
            </a:r>
            <a:r>
              <a:rPr lang="it-IT" dirty="0"/>
              <a:t>(decisione n. </a:t>
            </a:r>
            <a:r>
              <a:rPr lang="it-IT" i="1" dirty="0"/>
              <a:t> </a:t>
            </a:r>
            <a:r>
              <a:rPr lang="it-IT" dirty="0"/>
              <a:t>44/2020), </a:t>
            </a:r>
            <a:r>
              <a:rPr lang="it-IT" i="1" dirty="0"/>
              <a:t>salvo che si tratti di prestazione tale per cui l’eventuale differimento non pregiudica la tutela dell’interesse</a:t>
            </a:r>
            <a:r>
              <a:rPr lang="it-IT" dirty="0"/>
              <a:t>  (decisione n. 53/2024)</a:t>
            </a:r>
          </a:p>
          <a:p>
            <a:pPr algn="just"/>
            <a:r>
              <a:rPr lang="it-IT" dirty="0"/>
              <a:t>Resta indefinito il campo degli elementi che possono portare a un giudizio di «radicamento» </a:t>
            </a:r>
          </a:p>
        </p:txBody>
      </p:sp>
    </p:spTree>
    <p:extLst>
      <p:ext uri="{BB962C8B-B14F-4D97-AF65-F5344CB8AC3E}">
        <p14:creationId xmlns:p14="http://schemas.microsoft.com/office/powerpoint/2010/main" val="9343209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483</TotalTime>
  <Words>946</Words>
  <Application>Microsoft Macintosh PowerPoint</Application>
  <PresentationFormat>Widescreen</PresentationFormat>
  <Paragraphs>37</Paragraphs>
  <Slides>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vt:i4>
      </vt:variant>
    </vt:vector>
  </HeadingPairs>
  <TitlesOfParts>
    <vt:vector size="14" baseType="lpstr">
      <vt:lpstr>Arial</vt:lpstr>
      <vt:lpstr>MS Shell Dlg 2</vt:lpstr>
      <vt:lpstr>Wingdings</vt:lpstr>
      <vt:lpstr>Wingdings 3</vt:lpstr>
      <vt:lpstr>Madison</vt:lpstr>
      <vt:lpstr>Stato sociale  e discriminazione dello straniero  nella giurisprudenza  della Corte costituzionale  </vt:lpstr>
      <vt:lpstr>Un linea di tendenza </vt:lpstr>
      <vt:lpstr>Un limite fondamente  posto dalla Corte costituzionale nel 2005 </vt:lpstr>
      <vt:lpstr>Come sviluppare allora  la linea discriminatoria? Due vie</vt:lpstr>
      <vt:lpstr>Porre come requisito specifico il permesso permanente. Una soluzione legittima?</vt:lpstr>
      <vt:lpstr>Porre come requisito la previa residenza nel territorio da un certo numero di anni. Una soluzione legittima? </vt:lpstr>
      <vt:lpstr>Recenti sviluppi  in tema di rilevanza del permesso permanente</vt:lpstr>
      <vt:lpstr>Recenti sviluppi  in tema di previa residenza </vt:lpstr>
      <vt:lpstr>Notazioni conclusive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Ennio Codini</dc:creator>
  <cp:lastModifiedBy>Ennio Codini</cp:lastModifiedBy>
  <cp:revision>22</cp:revision>
  <dcterms:created xsi:type="dcterms:W3CDTF">2025-11-25T11:45:10Z</dcterms:created>
  <dcterms:modified xsi:type="dcterms:W3CDTF">2025-11-26T09:48:55Z</dcterms:modified>
</cp:coreProperties>
</file>