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4" r:id="rId5"/>
    <p:sldId id="266" r:id="rId6"/>
    <p:sldId id="257" r:id="rId7"/>
    <p:sldId id="267" r:id="rId8"/>
    <p:sldId id="268" r:id="rId9"/>
    <p:sldId id="269" r:id="rId10"/>
    <p:sldId id="270" r:id="rId11"/>
    <p:sldId id="271" r:id="rId12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zione predefinita" id="{3A6E491A-A308-478E-AE0A-6D4B67D83798}">
          <p14:sldIdLst>
            <p14:sldId id="256"/>
            <p14:sldId id="261"/>
            <p14:sldId id="263"/>
            <p14:sldId id="264"/>
            <p14:sldId id="266"/>
            <p14:sldId id="257"/>
            <p14:sldId id="267"/>
            <p14:sldId id="268"/>
            <p14:sldId id="269"/>
            <p14:sldId id="270"/>
            <p14:sldId id="271"/>
          </p14:sldIdLst>
        </p14:section>
        <p14:section name="Sezione senza titolo" id="{68B97421-D66E-4040-97F2-000DC05D38D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E7F159-612B-4BF3-9480-60B4B83444BD}" v="3808" dt="2025-12-17T15:06:20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EECE41E-EF3F-AB0C-2EDB-D19025CDE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2A4A6008-67A7-C691-6172-CFBA40BE8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71619B0B-3FBA-830D-B2F0-912FCD4B7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A96B71AD-328B-59FE-91A1-FDCA2B7D4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F7E4DA2C-F616-C0CE-73B9-4EFA8A11B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724981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17C20DC-9BCA-65ED-B3A4-7D961B650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4AAA99CD-B5E2-7AA2-3127-CEF5062B3D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A096B0AF-19C1-6029-C5F7-B565BF8DC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00D788D7-08D0-A9B3-A6E3-307764B2F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10B7DB81-4841-39EF-F561-22EB23D9A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915854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="" xmlns:a16="http://schemas.microsoft.com/office/drawing/2014/main" id="{2B29812E-92AA-2CCD-7571-A9A108F306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="" xmlns:a16="http://schemas.microsoft.com/office/drawing/2014/main" id="{AD721BEA-9D00-028B-82B4-A9AB74CB98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1D3A72C0-DE64-78EC-21A5-5FA74C7C3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332F2AE-CC5A-3610-32D0-8027CB33E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D0F96121-7523-DC35-2560-BA17C370A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90608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2D8CC1C-F230-6214-B5CD-DF357736D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113DFFC-C16A-8CDF-09C5-6AD7FF1BA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F399E829-11E2-863A-38CB-A433DB087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5C27FBDF-4528-AA76-6E2E-ECDE98F8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7AC7C8F5-650B-2FF8-BA18-7BD112E3D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68581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22631F0-E25B-8D7D-DED6-44C1030C3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90753F43-9B03-B983-3DBE-A42E792C6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2F4554DF-83F3-0547-AA5D-F1FDBD0B4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C6F1B1E3-B20C-33B5-FFDC-1CC22168A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612542D0-30F8-455D-1FCE-8EF40F85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510741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6D634B8-0FDB-7AD5-E333-5C53E27AB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1B6D5D0-6964-ECC7-1A0A-1EF0664969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EBA87F92-AA5A-CB62-DD2B-280CC8C896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313ACB24-B4F3-C09F-3A61-2794977E7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D59D5761-46DC-8420-8C70-549503118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88D17A40-9865-92E4-FA53-13DAB588E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18477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0DB5E3A-50C5-F6AC-5AC8-98B2E4190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8B36AAC4-D56A-F5F5-B679-5571CDFE1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="" xmlns:a16="http://schemas.microsoft.com/office/drawing/2014/main" id="{22931045-28F3-A99C-012B-A68ACEB49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9984BBC9-CBF7-7F5C-096C-880292604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="" xmlns:a16="http://schemas.microsoft.com/office/drawing/2014/main" id="{19BD91E1-F29C-9D63-4D01-5F30C38B48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="" xmlns:a16="http://schemas.microsoft.com/office/drawing/2014/main" id="{5188887B-9CF8-F78C-77C7-1F831FA01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="" xmlns:a16="http://schemas.microsoft.com/office/drawing/2014/main" id="{4D02A97E-47A7-1E2B-CD81-1A9D963A1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="" xmlns:a16="http://schemas.microsoft.com/office/drawing/2014/main" id="{2CD4A1FF-DC9D-B996-368A-7AE0762F8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8261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F696985-AD7D-8C82-DCA1-10315D36C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BA27AEA7-00FD-9E37-6188-9D3532D69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211AF739-EE77-F385-47AE-9A1E07C1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98CDE67E-06F2-8BF6-204D-4403B68E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57491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="" xmlns:a16="http://schemas.microsoft.com/office/drawing/2014/main" id="{ABB81BF8-5E58-47AF-A2D7-8FC1C3F68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="" xmlns:a16="http://schemas.microsoft.com/office/drawing/2014/main" id="{D031838F-32C3-F1EA-F00E-6575AB2A5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B75C2F57-ED50-312C-944A-689069CA1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62230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3452F41-0690-1BD8-45F7-24196C7A2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02F9D7D0-FBB0-EBAC-4FCF-5B37C1DC0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1F1BBC32-449E-13A2-9D0C-C1C849246E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2261CDEF-9E9A-2C7C-E269-5D7539366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CEE36948-9697-FDFA-BB0B-FD1DEEDC8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3C7CC552-5B97-69C3-F9FA-E9FD36E9D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8232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FFB8EE29-604D-E0CE-68F9-786DF0164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="" xmlns:a16="http://schemas.microsoft.com/office/drawing/2014/main" id="{E7F76215-22C5-EC54-5A85-604F62E75E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="" xmlns:a16="http://schemas.microsoft.com/office/drawing/2014/main" id="{77DC4CCB-FF35-A78E-DAAB-AA87FFF7D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="" xmlns:a16="http://schemas.microsoft.com/office/drawing/2014/main" id="{4C27B188-B277-930D-1D46-42B626C5B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="" xmlns:a16="http://schemas.microsoft.com/office/drawing/2014/main" id="{B9EC032A-D091-7E1D-C9E0-F675703FC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="" xmlns:a16="http://schemas.microsoft.com/office/drawing/2014/main" id="{6E9E5B8F-6343-B0CD-7294-C1C3063D5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056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AE6F581B-96E5-ECD4-71B0-EB4D5FD51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2D6691E8-E2AD-5285-2F2C-A5DAB2CD9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915A94A1-6BE5-1A6A-3A66-5452578B74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3678A-C19A-49FF-8ECA-DA1FEB380B6B}" type="datetimeFigureOut">
              <a:rPr lang="it-IT" smtClean="0"/>
              <a:pPr/>
              <a:t>17/12/2025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7B51DFE1-2C72-5838-8321-2FFD9922A4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02FBA597-3BC0-ACD6-9DAE-FC81167859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57335-BD89-4839-844E-C707ABC8401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3073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finanziamenti-pmi.blogspot.com/2013/07/sostegno-allo-sviluppo-di-strategie-di.html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trage.com/actualites/actualites-scientifique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daestudiantemed.blogspot.com/2020/03/desarrollo-del-tema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svis.it/goal3/home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urse24.it/infermiere/farmaci/ranitidina-ema-sospende-uso-ue.html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F1C0545-8060-7C89-ACA6-1F71E3152E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2335" y="690741"/>
            <a:ext cx="8765665" cy="2654034"/>
          </a:xfrm>
        </p:spPr>
        <p:txBody>
          <a:bodyPr>
            <a:normAutofit fontScale="90000"/>
          </a:bodyPr>
          <a:lstStyle/>
          <a:p>
            <a:r>
              <a:rPr lang="it-IT" dirty="0">
                <a:latin typeface="Times New Roman"/>
              </a:rPr>
              <a:t/>
            </a:r>
            <a:br>
              <a:rPr lang="it-IT" dirty="0">
                <a:latin typeface="Times New Roman"/>
              </a:rPr>
            </a:br>
            <a:r>
              <a:rPr lang="it-IT" dirty="0">
                <a:latin typeface="Times New Roman"/>
              </a:rPr>
              <a:t/>
            </a:r>
            <a:br>
              <a:rPr lang="it-IT" dirty="0">
                <a:latin typeface="Times New Roman"/>
              </a:rPr>
            </a:br>
            <a:r>
              <a:rPr lang="it-IT" dirty="0">
                <a:latin typeface="Times New Roman"/>
              </a:rPr>
              <a:t/>
            </a:r>
            <a:br>
              <a:rPr lang="it-IT" dirty="0">
                <a:latin typeface="Times New Roman"/>
              </a:rPr>
            </a:br>
            <a:r>
              <a:rPr lang="it-IT" dirty="0">
                <a:latin typeface="Times New Roman"/>
              </a:rPr>
              <a:t/>
            </a:r>
            <a:br>
              <a:rPr lang="it-IT" dirty="0">
                <a:latin typeface="Times New Roman"/>
              </a:rPr>
            </a:br>
            <a:r>
              <a:rPr lang="it-IT" b="1" dirty="0">
                <a:latin typeface="Times New Roman"/>
                <a:cs typeface="Times New Roman"/>
              </a:rPr>
              <a:t>SALUTE DI GENERE E FATTORI DI</a:t>
            </a:r>
            <a:r>
              <a:rPr lang="it-IT" b="1" dirty="0">
                <a:latin typeface="Times New Roman"/>
              </a:rPr>
              <a:t/>
            </a:r>
            <a:br>
              <a:rPr lang="it-IT" b="1" dirty="0">
                <a:latin typeface="Times New Roman"/>
              </a:rPr>
            </a:br>
            <a:r>
              <a:rPr lang="it-IT" b="1" dirty="0">
                <a:latin typeface="Times New Roman"/>
                <a:cs typeface="Times New Roman"/>
              </a:rPr>
              <a:t>DISCRIMINZIONE </a:t>
            </a:r>
            <a:r>
              <a:rPr lang="it-IT" dirty="0">
                <a:solidFill>
                  <a:schemeClr val="accent2">
                    <a:lumMod val="49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it-IT" dirty="0">
                <a:latin typeface="Times New Roman"/>
              </a:rPr>
              <a:t/>
            </a:r>
            <a:br>
              <a:rPr lang="it-IT" dirty="0">
                <a:latin typeface="Times New Roman"/>
              </a:rPr>
            </a:br>
            <a:endParaRPr lang="it-IT" sz="2000">
              <a:latin typeface="Times New Roman"/>
              <a:ea typeface="Calibri Light"/>
              <a:cs typeface="Calibri Light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20FAB1D9-BAE5-AFA1-1331-60A1751AFE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847" y="4736547"/>
            <a:ext cx="12181342" cy="14324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3600" b="1" dirty="0" err="1">
                <a:solidFill>
                  <a:schemeClr val="bg1"/>
                </a:solidFill>
                <a:latin typeface="Times New Roman"/>
                <a:cs typeface="Times New Roman"/>
              </a:rPr>
              <a:t>Avv.ta</a:t>
            </a:r>
            <a:r>
              <a:rPr lang="it-IT" sz="3600" b="1" dirty="0">
                <a:solidFill>
                  <a:schemeClr val="bg1"/>
                </a:solidFill>
                <a:latin typeface="Times New Roman"/>
                <a:cs typeface="Times New Roman"/>
              </a:rPr>
              <a:t> Alessandria Bisio</a:t>
            </a:r>
            <a:endParaRPr lang="it-IT" sz="3600" b="1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r>
              <a:rPr lang="it-IT" sz="3600" b="1" dirty="0">
                <a:solidFill>
                  <a:schemeClr val="bg1"/>
                </a:solidFill>
                <a:latin typeface="Times New Roman"/>
                <a:cs typeface="Times New Roman"/>
              </a:rPr>
              <a:t>Alessandria, 18.12.2025</a:t>
            </a:r>
            <a:endParaRPr lang="it-IT" sz="3600" b="1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="" xmlns:a16="http://schemas.microsoft.com/office/drawing/2014/main" id="{433EF76B-0BA1-B36D-9B24-C7CE851FFBD6}"/>
              </a:ext>
            </a:extLst>
          </p:cNvPr>
          <p:cNvSpPr txBox="1"/>
          <p:nvPr/>
        </p:nvSpPr>
        <p:spPr>
          <a:xfrm>
            <a:off x="2438400" y="5853113"/>
            <a:ext cx="7315200" cy="317500"/>
          </a:xfrm>
          <a:prstGeom prst="rect">
            <a:avLst/>
          </a:prstGeom>
        </p:spPr>
        <p:txBody>
          <a:bodyPr lIns="91440" tIns="45720" rIns="91440" bIns="45720" anchor="t">
            <a:normAutofit fontScale="92500" lnSpcReduction="20000"/>
          </a:bodyPr>
          <a:lstStyle/>
          <a:p>
            <a:r>
              <a:rPr lang="en-US" dirty="0"/>
              <a:t>T</a:t>
            </a: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5680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24655C4-0D45-8F5B-24D8-983A4A585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/>
                <a:ea typeface="Calibri Light"/>
                <a:cs typeface="Calibri Light"/>
              </a:rPr>
              <a:t>Ulteriore fattore di discriminazione legato all'età</a:t>
            </a:r>
            <a:endParaRPr lang="it-IT" b="1">
              <a:latin typeface="Times New Roman"/>
              <a:cs typeface="Times New Roman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A625DD15-B159-F304-EB7E-C8D50E13B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latin typeface="Times New Roman"/>
                <a:cs typeface="Times New Roman"/>
              </a:rPr>
              <a:t>Che cos'è l'ageismo? </a:t>
            </a:r>
          </a:p>
          <a:p>
            <a:r>
              <a:rPr lang="it-IT" dirty="0" smtClean="0">
                <a:latin typeface="Times New Roman"/>
                <a:cs typeface="Times New Roman"/>
              </a:rPr>
              <a:t>Anziani e sanità- Tagliati fuori da alcuni protocolli sperimentali e da alcune linee guida</a:t>
            </a:r>
          </a:p>
          <a:p>
            <a:r>
              <a:rPr lang="it-IT" dirty="0" smtClean="0">
                <a:latin typeface="Times New Roman"/>
                <a:cs typeface="Times New Roman"/>
              </a:rPr>
              <a:t>La Carta di Firenze e i </a:t>
            </a:r>
            <a:r>
              <a:rPr lang="it-IT" smtClean="0">
                <a:latin typeface="Times New Roman"/>
                <a:cs typeface="Times New Roman"/>
              </a:rPr>
              <a:t>12 punti  </a:t>
            </a:r>
            <a:endParaRPr lang="it-IT" dirty="0">
              <a:latin typeface="Times New Roman"/>
              <a:cs typeface="Times New Roman"/>
            </a:endParaRPr>
          </a:p>
        </p:txBody>
      </p:sp>
      <p:pic>
        <p:nvPicPr>
          <p:cNvPr id="4" name="Immagine 3" descr="Immagine che contiene persona, dito, polso, unghia/chiodo&#10;&#10;Il contenuto generato dall&amp;#39;IA potrebbe non essere corretto.">
            <a:extLst>
              <a:ext uri="{FF2B5EF4-FFF2-40B4-BE49-F238E27FC236}">
                <a16:creationId xmlns="" xmlns:a16="http://schemas.microsoft.com/office/drawing/2014/main" id="{21C12E91-ABCB-65A1-8DF4-37201A9621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486324" y="5283179"/>
            <a:ext cx="2455405" cy="13699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293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8CEB214-2DBA-3F5B-79BB-6CF76EDFC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12C0466E-0B07-BB11-0B2B-7613CBDA0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it-IT"/>
          </a:p>
          <a:p>
            <a:endParaRPr lang="it-IT" dirty="0">
              <a:ea typeface="Calibri"/>
              <a:cs typeface="Calibri"/>
            </a:endParaRPr>
          </a:p>
          <a:p>
            <a:endParaRPr lang="it-IT" dirty="0">
              <a:ea typeface="Calibri"/>
              <a:cs typeface="Calibri"/>
            </a:endParaRPr>
          </a:p>
          <a:p>
            <a:endParaRPr lang="it-IT" dirty="0">
              <a:ea typeface="Calibri"/>
              <a:cs typeface="Calibri"/>
            </a:endParaRPr>
          </a:p>
          <a:p>
            <a:endParaRPr lang="it-IT" dirty="0">
              <a:ea typeface="Calibri"/>
              <a:cs typeface="Calibri"/>
            </a:endParaRPr>
          </a:p>
          <a:p>
            <a:endParaRPr lang="it-IT" dirty="0">
              <a:ea typeface="Calibri"/>
              <a:cs typeface="Calibri"/>
            </a:endParaRPr>
          </a:p>
          <a:p>
            <a:endParaRPr lang="it-IT" dirty="0">
              <a:ea typeface="Calibri"/>
              <a:cs typeface="Calibri"/>
            </a:endParaRPr>
          </a:p>
          <a:p>
            <a:pPr marL="0" indent="0">
              <a:buNone/>
            </a:pPr>
            <a:r>
              <a:rPr lang="it-IT" dirty="0">
                <a:ea typeface="Calibri"/>
                <a:cs typeface="Calibri"/>
              </a:rPr>
              <a:t>       </a:t>
            </a:r>
            <a:r>
              <a:rPr lang="it-IT" sz="4800" b="1" dirty="0">
                <a:latin typeface="Times New Roman"/>
                <a:ea typeface="Calibri"/>
                <a:cs typeface="Calibri"/>
              </a:rPr>
              <a:t>Grazie per l'attenzione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="" xmlns:a16="http://schemas.microsoft.com/office/drawing/2014/main" id="{376CFACE-04C9-286D-840D-0F5A1910DB15}"/>
              </a:ext>
            </a:extLst>
          </p:cNvPr>
          <p:cNvSpPr txBox="1"/>
          <p:nvPr/>
        </p:nvSpPr>
        <p:spPr>
          <a:xfrm>
            <a:off x="3614738" y="4962525"/>
            <a:ext cx="4962525" cy="20883"/>
          </a:xfrm>
          <a:prstGeom prst="rect">
            <a:avLst/>
          </a:prstGeom>
        </p:spPr>
        <p:txBody>
          <a:bodyPr lIns="91440" tIns="45720" rIns="91440" bIns="45720" anchor="t">
            <a:normAutofit fontScale="25000" lnSpcReduction="20000"/>
          </a:bodyPr>
          <a:lstStyle/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1377725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72F24E3-C486-360D-76BA-2C409503D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solidFill>
                  <a:srgbClr val="FF0000"/>
                </a:solidFill>
                <a:latin typeface="Times New Roman"/>
                <a:cs typeface="Times New Roman"/>
              </a:rPr>
              <a:t>IL DIRITTO ALLA SALUTE E I FATTORI DI DISCRIMINAZIONE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6E19A35-D048-C1B6-AA04-3C9D54441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8996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it-IT" dirty="0">
                <a:latin typeface="Times New Roman"/>
                <a:cs typeface="Times New Roman"/>
              </a:rPr>
              <a:t>ART. 3 DELLA COSTITUZIONE</a:t>
            </a:r>
            <a:endParaRPr lang="it-IT" dirty="0">
              <a:latin typeface="Times New Roman"/>
              <a:ea typeface="Calibri"/>
              <a:cs typeface="Times New Roman"/>
            </a:endParaRPr>
          </a:p>
          <a:p>
            <a:r>
              <a:rPr lang="it-IT" dirty="0">
                <a:latin typeface="Times New Roman"/>
                <a:cs typeface="Times New Roman"/>
              </a:rPr>
              <a:t>ART. 32 COSTITUZIONE: salute come "fondamentale diritto dell'individuo" il diritto alla salute come diritto delle differenze</a:t>
            </a:r>
            <a:endParaRPr lang="it-IT" dirty="0">
              <a:latin typeface="Times New Roman"/>
              <a:ea typeface="Calibri"/>
              <a:cs typeface="Times New Roman"/>
            </a:endParaRPr>
          </a:p>
          <a:p>
            <a:r>
              <a:rPr lang="it-IT" dirty="0">
                <a:latin typeface="Times New Roman"/>
                <a:cs typeface="Times New Roman"/>
              </a:rPr>
              <a:t>OMS DEFINIZIONE: salute come stato di benessere fisico, mentale e sociale (1948). </a:t>
            </a:r>
            <a:endParaRPr lang="it-IT" dirty="0">
              <a:latin typeface="Times New Roman"/>
              <a:ea typeface="Calibri"/>
              <a:cs typeface="Times New Roman"/>
            </a:endParaRPr>
          </a:p>
          <a:p>
            <a:r>
              <a:rPr lang="it-IT" dirty="0">
                <a:latin typeface="Times New Roman"/>
                <a:ea typeface="Calibri"/>
                <a:cs typeface="Times New Roman"/>
              </a:rPr>
              <a:t>Ulteriore definizione: per un essere umano è naturale star bene, per evitare un squilibrio fisico o psichico, l'uomo deve cercare di conservare l'armonia sia del proprio corpo, sia del proprio modo di vivere (Ippocrate anno 430 a.c)</a:t>
            </a:r>
          </a:p>
          <a:p>
            <a:r>
              <a:rPr lang="it-IT" dirty="0">
                <a:latin typeface="Times New Roman"/>
                <a:ea typeface="Calibri"/>
                <a:cs typeface="Calibri"/>
              </a:rPr>
              <a:t>Capacità di adattamento e di autogestione </a:t>
            </a:r>
            <a:r>
              <a:rPr lang="it-IT" dirty="0" smtClean="0">
                <a:latin typeface="Times New Roman"/>
                <a:ea typeface="Calibri"/>
                <a:cs typeface="Calibri"/>
              </a:rPr>
              <a:t>di fronte </a:t>
            </a:r>
            <a:r>
              <a:rPr lang="it-IT" dirty="0">
                <a:latin typeface="Times New Roman"/>
                <a:ea typeface="Calibri"/>
                <a:cs typeface="Calibri"/>
              </a:rPr>
              <a:t>alle sfide sociali, fisiche ed emotive (2011)</a:t>
            </a:r>
          </a:p>
          <a:p>
            <a:r>
              <a:rPr lang="it-IT" dirty="0">
                <a:latin typeface="Times New Roman"/>
                <a:ea typeface="Calibri"/>
                <a:cs typeface="Calibri"/>
              </a:rPr>
              <a:t>I fattori di discriminazione come elementi che minano il diritto alla salute. </a:t>
            </a:r>
          </a:p>
          <a:p>
            <a:endParaRPr lang="it-IT" dirty="0">
              <a:latin typeface="Times New Roman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3769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4396" y="333153"/>
            <a:ext cx="10739404" cy="1373521"/>
          </a:xfrm>
        </p:spPr>
        <p:txBody>
          <a:bodyPr/>
          <a:lstStyle/>
          <a:p>
            <a:r>
              <a:rPr lang="it-IT" dirty="0">
                <a:latin typeface="Times New Roman"/>
                <a:cs typeface="Times New Roman"/>
              </a:rPr>
              <a:t>LA NORMATIVA SOVRANAZIONALE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it-IT" dirty="0">
                <a:latin typeface="Times New Roman"/>
                <a:ea typeface="Calibri"/>
                <a:cs typeface="Calibri"/>
              </a:rPr>
              <a:t>Lettura personalistica della salute non generale ed astratta bensì come l'</a:t>
            </a:r>
            <a:r>
              <a:rPr lang="it-IT" i="1" err="1">
                <a:latin typeface="Times New Roman"/>
                <a:ea typeface="Calibri"/>
                <a:cs typeface="Calibri"/>
              </a:rPr>
              <a:t>homme</a:t>
            </a:r>
            <a:r>
              <a:rPr lang="it-IT" i="1" dirty="0">
                <a:latin typeface="Times New Roman"/>
                <a:ea typeface="Calibri"/>
                <a:cs typeface="Calibri"/>
              </a:rPr>
              <a:t> </a:t>
            </a:r>
            <a:r>
              <a:rPr lang="it-IT" i="1" err="1">
                <a:latin typeface="Times New Roman"/>
                <a:ea typeface="Calibri"/>
                <a:cs typeface="Calibri"/>
              </a:rPr>
              <a:t>situé</a:t>
            </a:r>
            <a:r>
              <a:rPr lang="it-IT" i="1" dirty="0">
                <a:latin typeface="Times New Roman"/>
                <a:ea typeface="Calibri"/>
                <a:cs typeface="Calibri"/>
              </a:rPr>
              <a:t> </a:t>
            </a:r>
            <a:r>
              <a:rPr lang="it-IT" dirty="0">
                <a:latin typeface="Times New Roman"/>
                <a:ea typeface="Calibri"/>
                <a:cs typeface="Calibri"/>
              </a:rPr>
              <a:t>nel contesto familiare, sociale ed economico (Balduzzi). </a:t>
            </a:r>
          </a:p>
          <a:p>
            <a:pPr marL="0" indent="0">
              <a:buNone/>
            </a:pPr>
            <a:r>
              <a:rPr lang="it-IT" dirty="0">
                <a:latin typeface="Times New Roman"/>
                <a:ea typeface="Calibri"/>
                <a:cs typeface="Calibri"/>
              </a:rPr>
              <a:t>La lettura deve essere quella della appropriatezza delle cure. Questo ci viene suggerito dalla normativa sovranazionale ad opera dell'Unione Europea art 35 Carta dei diritti fondamentali e dal Consiglio d'Europa che ha redatto raccomandazioni e strategie in questo senso. </a:t>
            </a:r>
          </a:p>
          <a:p>
            <a:pPr marL="0" indent="0">
              <a:buNone/>
            </a:pPr>
            <a:r>
              <a:rPr lang="it-IT" dirty="0">
                <a:latin typeface="Times New Roman"/>
                <a:ea typeface="Calibri"/>
                <a:cs typeface="Calibri"/>
              </a:rPr>
              <a:t>Le Nazioni Unite come organizzazione internazionale si pongono l'obiettivo di dare una lettura del diritto alla salute proiettato sulla persona e per prime attraverso l'OMS iniziano a parlare di una prospettiva di genere. </a:t>
            </a:r>
          </a:p>
          <a:p>
            <a:pPr marL="0" indent="0">
              <a:buNone/>
            </a:pPr>
            <a:r>
              <a:rPr lang="it-IT" dirty="0">
                <a:latin typeface="Times New Roman"/>
                <a:ea typeface="Calibri"/>
                <a:cs typeface="Calibri"/>
              </a:rPr>
              <a:t>L'ordinamento internazionale parte dalla concezione che i determinanti della salute sono molteplici e partono dallo stile di vita, dall'età, dal genere, dalle interazioni sociali, dall'ambiente in cui si vive; in questo modo si elabora una concezione sistemica di cui le cure sono solo un aspetto di una realtà molto più complessa. </a:t>
            </a:r>
          </a:p>
        </p:txBody>
      </p:sp>
      <p:pic>
        <p:nvPicPr>
          <p:cNvPr id="4" name="Immagine 3" descr="Immagine che contiene Elementi grafici, logo, simbolo, Blu elettrico&#10;&#10;Il contenuto generato dall&amp;#39;IA potrebbe non essere corretto.">
            <a:extLst>
              <a:ext uri="{FF2B5EF4-FFF2-40B4-BE49-F238E27FC236}">
                <a16:creationId xmlns="" xmlns:a16="http://schemas.microsoft.com/office/drawing/2014/main" id="{EF213B24-97A0-789F-10F4-0D98C49FA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189870" y="333931"/>
            <a:ext cx="1904762" cy="14476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/>
                <a:cs typeface="Times New Roman"/>
              </a:rPr>
              <a:t>SALUTE E GENERE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00594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>
                <a:latin typeface="Times New Roman"/>
                <a:cs typeface="Times New Roman"/>
              </a:rPr>
              <a:t>Ricordiamo alcune definizioni:</a:t>
            </a:r>
            <a:endParaRPr lang="it-IT" dirty="0">
              <a:latin typeface="Times New Roman"/>
              <a:ea typeface="Calibri"/>
              <a:cs typeface="Times New Roman"/>
            </a:endParaRPr>
          </a:p>
          <a:p>
            <a:r>
              <a:rPr lang="it-IT" dirty="0">
                <a:latin typeface="Times New Roman"/>
                <a:cs typeface="Times New Roman"/>
              </a:rPr>
              <a:t>Sesso: caratteristiche biologiche che distinguono donne e uomini (genitali, ormoni, cromosomi);</a:t>
            </a:r>
            <a:endParaRPr lang="it-IT" dirty="0">
              <a:latin typeface="Times New Roman"/>
              <a:ea typeface="Calibri"/>
              <a:cs typeface="Times New Roman"/>
            </a:endParaRPr>
          </a:p>
          <a:p>
            <a:r>
              <a:rPr lang="it-IT" dirty="0">
                <a:latin typeface="Times New Roman"/>
                <a:cs typeface="Times New Roman"/>
              </a:rPr>
              <a:t>Genere: ruoli, relazioni socialmente costruite, tratti della personalità, atteggiamenti, comportamenti, valori, potere e influenza che la società attribuisce a donne e uomini su base differenziale. Concetto intrinsecamente legato all'esistenza umana ed influente per la vita e le esperienze di ciascun essere umano.</a:t>
            </a:r>
            <a:endParaRPr lang="it-IT" dirty="0">
              <a:latin typeface="Times New Roman"/>
              <a:ea typeface="Calibri"/>
              <a:cs typeface="Times New Roman"/>
            </a:endParaRPr>
          </a:p>
          <a:p>
            <a:r>
              <a:rPr lang="it-IT" dirty="0">
                <a:latin typeface="Times New Roman"/>
                <a:cs typeface="Times New Roman"/>
              </a:rPr>
              <a:t>Identità: introdotta da Judith Butler che ha introdotto il concetto basandolo sulla </a:t>
            </a:r>
            <a:r>
              <a:rPr lang="it-IT" dirty="0" err="1" smtClean="0">
                <a:latin typeface="Times New Roman"/>
                <a:cs typeface="Times New Roman"/>
              </a:rPr>
              <a:t>performatività</a:t>
            </a:r>
            <a:r>
              <a:rPr lang="it-IT" dirty="0" smtClean="0">
                <a:latin typeface="Times New Roman"/>
                <a:cs typeface="Times New Roman"/>
              </a:rPr>
              <a:t> ( percezione) </a:t>
            </a:r>
            <a:r>
              <a:rPr lang="it-IT" dirty="0">
                <a:latin typeface="Times New Roman"/>
                <a:cs typeface="Times New Roman"/>
              </a:rPr>
              <a:t>degli atti che permettono a ciascuno di rappresentare persone e identità in base alle situazioni, al pubblico e al ruolo che si </a:t>
            </a:r>
            <a:r>
              <a:rPr lang="it-IT" dirty="0" smtClean="0">
                <a:latin typeface="Times New Roman"/>
                <a:cs typeface="Times New Roman"/>
              </a:rPr>
              <a:t>intende </a:t>
            </a:r>
            <a:r>
              <a:rPr lang="it-IT" dirty="0">
                <a:latin typeface="Times New Roman"/>
                <a:cs typeface="Times New Roman"/>
              </a:rPr>
              <a:t>svolgere </a:t>
            </a:r>
            <a:r>
              <a:rPr lang="it-IT" dirty="0" smtClean="0">
                <a:latin typeface="Times New Roman"/>
                <a:cs typeface="Times New Roman"/>
              </a:rPr>
              <a:t>nelle interazioni</a:t>
            </a:r>
            <a:r>
              <a:rPr lang="it-IT" dirty="0">
                <a:latin typeface="Times New Roman"/>
                <a:cs typeface="Times New Roman"/>
              </a:rPr>
              <a:t>. Concetto non stabile ma fluido. </a:t>
            </a:r>
          </a:p>
          <a:p>
            <a:r>
              <a:rPr lang="it-IT" dirty="0">
                <a:latin typeface="Times New Roman"/>
                <a:cs typeface="Times New Roman"/>
              </a:rPr>
              <a:t>La definizione dell’OMS di medicina di genere: lo studio dell'influenza delle differenze biologiche (definite dal sesso) e socio-economiche culturali (definite dal genere) sullo stato di salute e di malattia di ogni persona.</a:t>
            </a:r>
          </a:p>
        </p:txBody>
      </p:sp>
      <p:pic>
        <p:nvPicPr>
          <p:cNvPr id="4" name="Immagine 3" descr="Istituto Nazionale dei Tumori | Pink Society">
            <a:extLst>
              <a:ext uri="{FF2B5EF4-FFF2-40B4-BE49-F238E27FC236}">
                <a16:creationId xmlns="" xmlns:a16="http://schemas.microsoft.com/office/drawing/2014/main" id="{850AA0F1-9B99-8425-033C-0F52208E7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2314" y="367415"/>
            <a:ext cx="2550016" cy="169947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2AC2344-7375-CA4A-6190-9D29291F7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/>
                <a:ea typeface="Calibri Light"/>
                <a:cs typeface="Calibri Light"/>
              </a:rPr>
              <a:t>Modi di intendere la salute e la malattia</a:t>
            </a:r>
            <a:endParaRPr lang="it-IT" b="1">
              <a:latin typeface="Times New Roman"/>
              <a:cs typeface="Times New Roman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292E056-5D4D-CAE9-CB0F-1CF4978396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sz="2200" dirty="0">
                <a:latin typeface="Times New Roman"/>
                <a:ea typeface="Calibri"/>
                <a:cs typeface="Times New Roman"/>
              </a:rPr>
              <a:t>Prospettiva del medico: identificare la malattia come una alterazione della struttura biologica, senza prestare interesse alla esperienza personale e sociale della malattia (</a:t>
            </a:r>
            <a:r>
              <a:rPr lang="it-IT" sz="2200" b="1" dirty="0" err="1">
                <a:latin typeface="Times New Roman"/>
                <a:ea typeface="Calibri"/>
                <a:cs typeface="Times New Roman"/>
              </a:rPr>
              <a:t>disease</a:t>
            </a:r>
            <a:r>
              <a:rPr lang="it-IT" sz="2200" dirty="0">
                <a:latin typeface="Times New Roman"/>
                <a:ea typeface="Calibri"/>
                <a:cs typeface="Times New Roman"/>
              </a:rPr>
              <a:t>)</a:t>
            </a:r>
          </a:p>
          <a:p>
            <a:r>
              <a:rPr lang="it-IT" sz="2200" dirty="0">
                <a:latin typeface="Times New Roman"/>
                <a:ea typeface="Calibri"/>
                <a:cs typeface="Times New Roman"/>
              </a:rPr>
              <a:t>Fare riferimento alla esperienza personale dei sintomi e della sofferenza; come la persona malata, la famiglia e la comunità rispondono alla situazione di difficoltà in cui si trova il malato. La rappresentazione sociale assume un ruolo importante </a:t>
            </a:r>
            <a:r>
              <a:rPr lang="it-IT" sz="2200" b="1" dirty="0">
                <a:latin typeface="Times New Roman"/>
                <a:ea typeface="Calibri"/>
                <a:cs typeface="Times New Roman"/>
              </a:rPr>
              <a:t>(</a:t>
            </a:r>
            <a:r>
              <a:rPr lang="it-IT" sz="2200" b="1" dirty="0" err="1">
                <a:latin typeface="Times New Roman"/>
                <a:ea typeface="Calibri"/>
                <a:cs typeface="Times New Roman"/>
              </a:rPr>
              <a:t>Illness</a:t>
            </a:r>
            <a:r>
              <a:rPr lang="it-IT" sz="2200" b="1" dirty="0">
                <a:latin typeface="Times New Roman"/>
                <a:ea typeface="Calibri"/>
                <a:cs typeface="Times New Roman"/>
              </a:rPr>
              <a:t>)</a:t>
            </a:r>
          </a:p>
          <a:p>
            <a:r>
              <a:rPr lang="it-IT" sz="2200" dirty="0">
                <a:latin typeface="Times New Roman"/>
                <a:ea typeface="Calibri"/>
                <a:cs typeface="Times New Roman"/>
              </a:rPr>
              <a:t>Visione sociale della malattia: permette di allargare la prospettiva di ricerca, contestualizzando socialmente la malattia e la cura. "come la società considera il mio essere malato </a:t>
            </a:r>
            <a:r>
              <a:rPr lang="it-IT" sz="2200" b="1" dirty="0">
                <a:latin typeface="Times New Roman"/>
                <a:ea typeface="Calibri"/>
                <a:cs typeface="Times New Roman"/>
              </a:rPr>
              <a:t>(</a:t>
            </a:r>
            <a:r>
              <a:rPr lang="it-IT" sz="2200" b="1" dirty="0" err="1">
                <a:latin typeface="Times New Roman"/>
                <a:ea typeface="Calibri"/>
                <a:cs typeface="Times New Roman"/>
              </a:rPr>
              <a:t>Sickness</a:t>
            </a:r>
            <a:r>
              <a:rPr lang="it-IT" sz="2200" b="1" dirty="0">
                <a:latin typeface="Times New Roman"/>
                <a:ea typeface="Calibri"/>
                <a:cs typeface="Times New Roman"/>
              </a:rPr>
              <a:t>)</a:t>
            </a:r>
          </a:p>
        </p:txBody>
      </p:sp>
      <p:pic>
        <p:nvPicPr>
          <p:cNvPr id="4" name="Immagine 3" descr="Immagine che contiene persona, vestiti, Attrezzature mediche, assistenza sanitaria&#10;&#10;Il contenuto generato dall&amp;#39;IA potrebbe non essere corretto.">
            <a:extLst>
              <a:ext uri="{FF2B5EF4-FFF2-40B4-BE49-F238E27FC236}">
                <a16:creationId xmlns="" xmlns:a16="http://schemas.microsoft.com/office/drawing/2014/main" id="{10EEB0C2-D079-3F77-A14D-006D7CACFF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99624" y="4641041"/>
            <a:ext cx="3063343" cy="20149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64724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D13025B-0833-EF94-C747-B4D2D1099DD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it-IT" sz="3200" b="1" kern="100" dirty="0">
                <a:effectLst/>
                <a:latin typeface="Times New Roman"/>
                <a:ea typeface="Calibri"/>
                <a:cs typeface="Times New Roman"/>
              </a:rPr>
              <a:t>CHE COSA E’ LA SALUTE DI GENERE</a:t>
            </a:r>
            <a:r>
              <a:rPr lang="it-IT" sz="3200" b="1" kern="100" dirty="0">
                <a:latin typeface="Times New Roman"/>
                <a:ea typeface="Calibri"/>
                <a:cs typeface="Times New Roman"/>
              </a:rPr>
              <a:t> E DA DOVE DERIVA</a:t>
            </a:r>
            <a:r>
              <a:rPr lang="it-IT" sz="3200" b="1" kern="100" dirty="0">
                <a:effectLst/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it-IT" sz="3200" b="1" kern="100" dirty="0">
                <a:effectLst/>
                <a:latin typeface="Times New Roman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3200">
              <a:latin typeface="Times New Roman"/>
              <a:cs typeface="Times New Roman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71A9031F-D461-C1C8-AF4C-8336F33A7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kern="100" dirty="0">
                <a:latin typeface="Times New Roman"/>
                <a:ea typeface="Calibri"/>
                <a:cs typeface="Times New Roman"/>
              </a:rPr>
              <a:t>Il concetto di salute di genere viene posto all'attenzione della comunità scientifica da parte di una cardiologa americana Bernardine Healy che nel 1991 pubblica un saggio intitolato "Sindrome di </a:t>
            </a:r>
            <a:r>
              <a:rPr lang="it-IT" sz="2400" kern="100" dirty="0" err="1">
                <a:latin typeface="Times New Roman"/>
                <a:ea typeface="Calibri"/>
                <a:cs typeface="Times New Roman"/>
              </a:rPr>
              <a:t>Yentl</a:t>
            </a:r>
            <a:r>
              <a:rPr lang="it-IT" sz="2400" kern="100" dirty="0">
                <a:latin typeface="Times New Roman"/>
                <a:ea typeface="Calibri"/>
                <a:cs typeface="Times New Roman"/>
              </a:rPr>
              <a:t>". Il nome è significativo perché deriva dalla protagonista di un racconto Isaac Singer ambientato nei primi anni del 900' dove una giovane ebrea polacca per poter studiare i testi sacri del Talmud si finge maschio, travestendosi e rasandosi i capelli.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kern="100" dirty="0">
                <a:latin typeface="Times New Roman"/>
                <a:ea typeface="Calibri"/>
                <a:cs typeface="Times New Roman"/>
              </a:rPr>
              <a:t>Che cosa nota la dottoressa Healy?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kern="100" dirty="0">
                <a:latin typeface="Times New Roman"/>
                <a:ea typeface="Calibri"/>
                <a:cs typeface="Times New Roman"/>
              </a:rPr>
              <a:t>La medicina di genere nasce dal presupposto che occorre prendersi cura delle persone non come oggetti di consumo ma nel loro significato valoriale.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kern="100" dirty="0">
                <a:latin typeface="Times New Roman"/>
                <a:ea typeface="Calibri"/>
                <a:cs typeface="Times New Roman"/>
              </a:rPr>
              <a:t>Che cos'è la </a:t>
            </a:r>
            <a:r>
              <a:rPr lang="it-IT" sz="2400" i="1" kern="100" dirty="0">
                <a:latin typeface="Times New Roman"/>
                <a:ea typeface="Calibri"/>
                <a:cs typeface="Times New Roman"/>
              </a:rPr>
              <a:t>Bikini Medicine?</a:t>
            </a:r>
          </a:p>
          <a:p>
            <a:endParaRPr lang="it-IT" dirty="0">
              <a:ea typeface="Calibri"/>
              <a:cs typeface="Calibri"/>
            </a:endParaRPr>
          </a:p>
        </p:txBody>
      </p:sp>
      <p:pic>
        <p:nvPicPr>
          <p:cNvPr id="4" name="Immagine 3" descr="Immagine che contiene Auricolari, cavo, interno&#10;&#10;Il contenuto generato dall&amp;#39;IA potrebbe non essere corretto.">
            <a:extLst>
              <a:ext uri="{FF2B5EF4-FFF2-40B4-BE49-F238E27FC236}">
                <a16:creationId xmlns="" xmlns:a16="http://schemas.microsoft.com/office/drawing/2014/main" id="{30D765BD-7924-852C-4550-22917CFB1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537147" y="5146792"/>
            <a:ext cx="2404904" cy="15966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33507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2A14904-30CD-2128-3429-6F8708C58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/>
                <a:ea typeface="Calibri Light"/>
                <a:cs typeface="Calibri Light"/>
              </a:rPr>
              <a:t>I fattori determinanti della salute secondo il concetto di equità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A5BEA38A-B21B-BA13-67E5-12727421C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latin typeface="Times New Roman"/>
                <a:ea typeface="Calibri"/>
                <a:cs typeface="Calibri"/>
              </a:rPr>
              <a:t>Lo sviluppo di approcci diagnostici basati sulla medicina di genere favorirebbe una maggiore appropriatezza delle terapie e una maggiore tutela della salute per entrambi i generi. Questo in tutti i settori, anche nell'industria farmaceutica (vedere informazioni sui foglietti informativi) e nella ricerca. </a:t>
            </a:r>
          </a:p>
          <a:p>
            <a:r>
              <a:rPr lang="it-IT" dirty="0">
                <a:latin typeface="Times New Roman"/>
                <a:ea typeface="Calibri"/>
                <a:cs typeface="Calibri"/>
              </a:rPr>
              <a:t>Le differenze biologiche influenzano ampiamente l'assorbimento, la distribuzione, il metabolismo e l'eliminazione dei farmaci e i possibili effetti collaterali.</a:t>
            </a:r>
          </a:p>
          <a:p>
            <a:r>
              <a:rPr lang="it-IT" dirty="0">
                <a:latin typeface="Times New Roman"/>
                <a:ea typeface="Calibri"/>
                <a:cs typeface="Calibri"/>
              </a:rPr>
              <a:t>Lo stesso problema esiste nella ricerca e nell'ingegneria medica (dispositivi medici</a:t>
            </a:r>
            <a:r>
              <a:rPr lang="it-IT" dirty="0" smtClean="0">
                <a:latin typeface="Times New Roman"/>
                <a:ea typeface="Calibri"/>
                <a:cs typeface="Calibri"/>
              </a:rPr>
              <a:t>) e l’intelligenza artificiale?</a:t>
            </a:r>
            <a:endParaRPr lang="it-IT" dirty="0">
              <a:latin typeface="Times New Roman"/>
              <a:ea typeface="Calibri"/>
              <a:cs typeface="Calibri"/>
            </a:endParaRPr>
          </a:p>
        </p:txBody>
      </p:sp>
      <p:pic>
        <p:nvPicPr>
          <p:cNvPr id="7" name="Immagine 6" descr="Immagine che contiene medicina, Prodotto farmaceutico, Farmaco di prescrizione, pillola&#10;&#10;Il contenuto generato dall&amp;#39;IA potrebbe non essere corretto.">
            <a:extLst>
              <a:ext uri="{FF2B5EF4-FFF2-40B4-BE49-F238E27FC236}">
                <a16:creationId xmlns="" xmlns:a16="http://schemas.microsoft.com/office/drawing/2014/main" id="{D8DA8283-C9EC-7430-D879-968AF9014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075404" y="5525618"/>
            <a:ext cx="1936964" cy="130441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88510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6654312-35A1-5D9D-394F-2DE44B1E9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/>
                <a:ea typeface="Calibri Light"/>
                <a:cs typeface="Calibri Light"/>
              </a:rPr>
              <a:t>L'ordinamento italiano</a:t>
            </a:r>
            <a:endParaRPr lang="it-IT" b="1">
              <a:latin typeface="Times New Roman"/>
              <a:cs typeface="Times New Roman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D2B3E39-6147-9195-B844-095A89C7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latin typeface="Times New Roman"/>
                <a:ea typeface="Calibri"/>
                <a:cs typeface="Calibri"/>
              </a:rPr>
              <a:t>2018 </a:t>
            </a:r>
            <a:r>
              <a:rPr lang="it-IT" dirty="0" smtClean="0">
                <a:latin typeface="Times New Roman"/>
                <a:ea typeface="Calibri"/>
                <a:cs typeface="Calibri"/>
              </a:rPr>
              <a:t>- Legge </a:t>
            </a:r>
            <a:r>
              <a:rPr lang="it-IT" dirty="0">
                <a:latin typeface="Times New Roman"/>
                <a:ea typeface="Calibri"/>
                <a:cs typeface="Calibri"/>
              </a:rPr>
              <a:t>11 gennaio n°3 articolo 3: delega al Governo in materia di sperimentazione clinica di medicinali nonché disposizioni per il riordino delle professioni sanitarie e per la dirigenza sanitaria del Ministero della Salute. Articolo 3 applicazione e diffusione della medicina di genere nel servizio sanitario nazionale. </a:t>
            </a:r>
            <a:endParaRPr lang="it-IT" dirty="0">
              <a:latin typeface="Times New Roman"/>
              <a:cs typeface="Times New Roman"/>
            </a:endParaRPr>
          </a:p>
        </p:txBody>
      </p:sp>
      <p:pic>
        <p:nvPicPr>
          <p:cNvPr id="4" name="Immagine 3" descr="Ilmainen vektorigrafiikka: Italia, Kartta, Alueiden, Toteaa - Ilmainen ...">
            <a:extLst>
              <a:ext uri="{FF2B5EF4-FFF2-40B4-BE49-F238E27FC236}">
                <a16:creationId xmlns="" xmlns:a16="http://schemas.microsoft.com/office/drawing/2014/main" id="{7ACCC313-A454-2BC3-9165-1F09D6C9D5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5186" y="3426698"/>
            <a:ext cx="2038325" cy="222923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16568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E0DE3F6-A94D-CFF7-18A2-0232C351C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Times New Roman"/>
                <a:ea typeface="Calibri Light"/>
                <a:cs typeface="Calibri Light"/>
              </a:rPr>
              <a:t>Piano per l'applicazione e la diffusione della medicina di genere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B4C409E5-C8BD-63D8-9055-63F651715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dirty="0">
                <a:latin typeface="Times New Roman"/>
                <a:ea typeface="Calibri"/>
                <a:cs typeface="Calibri"/>
              </a:rPr>
              <a:t>Il 13 giugno del 2019 il Ministero della Salute italiano ha approvato formalmente il Piano per l'applicazione e diffusione della medicina di genere sul territorio nazionale firmando il decreto attuativo relativo alla legge 3 del 2018. L'Italia è stata il primo Paese in Europa a formalizzare l'inserimento del concetto di genere in medicina indispensabile a garantire ad ogni persona la cura migliore, rispettando le differenze e arrivando a una effettiva personalizzazione delle terapie. A questo decreto è seguito il 5 maggio 2023 un Piano formativo nazionale e alcuni interventi regionali. La Regione Piemonte ha recepito il Piano per l'applicazione della medicina di genere nel </a:t>
            </a:r>
            <a:r>
              <a:rPr lang="it-IT">
                <a:latin typeface="Times New Roman"/>
                <a:ea typeface="Calibri"/>
                <a:cs typeface="Calibri"/>
              </a:rPr>
              <a:t>2021. </a:t>
            </a:r>
          </a:p>
        </p:txBody>
      </p:sp>
      <p:pic>
        <p:nvPicPr>
          <p:cNvPr id="4" name="Immagine 3" descr="Immagini Belle : fiore, vento, verde, rosso, colore, Italia, bandiera ...">
            <a:extLst>
              <a:ext uri="{FF2B5EF4-FFF2-40B4-BE49-F238E27FC236}">
                <a16:creationId xmlns="" xmlns:a16="http://schemas.microsoft.com/office/drawing/2014/main" id="{4B1A47AB-2438-9267-E70A-E04AE5317D8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74528" y="5380282"/>
            <a:ext cx="1806299" cy="13598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21061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925</Words>
  <Application>Microsoft Office PowerPoint</Application>
  <PresentationFormat>Personalizzato</PresentationFormat>
  <Paragraphs>52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    SALUTE DI GENERE E FATTORI DI DISCRIMINZIONE   </vt:lpstr>
      <vt:lpstr>IL DIRITTO ALLA SALUTE E I FATTORI DI DISCRIMINAZIONE</vt:lpstr>
      <vt:lpstr>LA NORMATIVA SOVRANAZIONALE</vt:lpstr>
      <vt:lpstr>SALUTE E GENERE</vt:lpstr>
      <vt:lpstr>Modi di intendere la salute e la malattia</vt:lpstr>
      <vt:lpstr>CHE COSA E’ LA SALUTE DI GENERE E DA DOVE DERIVA </vt:lpstr>
      <vt:lpstr>I fattori determinanti della salute secondo il concetto di equità</vt:lpstr>
      <vt:lpstr>L'ordinamento italiano</vt:lpstr>
      <vt:lpstr>Piano per l'applicazione e la diffusione della medicina di genere</vt:lpstr>
      <vt:lpstr>Ulteriore fattore di discriminazione legato all'età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DIRITTI DELL’INDIVIDUO TRA ORDINAMENTO INTERNAZIONALE E DIRITTO INTERNO</dc:title>
  <dc:creator>Office 2016</dc:creator>
  <cp:lastModifiedBy>ALESSANDRA</cp:lastModifiedBy>
  <cp:revision>491</cp:revision>
  <dcterms:created xsi:type="dcterms:W3CDTF">2024-01-22T13:10:53Z</dcterms:created>
  <dcterms:modified xsi:type="dcterms:W3CDTF">2025-12-17T15:41:10Z</dcterms:modified>
</cp:coreProperties>
</file>