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7" r:id="rId6"/>
    <p:sldId id="393" r:id="rId7"/>
    <p:sldId id="446" r:id="rId8"/>
    <p:sldId id="436" r:id="rId9"/>
    <p:sldId id="453" r:id="rId10"/>
    <p:sldId id="258" r:id="rId11"/>
    <p:sldId id="279" r:id="rId12"/>
    <p:sldId id="366" r:id="rId13"/>
    <p:sldId id="398" r:id="rId14"/>
    <p:sldId id="399" r:id="rId15"/>
    <p:sldId id="400" r:id="rId16"/>
    <p:sldId id="282" r:id="rId17"/>
    <p:sldId id="402" r:id="rId18"/>
    <p:sldId id="344" r:id="rId19"/>
    <p:sldId id="401" r:id="rId20"/>
    <p:sldId id="437" r:id="rId21"/>
    <p:sldId id="438" r:id="rId22"/>
    <p:sldId id="454" r:id="rId23"/>
    <p:sldId id="455" r:id="rId24"/>
    <p:sldId id="451" r:id="rId25"/>
    <p:sldId id="450" r:id="rId26"/>
    <p:sldId id="439" r:id="rId27"/>
    <p:sldId id="266" r:id="rId28"/>
    <p:sldId id="285" r:id="rId29"/>
    <p:sldId id="339" r:id="rId30"/>
    <p:sldId id="284" r:id="rId31"/>
    <p:sldId id="404" r:id="rId32"/>
    <p:sldId id="267" r:id="rId33"/>
    <p:sldId id="406" r:id="rId34"/>
    <p:sldId id="405" r:id="rId35"/>
    <p:sldId id="268" r:id="rId36"/>
    <p:sldId id="316" r:id="rId37"/>
    <p:sldId id="408" r:id="rId38"/>
    <p:sldId id="417" r:id="rId39"/>
    <p:sldId id="407" r:id="rId40"/>
    <p:sldId id="409" r:id="rId41"/>
    <p:sldId id="412" r:id="rId42"/>
    <p:sldId id="413" r:id="rId43"/>
    <p:sldId id="321" r:id="rId44"/>
    <p:sldId id="322" r:id="rId45"/>
    <p:sldId id="361" r:id="rId46"/>
    <p:sldId id="415" r:id="rId47"/>
    <p:sldId id="418" r:id="rId48"/>
    <p:sldId id="419" r:id="rId49"/>
    <p:sldId id="422" r:id="rId50"/>
    <p:sldId id="423" r:id="rId51"/>
    <p:sldId id="424" r:id="rId52"/>
    <p:sldId id="425" r:id="rId53"/>
    <p:sldId id="429" r:id="rId54"/>
    <p:sldId id="426" r:id="rId55"/>
    <p:sldId id="427" r:id="rId56"/>
    <p:sldId id="428" r:id="rId57"/>
    <p:sldId id="430" r:id="rId58"/>
    <p:sldId id="431" r:id="rId59"/>
    <p:sldId id="433" r:id="rId60"/>
    <p:sldId id="434" r:id="rId61"/>
    <p:sldId id="435" r:id="rId6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60"/>
  </p:normalViewPr>
  <p:slideViewPr>
    <p:cSldViewPr>
      <p:cViewPr varScale="1">
        <p:scale>
          <a:sx n="62" d="100"/>
          <a:sy n="62" d="100"/>
        </p:scale>
        <p:origin x="1516"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Arrotonda angolo diagonale rettangolo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it-IT"/>
              <a:t>Fare clic per modificare lo stile del titolo</a:t>
            </a:r>
            <a:endParaRPr kumimoji="0" lang="en-US"/>
          </a:p>
        </p:txBody>
      </p:sp>
      <p:sp>
        <p:nvSpPr>
          <p:cNvPr id="9" name="Sottotito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sp>
        <p:nvSpPr>
          <p:cNvPr id="10" name="Segnaposto data 9"/>
          <p:cNvSpPr>
            <a:spLocks noGrp="1"/>
          </p:cNvSpPr>
          <p:nvPr>
            <p:ph type="dt" sz="half" idx="10"/>
          </p:nvPr>
        </p:nvSpPr>
        <p:spPr>
          <a:xfrm>
            <a:off x="5562600" y="6509004"/>
            <a:ext cx="3002280" cy="274320"/>
          </a:xfrm>
        </p:spPr>
        <p:txBody>
          <a:bodyPr vert="horz" rtlCol="0"/>
          <a:lstStyle/>
          <a:p>
            <a:fld id="{7F49D355-16BD-4E45-BD9A-5EA878CF7CBD}" type="datetimeFigureOut">
              <a:rPr lang="it-IT" smtClean="0"/>
              <a:t>19/06/2024</a:t>
            </a:fld>
            <a:endParaRPr lang="it-IT"/>
          </a:p>
        </p:txBody>
      </p:sp>
      <p:sp>
        <p:nvSpPr>
          <p:cNvPr id="11" name="Segnaposto numero diapositiva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7A41E1B-4F70-4964-A407-84C68BE8251C}" type="slidenum">
              <a:rPr lang="it-IT" smtClean="0"/>
              <a:t>‹N›</a:t>
            </a:fld>
            <a:endParaRPr lang="it-IT"/>
          </a:p>
        </p:txBody>
      </p:sp>
      <p:sp>
        <p:nvSpPr>
          <p:cNvPr id="12" name="Segnaposto piè di pagina 11"/>
          <p:cNvSpPr>
            <a:spLocks noGrp="1"/>
          </p:cNvSpPr>
          <p:nvPr>
            <p:ph type="ftr" sz="quarter" idx="12"/>
          </p:nvPr>
        </p:nvSpPr>
        <p:spPr>
          <a:xfrm>
            <a:off x="1600200" y="6509004"/>
            <a:ext cx="3907464" cy="274320"/>
          </a:xfrm>
        </p:spPr>
        <p:txBody>
          <a:bodyPr vert="horz" rtlCol="0"/>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F49D355-16BD-4E45-BD9A-5EA878CF7CBD}" type="datetimeFigureOut">
              <a:rPr lang="it-IT" smtClean="0"/>
              <a:t>19/06/2024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lvl1pPr algn="l">
              <a:defRPr/>
            </a:lvl1pPr>
            <a:extLs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F49D355-16BD-4E45-BD9A-5EA878CF7CBD}" type="datetimeFigureOut">
              <a:rPr lang="it-IT" smtClean="0"/>
              <a:t>19/06/2024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7" name="Rettango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F49D355-16BD-4E45-BD9A-5EA878CF7CBD}" type="datetimeFigureOut">
              <a:rPr lang="it-IT" smtClean="0"/>
              <a:t>19/06/2024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7" name="Rettango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8" name="Segnaposto data 7"/>
          <p:cNvSpPr>
            <a:spLocks noGrp="1"/>
          </p:cNvSpPr>
          <p:nvPr>
            <p:ph type="dt" sz="half" idx="10"/>
          </p:nvPr>
        </p:nvSpPr>
        <p:spPr>
          <a:xfrm>
            <a:off x="5562600" y="6513670"/>
            <a:ext cx="3002280" cy="274320"/>
          </a:xfrm>
        </p:spPr>
        <p:txBody>
          <a:bodyPr vert="horz" rtlCol="0"/>
          <a:lstStyle/>
          <a:p>
            <a:fld id="{7F49D355-16BD-4E45-BD9A-5EA878CF7CBD}" type="datetimeFigureOut">
              <a:rPr lang="it-IT" smtClean="0"/>
              <a:t>19/06/2024</a:t>
            </a:fld>
            <a:endParaRPr lang="it-IT"/>
          </a:p>
        </p:txBody>
      </p:sp>
      <p:sp>
        <p:nvSpPr>
          <p:cNvPr id="9" name="Segnaposto numero diapositiva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7A41E1B-4F70-4964-A407-84C68BE8251C}" type="slidenum">
              <a:rPr lang="it-IT" smtClean="0"/>
              <a:t>‹N›</a:t>
            </a:fld>
            <a:endParaRPr lang="it-IT"/>
          </a:p>
        </p:txBody>
      </p:sp>
      <p:sp>
        <p:nvSpPr>
          <p:cNvPr id="10" name="Segnaposto piè di pagina 9"/>
          <p:cNvSpPr>
            <a:spLocks noGrp="1"/>
          </p:cNvSpPr>
          <p:nvPr>
            <p:ph type="ftr" sz="quarter" idx="12"/>
          </p:nvPr>
        </p:nvSpPr>
        <p:spPr>
          <a:xfrm>
            <a:off x="1600200" y="6513670"/>
            <a:ext cx="3907464" cy="274320"/>
          </a:xfrm>
        </p:spPr>
        <p:txBody>
          <a:bodyPr vert="horz" rtlCol="0"/>
          <a:lstStyle/>
          <a:p>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7F49D355-16BD-4E45-BD9A-5EA878CF7CBD}" type="datetimeFigureOut">
              <a:rPr lang="it-IT" smtClean="0"/>
              <a:t>19/06/2024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641080" y="6514568"/>
            <a:ext cx="464288" cy="274320"/>
          </a:xfrm>
        </p:spPr>
        <p:txBody>
          <a:bodyPr/>
          <a:lstStyle/>
          <a:p>
            <a:fld id="{E7A41E1B-4F70-4964-A407-84C68BE8251C}" type="slidenum">
              <a:rPr lang="it-IT" smtClean="0"/>
              <a:t>‹N›</a:t>
            </a:fld>
            <a:endParaRPr lang="it-IT"/>
          </a:p>
        </p:txBody>
      </p:sp>
      <p:sp>
        <p:nvSpPr>
          <p:cNvPr id="10" name="Rettango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Rettango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ttango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olo 1"/>
          <p:cNvSpPr>
            <a:spLocks noGrp="1"/>
          </p:cNvSpPr>
          <p:nvPr>
            <p:ph type="title"/>
          </p:nvPr>
        </p:nvSpPr>
        <p:spPr>
          <a:xfrm>
            <a:off x="457200" y="251948"/>
            <a:ext cx="8229600" cy="1143000"/>
          </a:xfrm>
        </p:spPr>
        <p:txBody>
          <a:bodyPr anchor="b"/>
          <a:lstStyle>
            <a:lvl1pPr>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7F49D355-16BD-4E45-BD9A-5EA878CF7CBD}" type="datetimeFigureOut">
              <a:rPr lang="it-IT" smtClean="0"/>
              <a:t>19/06/2024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a:xfrm>
            <a:off x="8641080" y="6514568"/>
            <a:ext cx="464288" cy="274320"/>
          </a:xfrm>
        </p:spPr>
        <p:txBody>
          <a:bodyPr/>
          <a:lstStyle/>
          <a:p>
            <a:fld id="{E7A41E1B-4F70-4964-A407-84C68BE8251C}"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53218"/>
            <a:ext cx="8229600" cy="1143000"/>
          </a:xfrm>
        </p:spPr>
        <p:txBody>
          <a:bodyP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7F49D355-16BD-4E45-BD9A-5EA878CF7CBD}" type="datetimeFigureOut">
              <a:rPr lang="it-IT" smtClean="0"/>
              <a:t>19/06/2024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t>‹N›</a:t>
            </a:fld>
            <a:endParaRPr lang="it-IT"/>
          </a:p>
        </p:txBody>
      </p:sp>
      <p:sp>
        <p:nvSpPr>
          <p:cNvPr id="7" name="Rettango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t>19/06/2024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2"/>
      </p:bgRef>
    </p:bg>
    <p:spTree>
      <p:nvGrpSpPr>
        <p:cNvPr id="1" name=""/>
        <p:cNvGrpSpPr/>
        <p:nvPr/>
      </p:nvGrpSpPr>
      <p:grpSpPr>
        <a:xfrm>
          <a:off x="0" y="0"/>
          <a:ext cx="0" cy="0"/>
          <a:chOff x="0" y="0"/>
          <a:chExt cx="0" cy="0"/>
        </a:xfrm>
      </p:grpSpPr>
      <p:sp>
        <p:nvSpPr>
          <p:cNvPr id="8" name="Rettango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4963136" y="304800"/>
            <a:ext cx="3931920" cy="762000"/>
          </a:xfrm>
        </p:spPr>
        <p:txBody>
          <a:bodyPr anchor="b"/>
          <a:lstStyle>
            <a:lvl1pPr marL="0" algn="r">
              <a:buNone/>
              <a:defRPr sz="2000" b="1"/>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9" name="Segnaposto data 8"/>
          <p:cNvSpPr>
            <a:spLocks noGrp="1"/>
          </p:cNvSpPr>
          <p:nvPr>
            <p:ph type="dt" sz="half" idx="10"/>
          </p:nvPr>
        </p:nvSpPr>
        <p:spPr>
          <a:xfrm>
            <a:off x="5562600" y="6513670"/>
            <a:ext cx="3002280" cy="274320"/>
          </a:xfrm>
        </p:spPr>
        <p:txBody>
          <a:bodyPr vert="horz" rtlCol="0"/>
          <a:lstStyle/>
          <a:p>
            <a:fld id="{7F49D355-16BD-4E45-BD9A-5EA878CF7CBD}" type="datetimeFigureOut">
              <a:rPr lang="it-IT" smtClean="0"/>
              <a:t>19/06/2024</a:t>
            </a:fld>
            <a:endParaRPr lang="it-IT"/>
          </a:p>
        </p:txBody>
      </p:sp>
      <p:sp>
        <p:nvSpPr>
          <p:cNvPr id="10" name="Segnaposto numero diapositiva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7A41E1B-4F70-4964-A407-84C68BE8251C}" type="slidenum">
              <a:rPr lang="it-IT" smtClean="0"/>
              <a:t>‹N›</a:t>
            </a:fld>
            <a:endParaRPr lang="it-IT"/>
          </a:p>
        </p:txBody>
      </p:sp>
      <p:sp>
        <p:nvSpPr>
          <p:cNvPr id="11" name="Segnaposto piè di pagina 10"/>
          <p:cNvSpPr>
            <a:spLocks noGrp="1"/>
          </p:cNvSpPr>
          <p:nvPr>
            <p:ph type="ftr" sz="quarter" idx="12"/>
          </p:nvPr>
        </p:nvSpPr>
        <p:spPr>
          <a:xfrm>
            <a:off x="1600200" y="6513670"/>
            <a:ext cx="3907464" cy="274320"/>
          </a:xfrm>
        </p:spPr>
        <p:txBody>
          <a:bodyPr vert="horz" rtlCol="0"/>
          <a:lstStyle/>
          <a:p>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3040443" y="4724400"/>
            <a:ext cx="5486400" cy="664536"/>
          </a:xfrm>
        </p:spPr>
        <p:txBody>
          <a:bodyPr anchor="b"/>
          <a:lstStyle>
            <a:lvl1pPr marL="0" algn="r">
              <a:buNone/>
              <a:defRPr sz="2000" b="1"/>
            </a:lvl1pPr>
            <a:extLst/>
          </a:lstStyle>
          <a:p>
            <a:r>
              <a:rPr kumimoji="0" lang="it-IT"/>
              <a:t>Fare clic per modificare lo stile del titolo</a:t>
            </a:r>
            <a:endParaRPr kumimoji="0" lang="en-US"/>
          </a:p>
        </p:txBody>
      </p:sp>
      <p:sp>
        <p:nvSpPr>
          <p:cNvPr id="4" name="Segnaposto tes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
        <p:nvSpPr>
          <p:cNvPr id="13" name="Segnaposto immagin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it-IT">
                <a:solidFill>
                  <a:schemeClr val="lt1"/>
                </a:solidFill>
                <a:latin typeface="+mn-lt"/>
                <a:ea typeface="+mn-ea"/>
                <a:cs typeface="+mn-cs"/>
              </a:rPr>
              <a:t>Fare clic sull'icona per inserire un'immagine</a:t>
            </a:r>
            <a:endParaRPr kumimoji="0" lang="en-US" dirty="0">
              <a:solidFill>
                <a:schemeClr val="lt1"/>
              </a:solidFill>
              <a:latin typeface="+mn-lt"/>
              <a:ea typeface="+mn-ea"/>
              <a:cs typeface="+mn-cs"/>
            </a:endParaRPr>
          </a:p>
        </p:txBody>
      </p:sp>
      <p:sp>
        <p:nvSpPr>
          <p:cNvPr id="8" name="Segnaposto data 7"/>
          <p:cNvSpPr>
            <a:spLocks noGrp="1"/>
          </p:cNvSpPr>
          <p:nvPr>
            <p:ph type="dt" sz="half" idx="10"/>
          </p:nvPr>
        </p:nvSpPr>
        <p:spPr>
          <a:xfrm>
            <a:off x="5562600" y="6509004"/>
            <a:ext cx="3002280" cy="274320"/>
          </a:xfrm>
        </p:spPr>
        <p:txBody>
          <a:bodyPr vert="horz" rtlCol="0"/>
          <a:lstStyle/>
          <a:p>
            <a:fld id="{7F49D355-16BD-4E45-BD9A-5EA878CF7CBD}" type="datetimeFigureOut">
              <a:rPr lang="it-IT" smtClean="0"/>
              <a:t>19/06/2024</a:t>
            </a:fld>
            <a:endParaRPr lang="it-IT"/>
          </a:p>
        </p:txBody>
      </p:sp>
      <p:sp>
        <p:nvSpPr>
          <p:cNvPr id="9" name="Segnaposto numero diapositiva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7A41E1B-4F70-4964-A407-84C68BE8251C}" type="slidenum">
              <a:rPr lang="it-IT" smtClean="0"/>
              <a:t>‹N›</a:t>
            </a:fld>
            <a:endParaRPr lang="it-IT"/>
          </a:p>
        </p:txBody>
      </p:sp>
      <p:sp>
        <p:nvSpPr>
          <p:cNvPr id="10" name="Segnaposto piè di pagina 9"/>
          <p:cNvSpPr>
            <a:spLocks noGrp="1"/>
          </p:cNvSpPr>
          <p:nvPr>
            <p:ph type="ftr" sz="quarter" idx="12"/>
          </p:nvPr>
        </p:nvSpPr>
        <p:spPr>
          <a:xfrm>
            <a:off x="1600200" y="6509004"/>
            <a:ext cx="3907464" cy="274320"/>
          </a:xfrm>
        </p:spPr>
        <p:txBody>
          <a:bodyPr vert="horz" rtlCol="0"/>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tonda angolo diagonale rettangolo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egnaposto piè di pagina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it-IT"/>
          </a:p>
        </p:txBody>
      </p:sp>
      <p:sp>
        <p:nvSpPr>
          <p:cNvPr id="14" name="Segnaposto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F49D355-16BD-4E45-BD9A-5EA878CF7CBD}" type="datetimeFigureOut">
              <a:rPr lang="it-IT" smtClean="0"/>
              <a:t>19/06/2024</a:t>
            </a:fld>
            <a:endParaRPr lang="it-IT"/>
          </a:p>
        </p:txBody>
      </p:sp>
      <p:sp>
        <p:nvSpPr>
          <p:cNvPr id="23" name="Segnaposto numero diapositiva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7A41E1B-4F70-4964-A407-84C68BE8251C}" type="slidenum">
              <a:rPr lang="it-IT" smtClean="0"/>
              <a:t>‹N›</a:t>
            </a:fld>
            <a:endParaRPr lang="it-IT"/>
          </a:p>
        </p:txBody>
      </p:sp>
      <p:sp>
        <p:nvSpPr>
          <p:cNvPr id="22" name="Segnaposto tito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dirty="0"/>
              <a:t>MISURE REALI PENALI ED ESECUZIONE FORZATA</a:t>
            </a:r>
          </a:p>
        </p:txBody>
      </p:sp>
      <p:sp>
        <p:nvSpPr>
          <p:cNvPr id="3" name="Sottotitolo 2"/>
          <p:cNvSpPr>
            <a:spLocks noGrp="1"/>
          </p:cNvSpPr>
          <p:nvPr>
            <p:ph type="subTitle" idx="1"/>
          </p:nvPr>
        </p:nvSpPr>
        <p:spPr>
          <a:xfrm>
            <a:off x="2133600" y="2819400"/>
            <a:ext cx="6398840" cy="3921968"/>
          </a:xfrm>
        </p:spPr>
        <p:txBody>
          <a:bodyPr>
            <a:normAutofit/>
          </a:bodyPr>
          <a:lstStyle/>
          <a:p>
            <a:r>
              <a:rPr lang="it-IT" dirty="0"/>
              <a:t>Napoli, 24 aprile 2024</a:t>
            </a:r>
          </a:p>
          <a:p>
            <a:r>
              <a:rPr lang="it-IT" i="1" dirty="0" err="1"/>
              <a:t>Mariadomenica</a:t>
            </a:r>
            <a:r>
              <a:rPr lang="it-IT" i="1" dirty="0"/>
              <a:t> Marchese</a:t>
            </a:r>
          </a:p>
          <a:p>
            <a:r>
              <a:rPr lang="it-IT" sz="2800" dirty="0"/>
              <a:t>Corte d’appello di Potenza</a:t>
            </a:r>
          </a:p>
          <a:p>
            <a:endParaRPr lang="it-IT" sz="2800" dirty="0"/>
          </a:p>
        </p:txBody>
      </p:sp>
    </p:spTree>
    <p:extLst>
      <p:ext uri="{BB962C8B-B14F-4D97-AF65-F5344CB8AC3E}">
        <p14:creationId xmlns:p14="http://schemas.microsoft.com/office/powerpoint/2010/main" val="3265768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RICADUTE APPLICATIVE: </a:t>
            </a:r>
            <a:r>
              <a:rPr lang="it-IT" dirty="0">
                <a:solidFill>
                  <a:srgbClr val="FF0000"/>
                </a:solidFill>
              </a:rPr>
              <a:t>vincolo anteriore</a:t>
            </a:r>
          </a:p>
        </p:txBody>
      </p:sp>
      <p:sp>
        <p:nvSpPr>
          <p:cNvPr id="3" name="Segnaposto contenuto 2"/>
          <p:cNvSpPr>
            <a:spLocks noGrp="1"/>
          </p:cNvSpPr>
          <p:nvPr>
            <p:ph idx="1"/>
          </p:nvPr>
        </p:nvSpPr>
        <p:spPr/>
        <p:txBody>
          <a:bodyPr>
            <a:normAutofit/>
          </a:bodyPr>
          <a:lstStyle/>
          <a:p>
            <a:pPr marL="0" indent="0" algn="just">
              <a:buNone/>
            </a:pPr>
            <a:r>
              <a:rPr lang="it-IT" dirty="0"/>
              <a:t>SEQUESTRO O CONFISCA ANTERIORI</a:t>
            </a:r>
          </a:p>
          <a:p>
            <a:pPr marL="514350" indent="-514350" algn="just">
              <a:buAutoNum type="arabicPeriod"/>
            </a:pPr>
            <a:r>
              <a:rPr lang="it-IT" dirty="0"/>
              <a:t>La procedura esecutiva non poteva essere iniziata</a:t>
            </a:r>
          </a:p>
          <a:p>
            <a:pPr marL="514350" indent="-514350" algn="just">
              <a:buAutoNum type="arabicPeriod"/>
            </a:pPr>
            <a:r>
              <a:rPr lang="it-IT" dirty="0"/>
              <a:t>RIGETTO DELL’ISTANZA DI VENDITA</a:t>
            </a:r>
          </a:p>
          <a:p>
            <a:pPr marL="514350" indent="-514350" algn="just">
              <a:buAutoNum type="arabicPeriod"/>
            </a:pPr>
            <a:r>
              <a:rPr lang="it-IT" dirty="0"/>
              <a:t>CHIUSURA ANTICIPATA DEL PROCESSO ESCEUTIVO</a:t>
            </a:r>
          </a:p>
          <a:p>
            <a:pPr marL="514350" indent="-514350" algn="just">
              <a:buAutoNum type="arabicPeriod"/>
            </a:pPr>
            <a:r>
              <a:rPr lang="it-IT" dirty="0"/>
              <a:t>CANCELLAZIONE DELLA TRASCRIZIONE DEL PIGNORAMENTO</a:t>
            </a:r>
          </a:p>
        </p:txBody>
      </p:sp>
    </p:spTree>
    <p:extLst>
      <p:ext uri="{BB962C8B-B14F-4D97-AF65-F5344CB8AC3E}">
        <p14:creationId xmlns:p14="http://schemas.microsoft.com/office/powerpoint/2010/main" val="2976598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RICADUTE APPLICATIVE: vincolo sorto successivamente</a:t>
            </a:r>
          </a:p>
        </p:txBody>
      </p:sp>
      <p:sp>
        <p:nvSpPr>
          <p:cNvPr id="3" name="Segnaposto contenuto 2"/>
          <p:cNvSpPr>
            <a:spLocks noGrp="1"/>
          </p:cNvSpPr>
          <p:nvPr>
            <p:ph idx="1"/>
          </p:nvPr>
        </p:nvSpPr>
        <p:spPr/>
        <p:txBody>
          <a:bodyPr>
            <a:normAutofit fontScale="92500" lnSpcReduction="20000"/>
          </a:bodyPr>
          <a:lstStyle/>
          <a:p>
            <a:pPr algn="just"/>
            <a:r>
              <a:rPr lang="it-IT" dirty="0"/>
              <a:t>La procedura esecutiva </a:t>
            </a:r>
            <a:r>
              <a:rPr lang="it-IT" dirty="0">
                <a:solidFill>
                  <a:srgbClr val="FF0000"/>
                </a:solidFill>
              </a:rPr>
              <a:t>non può proseguire</a:t>
            </a:r>
          </a:p>
          <a:p>
            <a:pPr algn="just"/>
            <a:r>
              <a:rPr lang="it-IT" dirty="0"/>
              <a:t>Temporanea </a:t>
            </a:r>
            <a:r>
              <a:rPr lang="it-IT" dirty="0" err="1"/>
              <a:t>improseguibilità</a:t>
            </a:r>
            <a:r>
              <a:rPr lang="it-IT" dirty="0"/>
              <a:t> dell’esecuzione forzata (art. 623 </a:t>
            </a:r>
            <a:r>
              <a:rPr lang="it-IT" dirty="0" err="1"/>
              <a:t>c.p.c.</a:t>
            </a:r>
            <a:r>
              <a:rPr lang="it-IT" dirty="0"/>
              <a:t>)</a:t>
            </a:r>
          </a:p>
          <a:p>
            <a:pPr algn="just"/>
            <a:r>
              <a:rPr lang="it-IT" dirty="0">
                <a:solidFill>
                  <a:srgbClr val="FF0000"/>
                </a:solidFill>
              </a:rPr>
              <a:t>Non possono essere compiuti atti esecutivi </a:t>
            </a:r>
            <a:r>
              <a:rPr lang="it-IT" dirty="0"/>
              <a:t>ma restano salvi quelli già compiuti a meno che non sopraggiunga la confisca, art. 626 </a:t>
            </a:r>
            <a:r>
              <a:rPr lang="it-IT" dirty="0" err="1"/>
              <a:t>c.p.c.</a:t>
            </a:r>
            <a:endParaRPr lang="it-IT" dirty="0"/>
          </a:p>
          <a:p>
            <a:pPr algn="just"/>
            <a:r>
              <a:rPr lang="it-IT" dirty="0">
                <a:solidFill>
                  <a:srgbClr val="FF0000"/>
                </a:solidFill>
              </a:rPr>
              <a:t>Amministrazione e gestione </a:t>
            </a:r>
            <a:r>
              <a:rPr lang="it-IT" dirty="0"/>
              <a:t>del bene passano agli organi della procedura di prevenzione</a:t>
            </a:r>
          </a:p>
          <a:p>
            <a:pPr algn="just"/>
            <a:r>
              <a:rPr lang="it-IT" dirty="0">
                <a:solidFill>
                  <a:srgbClr val="FF0000"/>
                </a:solidFill>
              </a:rPr>
              <a:t>Non va disposta la cancellazione </a:t>
            </a:r>
            <a:r>
              <a:rPr lang="it-IT" dirty="0"/>
              <a:t>della trascrizione del pignoramento</a:t>
            </a:r>
          </a:p>
        </p:txBody>
      </p:sp>
    </p:spTree>
    <p:extLst>
      <p:ext uri="{BB962C8B-B14F-4D97-AF65-F5344CB8AC3E}">
        <p14:creationId xmlns:p14="http://schemas.microsoft.com/office/powerpoint/2010/main" val="2302109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RICADUTE APPLICATIVE: dissequestro o confisca</a:t>
            </a:r>
          </a:p>
        </p:txBody>
      </p:sp>
      <p:sp>
        <p:nvSpPr>
          <p:cNvPr id="3" name="Segnaposto contenuto 2"/>
          <p:cNvSpPr>
            <a:spLocks noGrp="1"/>
          </p:cNvSpPr>
          <p:nvPr>
            <p:ph idx="1"/>
          </p:nvPr>
        </p:nvSpPr>
        <p:spPr/>
        <p:txBody>
          <a:bodyPr>
            <a:normAutofit fontScale="92500" lnSpcReduction="20000"/>
          </a:bodyPr>
          <a:lstStyle/>
          <a:p>
            <a:pPr algn="just"/>
            <a:r>
              <a:rPr lang="it-IT" dirty="0">
                <a:solidFill>
                  <a:srgbClr val="FF0000"/>
                </a:solidFill>
              </a:rPr>
              <a:t>DISSEQUESTRO</a:t>
            </a:r>
            <a:r>
              <a:rPr lang="it-IT" dirty="0"/>
              <a:t> (rigetto della proposta di applicazione/ beni di legittima provenienza): il processo esecutivo va </a:t>
            </a:r>
            <a:r>
              <a:rPr lang="it-IT" dirty="0">
                <a:solidFill>
                  <a:srgbClr val="FF0000"/>
                </a:solidFill>
              </a:rPr>
              <a:t>riassunto </a:t>
            </a:r>
            <a:r>
              <a:rPr lang="it-IT" dirty="0"/>
              <a:t>nel termine di un anno</a:t>
            </a:r>
          </a:p>
          <a:p>
            <a:pPr algn="just"/>
            <a:r>
              <a:rPr lang="it-IT" dirty="0"/>
              <a:t>CONFISCA, </a:t>
            </a:r>
            <a:r>
              <a:rPr lang="it-IT" dirty="0">
                <a:solidFill>
                  <a:srgbClr val="FF0000"/>
                </a:solidFill>
              </a:rPr>
              <a:t>estinzione </a:t>
            </a:r>
            <a:r>
              <a:rPr lang="it-IT" dirty="0"/>
              <a:t>del processo esecutivo</a:t>
            </a:r>
          </a:p>
          <a:p>
            <a:endParaRPr lang="it-IT" dirty="0"/>
          </a:p>
          <a:p>
            <a:r>
              <a:rPr lang="it-IT" dirty="0"/>
              <a:t>Tesi preferibile, estinzione </a:t>
            </a:r>
            <a:r>
              <a:rPr lang="it-IT" dirty="0">
                <a:solidFill>
                  <a:srgbClr val="FF0000"/>
                </a:solidFill>
              </a:rPr>
              <a:t>atipica</a:t>
            </a:r>
            <a:r>
              <a:rPr lang="it-IT" dirty="0"/>
              <a:t> perché non consegue ad un’inerzia del creditore</a:t>
            </a:r>
          </a:p>
          <a:p>
            <a:pPr marL="0" indent="0">
              <a:buNone/>
            </a:pPr>
            <a:endParaRPr lang="it-IT" dirty="0"/>
          </a:p>
          <a:p>
            <a:pPr algn="just"/>
            <a:r>
              <a:rPr lang="it-IT" dirty="0"/>
              <a:t>RICADUTA SUI RIMEDI</a:t>
            </a:r>
          </a:p>
          <a:p>
            <a:endParaRPr lang="it-IT" dirty="0"/>
          </a:p>
        </p:txBody>
      </p:sp>
    </p:spTree>
    <p:extLst>
      <p:ext uri="{BB962C8B-B14F-4D97-AF65-F5344CB8AC3E}">
        <p14:creationId xmlns:p14="http://schemas.microsoft.com/office/powerpoint/2010/main" val="494788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RICADUTE APPLICATIVE: la tutela dell’aggiudicatario</a:t>
            </a:r>
          </a:p>
        </p:txBody>
      </p:sp>
      <p:sp>
        <p:nvSpPr>
          <p:cNvPr id="3" name="Segnaposto contenuto 2"/>
          <p:cNvSpPr>
            <a:spLocks noGrp="1"/>
          </p:cNvSpPr>
          <p:nvPr>
            <p:ph idx="1"/>
          </p:nvPr>
        </p:nvSpPr>
        <p:spPr/>
        <p:txBody>
          <a:bodyPr>
            <a:normAutofit/>
          </a:bodyPr>
          <a:lstStyle/>
          <a:p>
            <a:pPr algn="just"/>
            <a:r>
              <a:rPr lang="it-IT" b="1" dirty="0"/>
              <a:t>DECRETO DI TRASFERIMENTO </a:t>
            </a:r>
            <a:r>
              <a:rPr lang="it-IT" b="1" dirty="0">
                <a:solidFill>
                  <a:srgbClr val="FF0000"/>
                </a:solidFill>
              </a:rPr>
              <a:t>GIA’EMESSO</a:t>
            </a:r>
            <a:r>
              <a:rPr lang="it-IT" dirty="0"/>
              <a:t>, non perde efficacia (salvo l’ipotesi di intestazione fittizia del bene, art. 26 CAM, art. 579 </a:t>
            </a:r>
            <a:r>
              <a:rPr lang="it-IT" dirty="0" err="1"/>
              <a:t>c.p.c.</a:t>
            </a:r>
            <a:r>
              <a:rPr lang="it-IT" dirty="0"/>
              <a:t>, nullità della vendita) </a:t>
            </a:r>
          </a:p>
          <a:p>
            <a:pPr algn="just"/>
            <a:r>
              <a:rPr lang="it-IT" dirty="0"/>
              <a:t>Sequestro o confisca per equivalente del prezzo dell’aggiudicazione, art. 25 CAM</a:t>
            </a:r>
          </a:p>
        </p:txBody>
      </p:sp>
    </p:spTree>
    <p:extLst>
      <p:ext uri="{BB962C8B-B14F-4D97-AF65-F5344CB8AC3E}">
        <p14:creationId xmlns:p14="http://schemas.microsoft.com/office/powerpoint/2010/main" val="3448697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RICADUTE APPLICATIVE: tutela dell’aggiudicatario</a:t>
            </a:r>
          </a:p>
        </p:txBody>
      </p:sp>
      <p:sp>
        <p:nvSpPr>
          <p:cNvPr id="3" name="Segnaposto contenuto 2"/>
          <p:cNvSpPr>
            <a:spLocks noGrp="1"/>
          </p:cNvSpPr>
          <p:nvPr>
            <p:ph idx="1"/>
          </p:nvPr>
        </p:nvSpPr>
        <p:spPr/>
        <p:txBody>
          <a:bodyPr/>
          <a:lstStyle/>
          <a:p>
            <a:pPr marL="0" indent="0">
              <a:buNone/>
            </a:pPr>
            <a:endParaRPr lang="it-IT" b="1" dirty="0"/>
          </a:p>
          <a:p>
            <a:pPr marL="0" indent="0" algn="ctr">
              <a:buNone/>
            </a:pPr>
            <a:r>
              <a:rPr lang="it-IT" b="1" dirty="0"/>
              <a:t>MISURA DI PREVENZIONE </a:t>
            </a:r>
            <a:r>
              <a:rPr lang="it-IT" b="1" dirty="0">
                <a:solidFill>
                  <a:srgbClr val="FF0000"/>
                </a:solidFill>
              </a:rPr>
              <a:t>TRA AGGIUDICAZIONE E DECRETO DI TRASFERIMENTO? </a:t>
            </a:r>
            <a:r>
              <a:rPr lang="it-IT" dirty="0"/>
              <a:t>Posso emettere il decreto di trasferimento????</a:t>
            </a:r>
          </a:p>
          <a:p>
            <a:endParaRPr lang="it-IT" dirty="0"/>
          </a:p>
        </p:txBody>
      </p:sp>
    </p:spTree>
    <p:extLst>
      <p:ext uri="{BB962C8B-B14F-4D97-AF65-F5344CB8AC3E}">
        <p14:creationId xmlns:p14="http://schemas.microsoft.com/office/powerpoint/2010/main" val="1803387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TESI POSITIVA</a:t>
            </a:r>
          </a:p>
        </p:txBody>
      </p:sp>
      <p:sp>
        <p:nvSpPr>
          <p:cNvPr id="3" name="Segnaposto contenuto 2"/>
          <p:cNvSpPr>
            <a:spLocks noGrp="1"/>
          </p:cNvSpPr>
          <p:nvPr>
            <p:ph idx="1"/>
          </p:nvPr>
        </p:nvSpPr>
        <p:spPr/>
        <p:txBody>
          <a:bodyPr>
            <a:normAutofit fontScale="70000" lnSpcReduction="20000"/>
          </a:bodyPr>
          <a:lstStyle/>
          <a:p>
            <a:r>
              <a:rPr lang="it-IT" dirty="0"/>
              <a:t>L’aggiudicatario non ha un diritto reale sul bene, né diritti reali di garanzia o personali di godimento</a:t>
            </a:r>
          </a:p>
          <a:p>
            <a:endParaRPr lang="it-IT" dirty="0"/>
          </a:p>
          <a:p>
            <a:r>
              <a:rPr lang="it-IT" dirty="0"/>
              <a:t>l’aggiudicatario vanta uno </a:t>
            </a:r>
            <a:r>
              <a:rPr lang="it-IT" i="1" dirty="0" err="1"/>
              <a:t>ius</a:t>
            </a:r>
            <a:r>
              <a:rPr lang="it-IT" i="1" dirty="0"/>
              <a:t> ad r</a:t>
            </a:r>
            <a:r>
              <a:rPr lang="it-IT" dirty="0"/>
              <a:t>em dopo il pagamento del saldo prezzo;</a:t>
            </a:r>
          </a:p>
          <a:p>
            <a:pPr marL="0" indent="0">
              <a:buNone/>
            </a:pPr>
            <a:endParaRPr lang="it-IT" dirty="0"/>
          </a:p>
          <a:p>
            <a:r>
              <a:rPr lang="it-IT" dirty="0"/>
              <a:t>un affidamento qualificato sulla stabilità della vendita;</a:t>
            </a:r>
          </a:p>
          <a:p>
            <a:pPr marL="0" indent="0">
              <a:buNone/>
            </a:pPr>
            <a:endParaRPr lang="it-IT" dirty="0"/>
          </a:p>
          <a:p>
            <a:pPr algn="just"/>
            <a:r>
              <a:rPr lang="it-IT" dirty="0"/>
              <a:t>ha diritto, pur a seguito di una sospensione </a:t>
            </a:r>
            <a:r>
              <a:rPr lang="it-IT" i="1" dirty="0"/>
              <a:t>ab </a:t>
            </a:r>
            <a:r>
              <a:rPr lang="it-IT" i="1" dirty="0" err="1"/>
              <a:t>externo</a:t>
            </a:r>
            <a:r>
              <a:rPr lang="it-IT" dirty="0"/>
              <a:t>, al decreto di trasferimento;</a:t>
            </a:r>
          </a:p>
          <a:p>
            <a:pPr algn="just"/>
            <a:endParaRPr lang="it-IT" dirty="0"/>
          </a:p>
          <a:p>
            <a:pPr algn="just"/>
            <a:r>
              <a:rPr lang="it-IT" dirty="0"/>
              <a:t>art. 187 bis </a:t>
            </a:r>
            <a:r>
              <a:rPr lang="it-IT" dirty="0" err="1"/>
              <a:t>disp</a:t>
            </a:r>
            <a:r>
              <a:rPr lang="it-IT" dirty="0"/>
              <a:t>. </a:t>
            </a:r>
            <a:r>
              <a:rPr lang="it-IT" dirty="0" err="1"/>
              <a:t>att</a:t>
            </a:r>
            <a:r>
              <a:rPr lang="it-IT" dirty="0"/>
              <a:t>. </a:t>
            </a:r>
            <a:r>
              <a:rPr lang="it-IT" dirty="0" err="1"/>
              <a:t>c.p.c.</a:t>
            </a:r>
            <a:r>
              <a:rPr lang="it-IT" dirty="0"/>
              <a:t>, stabilizzazione della vendita anche nelle ipotesi di CHIUSURA ANTICIPATA</a:t>
            </a:r>
          </a:p>
          <a:p>
            <a:pPr marL="0" indent="0" algn="just">
              <a:buNone/>
            </a:pPr>
            <a:endParaRPr lang="it-IT" dirty="0"/>
          </a:p>
          <a:p>
            <a:pPr algn="just"/>
            <a:r>
              <a:rPr lang="it-IT" dirty="0">
                <a:solidFill>
                  <a:srgbClr val="FF0000"/>
                </a:solidFill>
              </a:rPr>
              <a:t>CASS. civ. N. 3709/2019 </a:t>
            </a:r>
            <a:r>
              <a:rPr lang="it-IT" dirty="0"/>
              <a:t>sulla RILEVANZA PUBBLICISTICA DELLA STABILITA’ DELLA VENDITA FORZATA</a:t>
            </a:r>
          </a:p>
          <a:p>
            <a:pPr algn="just"/>
            <a:endParaRPr lang="it-IT" dirty="0"/>
          </a:p>
          <a:p>
            <a:pPr algn="just"/>
            <a:endParaRPr lang="it-IT" dirty="0"/>
          </a:p>
          <a:p>
            <a:pPr marL="0" indent="0" algn="just">
              <a:buNone/>
            </a:pPr>
            <a:endParaRPr lang="it-IT" dirty="0"/>
          </a:p>
          <a:p>
            <a:pPr marL="0" indent="0" algn="just">
              <a:buNone/>
            </a:pPr>
            <a:endParaRPr lang="it-IT" dirty="0"/>
          </a:p>
        </p:txBody>
      </p:sp>
    </p:spTree>
    <p:extLst>
      <p:ext uri="{BB962C8B-B14F-4D97-AF65-F5344CB8AC3E}">
        <p14:creationId xmlns:p14="http://schemas.microsoft.com/office/powerpoint/2010/main" val="72712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RICADUTE APPLICATIVE</a:t>
            </a:r>
          </a:p>
        </p:txBody>
      </p:sp>
      <p:sp>
        <p:nvSpPr>
          <p:cNvPr id="3" name="Segnaposto contenuto 2"/>
          <p:cNvSpPr>
            <a:spLocks noGrp="1"/>
          </p:cNvSpPr>
          <p:nvPr>
            <p:ph idx="1"/>
          </p:nvPr>
        </p:nvSpPr>
        <p:spPr/>
        <p:txBody>
          <a:bodyPr>
            <a:normAutofit fontScale="77500" lnSpcReduction="20000"/>
          </a:bodyPr>
          <a:lstStyle/>
          <a:p>
            <a:pPr algn="just"/>
            <a:r>
              <a:rPr lang="it-IT" dirty="0"/>
              <a:t>Il GE non può cancellare la misura di prevenzione, deve provvedervi il giudice penale</a:t>
            </a:r>
          </a:p>
          <a:p>
            <a:pPr algn="just"/>
            <a:endParaRPr lang="it-IT" dirty="0"/>
          </a:p>
          <a:p>
            <a:pPr algn="just"/>
            <a:r>
              <a:rPr lang="it-IT" dirty="0">
                <a:solidFill>
                  <a:srgbClr val="FF0000"/>
                </a:solidFill>
              </a:rPr>
              <a:t>TESI NEGATIVA</a:t>
            </a:r>
            <a:r>
              <a:rPr lang="it-IT" dirty="0"/>
              <a:t>, se la confisca di prevenzione è un modo di </a:t>
            </a:r>
            <a:r>
              <a:rPr lang="it-IT" dirty="0">
                <a:solidFill>
                  <a:srgbClr val="FF0000"/>
                </a:solidFill>
              </a:rPr>
              <a:t>acquisto a titolo originario </a:t>
            </a:r>
            <a:r>
              <a:rPr lang="it-IT" dirty="0"/>
              <a:t>non rileva l’anteriorità della trascrizione del pignoramento in quanto il principio dell’</a:t>
            </a:r>
            <a:r>
              <a:rPr lang="it-IT" i="1" dirty="0" err="1"/>
              <a:t>ordo</a:t>
            </a:r>
            <a:r>
              <a:rPr lang="it-IT" i="1" dirty="0"/>
              <a:t> </a:t>
            </a:r>
            <a:r>
              <a:rPr lang="it-IT" i="1" dirty="0" err="1"/>
              <a:t>temporalis</a:t>
            </a:r>
            <a:r>
              <a:rPr lang="it-IT" i="1" dirty="0"/>
              <a:t> </a:t>
            </a:r>
            <a:r>
              <a:rPr lang="it-IT" dirty="0"/>
              <a:t>delle formalità pregiudizievoli presidia solo il conflitto tra acquisti a titolo derivativo che sono invece soccombenti nel confronto con un acquisto a titolo originario</a:t>
            </a:r>
          </a:p>
          <a:p>
            <a:pPr algn="just"/>
            <a:r>
              <a:rPr lang="it-IT" dirty="0"/>
              <a:t>cfr. CASS. n. 15503/2000, n. 29325/2019</a:t>
            </a:r>
          </a:p>
          <a:p>
            <a:pPr algn="just"/>
            <a:r>
              <a:rPr lang="it-IT" dirty="0"/>
              <a:t>Prevalente dell’interesse pubblicistico alla repressione anche sulla tutela dell’aggiudicatario</a:t>
            </a:r>
          </a:p>
        </p:txBody>
      </p:sp>
    </p:spTree>
    <p:extLst>
      <p:ext uri="{BB962C8B-B14F-4D97-AF65-F5344CB8AC3E}">
        <p14:creationId xmlns:p14="http://schemas.microsoft.com/office/powerpoint/2010/main" val="3960094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art. 45</a:t>
            </a:r>
          </a:p>
        </p:txBody>
      </p:sp>
      <p:sp>
        <p:nvSpPr>
          <p:cNvPr id="3" name="Segnaposto contenuto 2"/>
          <p:cNvSpPr>
            <a:spLocks noGrp="1"/>
          </p:cNvSpPr>
          <p:nvPr>
            <p:ph idx="1"/>
          </p:nvPr>
        </p:nvSpPr>
        <p:spPr/>
        <p:txBody>
          <a:bodyPr/>
          <a:lstStyle/>
          <a:p>
            <a:pPr algn="just"/>
            <a:r>
              <a:rPr lang="it-IT" dirty="0"/>
              <a:t>a seguito della confisca definitiva di prevenzione i beni sono acquisiti al patrimonio dello Stato </a:t>
            </a:r>
            <a:r>
              <a:rPr lang="it-IT" dirty="0">
                <a:solidFill>
                  <a:srgbClr val="FF0000"/>
                </a:solidFill>
              </a:rPr>
              <a:t>liberi da oneri e pesi</a:t>
            </a:r>
          </a:p>
          <a:p>
            <a:pPr algn="just"/>
            <a:r>
              <a:rPr lang="it-IT" dirty="0"/>
              <a:t>acquisto a titolo originario</a:t>
            </a:r>
          </a:p>
        </p:txBody>
      </p:sp>
    </p:spTree>
    <p:extLst>
      <p:ext uri="{BB962C8B-B14F-4D97-AF65-F5344CB8AC3E}">
        <p14:creationId xmlns:p14="http://schemas.microsoft.com/office/powerpoint/2010/main" val="969120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CONDIZIONI , art. 52 co. 1 </a:t>
            </a:r>
          </a:p>
        </p:txBody>
      </p:sp>
      <p:sp>
        <p:nvSpPr>
          <p:cNvPr id="3" name="Segnaposto contenuto 2"/>
          <p:cNvSpPr>
            <a:spLocks noGrp="1"/>
          </p:cNvSpPr>
          <p:nvPr>
            <p:ph idx="1"/>
          </p:nvPr>
        </p:nvSpPr>
        <p:spPr/>
        <p:txBody>
          <a:bodyPr>
            <a:normAutofit/>
          </a:bodyPr>
          <a:lstStyle/>
          <a:p>
            <a:pPr marL="0" indent="0" algn="just">
              <a:buNone/>
            </a:pPr>
            <a:r>
              <a:rPr lang="it-IT" dirty="0"/>
              <a:t>La confisca non pregiudica i diritti di credito dei terzi aventi DATA CERTA ANTERIORE alla misura di prevenzione e i diritti reali di garanzia costituiti in epoca anteriore in presenza di talune</a:t>
            </a:r>
          </a:p>
          <a:p>
            <a:pPr marL="0" indent="0" algn="just">
              <a:buNone/>
            </a:pPr>
            <a:endParaRPr lang="it-IT" dirty="0"/>
          </a:p>
          <a:p>
            <a:pPr marL="0" indent="0" algn="ctr">
              <a:buNone/>
            </a:pPr>
            <a:r>
              <a:rPr lang="it-IT" b="1" dirty="0"/>
              <a:t>CONDIZIONI</a:t>
            </a:r>
          </a:p>
        </p:txBody>
      </p:sp>
    </p:spTree>
    <p:extLst>
      <p:ext uri="{BB962C8B-B14F-4D97-AF65-F5344CB8AC3E}">
        <p14:creationId xmlns:p14="http://schemas.microsoft.com/office/powerpoint/2010/main" val="2296090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CONDIZIONI , art. 52</a:t>
            </a:r>
          </a:p>
        </p:txBody>
      </p:sp>
      <p:sp>
        <p:nvSpPr>
          <p:cNvPr id="3" name="Segnaposto contenuto 2"/>
          <p:cNvSpPr>
            <a:spLocks noGrp="1"/>
          </p:cNvSpPr>
          <p:nvPr>
            <p:ph idx="1"/>
          </p:nvPr>
        </p:nvSpPr>
        <p:spPr/>
        <p:txBody>
          <a:bodyPr/>
          <a:lstStyle/>
          <a:p>
            <a:pPr marL="0" indent="0">
              <a:buNone/>
            </a:pPr>
            <a:r>
              <a:rPr lang="it-IT" dirty="0"/>
              <a:t>Crediti aventi DATA CERTA ANTERIORE alla misura di prevenzione:</a:t>
            </a:r>
          </a:p>
          <a:p>
            <a:r>
              <a:rPr lang="it-IT" dirty="0"/>
              <a:t>1. non vi siano altri beni, salvo le cause legittime di prelazione;</a:t>
            </a:r>
          </a:p>
          <a:p>
            <a:pPr marL="0" indent="0">
              <a:buNone/>
            </a:pPr>
            <a:endParaRPr lang="it-IT" dirty="0"/>
          </a:p>
          <a:p>
            <a:r>
              <a:rPr lang="it-IT" dirty="0"/>
              <a:t>2. CREDITO NON STRUMENTALE</a:t>
            </a:r>
          </a:p>
          <a:p>
            <a:pPr marL="0" indent="0">
              <a:buNone/>
            </a:pPr>
            <a:endParaRPr lang="it-IT" dirty="0"/>
          </a:p>
          <a:p>
            <a:r>
              <a:rPr lang="it-IT" dirty="0"/>
              <a:t>3. buona fede e incolpevole affidamento</a:t>
            </a:r>
          </a:p>
        </p:txBody>
      </p:sp>
    </p:spTree>
    <p:extLst>
      <p:ext uri="{BB962C8B-B14F-4D97-AF65-F5344CB8AC3E}">
        <p14:creationId xmlns:p14="http://schemas.microsoft.com/office/powerpoint/2010/main" val="859733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Misure reali nel procedimento penale</a:t>
            </a:r>
          </a:p>
        </p:txBody>
      </p:sp>
      <p:sp>
        <p:nvSpPr>
          <p:cNvPr id="3" name="Segnaposto contenuto 2"/>
          <p:cNvSpPr>
            <a:spLocks noGrp="1"/>
          </p:cNvSpPr>
          <p:nvPr>
            <p:ph idx="1"/>
          </p:nvPr>
        </p:nvSpPr>
        <p:spPr/>
        <p:txBody>
          <a:bodyPr>
            <a:normAutofit/>
          </a:bodyPr>
          <a:lstStyle/>
          <a:p>
            <a:pPr marL="0" indent="0" algn="ctr">
              <a:buNone/>
            </a:pPr>
            <a:r>
              <a:rPr lang="it-IT" b="1" dirty="0"/>
              <a:t>TITOLO E REGIME NORMATIVO</a:t>
            </a:r>
          </a:p>
          <a:p>
            <a:pPr marL="0" indent="0" algn="just">
              <a:buNone/>
            </a:pPr>
            <a:endParaRPr lang="it-IT" dirty="0"/>
          </a:p>
          <a:p>
            <a:pPr marL="0" indent="0" algn="just">
              <a:buNone/>
            </a:pPr>
            <a:r>
              <a:rPr lang="it-IT" dirty="0"/>
              <a:t>1. opponibilità dei gravami anteriori</a:t>
            </a:r>
          </a:p>
          <a:p>
            <a:pPr marL="0" indent="0" algn="just">
              <a:buNone/>
            </a:pPr>
            <a:r>
              <a:rPr lang="it-IT" dirty="0"/>
              <a:t>2.salvezza dell’acquisto dell’aggiudicatario</a:t>
            </a:r>
          </a:p>
          <a:p>
            <a:pPr marL="0" indent="0" algn="just">
              <a:buNone/>
            </a:pPr>
            <a:r>
              <a:rPr lang="it-IT" dirty="0"/>
              <a:t>3. sospensione/prosecuzione del processo esecutivo</a:t>
            </a:r>
          </a:p>
        </p:txBody>
      </p:sp>
    </p:spTree>
    <p:extLst>
      <p:ext uri="{BB962C8B-B14F-4D97-AF65-F5344CB8AC3E}">
        <p14:creationId xmlns:p14="http://schemas.microsoft.com/office/powerpoint/2010/main" val="403401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CREDITO STRUMENTALE E BUONA FEDE</a:t>
            </a:r>
          </a:p>
        </p:txBody>
      </p:sp>
      <p:sp>
        <p:nvSpPr>
          <p:cNvPr id="3" name="Segnaposto contenuto 2"/>
          <p:cNvSpPr>
            <a:spLocks noGrp="1"/>
          </p:cNvSpPr>
          <p:nvPr>
            <p:ph idx="1"/>
          </p:nvPr>
        </p:nvSpPr>
        <p:spPr/>
        <p:txBody>
          <a:bodyPr/>
          <a:lstStyle/>
          <a:p>
            <a:r>
              <a:rPr lang="it-IT" b="1" dirty="0"/>
              <a:t>CREDITO STRUMENTALE </a:t>
            </a:r>
            <a:r>
              <a:rPr lang="it-IT" dirty="0"/>
              <a:t>è il credito erogato in funzione dell’attività illecita;</a:t>
            </a:r>
          </a:p>
          <a:p>
            <a:r>
              <a:rPr lang="it-IT" b="1" dirty="0"/>
              <a:t>BUONA FEDE</a:t>
            </a:r>
          </a:p>
          <a:p>
            <a:pPr algn="just"/>
            <a:r>
              <a:rPr lang="it-IT" b="1" dirty="0"/>
              <a:t>ANTE 2017: </a:t>
            </a:r>
            <a:r>
              <a:rPr lang="it-IT" dirty="0"/>
              <a:t>era tutelato anche il credito strumentale quando il creditore dimostrasse di essere in </a:t>
            </a:r>
            <a:r>
              <a:rPr lang="it-IT" dirty="0">
                <a:solidFill>
                  <a:srgbClr val="FF0000"/>
                </a:solidFill>
              </a:rPr>
              <a:t>BUONA FEDE</a:t>
            </a:r>
            <a:r>
              <a:rPr lang="it-IT" dirty="0"/>
              <a:t>;</a:t>
            </a:r>
          </a:p>
          <a:p>
            <a:r>
              <a:rPr lang="it-IT" dirty="0"/>
              <a:t>«</a:t>
            </a:r>
            <a:r>
              <a:rPr lang="it-IT" i="1" dirty="0"/>
              <a:t>a meno che il creditore dimostri </a:t>
            </a:r>
            <a:r>
              <a:rPr lang="it-IT" i="1" dirty="0">
                <a:solidFill>
                  <a:srgbClr val="FF0000"/>
                </a:solidFill>
              </a:rPr>
              <a:t>di avere ignorato in buona fede il nesso di strumentalità</a:t>
            </a:r>
            <a:r>
              <a:rPr lang="it-IT" dirty="0"/>
              <a:t>»</a:t>
            </a:r>
          </a:p>
          <a:p>
            <a:endParaRPr lang="it-IT" dirty="0"/>
          </a:p>
        </p:txBody>
      </p:sp>
    </p:spTree>
    <p:extLst>
      <p:ext uri="{BB962C8B-B14F-4D97-AF65-F5344CB8AC3E}">
        <p14:creationId xmlns:p14="http://schemas.microsoft.com/office/powerpoint/2010/main" val="2221934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CREDITO STRUMENTALE E BUONA FEDE</a:t>
            </a:r>
          </a:p>
        </p:txBody>
      </p:sp>
      <p:sp>
        <p:nvSpPr>
          <p:cNvPr id="3" name="Segnaposto contenuto 2"/>
          <p:cNvSpPr>
            <a:spLocks noGrp="1"/>
          </p:cNvSpPr>
          <p:nvPr>
            <p:ph idx="1"/>
          </p:nvPr>
        </p:nvSpPr>
        <p:spPr/>
        <p:txBody>
          <a:bodyPr>
            <a:normAutofit fontScale="92500" lnSpcReduction="20000"/>
          </a:bodyPr>
          <a:lstStyle/>
          <a:p>
            <a:pPr marL="0" indent="0" algn="just">
              <a:buNone/>
            </a:pPr>
            <a:endParaRPr lang="it-IT" dirty="0"/>
          </a:p>
          <a:p>
            <a:pPr marL="0" indent="0" algn="just">
              <a:buNone/>
            </a:pPr>
            <a:r>
              <a:rPr lang="it-IT" b="1" dirty="0"/>
              <a:t>OGGI (post l. n. 161/2017)</a:t>
            </a:r>
          </a:p>
          <a:p>
            <a:pPr marL="0" indent="0" algn="just">
              <a:buNone/>
            </a:pPr>
            <a:endParaRPr lang="it-IT" b="1" dirty="0"/>
          </a:p>
          <a:p>
            <a:pPr algn="just">
              <a:buFontTx/>
              <a:buChar char="-"/>
            </a:pPr>
            <a:r>
              <a:rPr lang="it-IT" b="1" dirty="0"/>
              <a:t>Non sarebbe sufficiente il carattere non strumentale del credito in quanto la buona fede si atteggia a presupposto AGGIUNTIVO</a:t>
            </a:r>
          </a:p>
          <a:p>
            <a:pPr algn="just">
              <a:buFontTx/>
              <a:buChar char="-"/>
            </a:pPr>
            <a:endParaRPr lang="it-IT" b="1" dirty="0"/>
          </a:p>
          <a:p>
            <a:pPr algn="just">
              <a:buFontTx/>
              <a:buChar char="-"/>
            </a:pPr>
            <a:r>
              <a:rPr lang="it-IT" b="1" dirty="0">
                <a:solidFill>
                  <a:srgbClr val="FF0000"/>
                </a:solidFill>
              </a:rPr>
              <a:t>«SEMPRE CHE </a:t>
            </a:r>
            <a:r>
              <a:rPr lang="it-IT" b="1" dirty="0"/>
              <a:t>il creditore dimostri la buona fede e l’inconsapevole affidamento»</a:t>
            </a:r>
          </a:p>
          <a:p>
            <a:endParaRPr lang="it-IT" dirty="0"/>
          </a:p>
        </p:txBody>
      </p:sp>
    </p:spTree>
    <p:extLst>
      <p:ext uri="{BB962C8B-B14F-4D97-AF65-F5344CB8AC3E}">
        <p14:creationId xmlns:p14="http://schemas.microsoft.com/office/powerpoint/2010/main" val="28016964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Cass</a:t>
            </a:r>
            <a:r>
              <a:rPr lang="it-IT" dirty="0"/>
              <a:t>. </a:t>
            </a:r>
            <a:r>
              <a:rPr lang="it-IT" dirty="0" err="1"/>
              <a:t>pen</a:t>
            </a:r>
            <a:r>
              <a:rPr lang="it-IT" dirty="0"/>
              <a:t>. n. 28034/2021</a:t>
            </a:r>
          </a:p>
        </p:txBody>
      </p:sp>
      <p:sp>
        <p:nvSpPr>
          <p:cNvPr id="3" name="Segnaposto contenuto 2"/>
          <p:cNvSpPr>
            <a:spLocks noGrp="1"/>
          </p:cNvSpPr>
          <p:nvPr>
            <p:ph idx="1"/>
          </p:nvPr>
        </p:nvSpPr>
        <p:spPr/>
        <p:txBody>
          <a:bodyPr>
            <a:normAutofit/>
          </a:bodyPr>
          <a:lstStyle/>
          <a:p>
            <a:pPr marL="0" indent="0" algn="just">
              <a:buNone/>
            </a:pPr>
            <a:r>
              <a:rPr lang="it-IT" dirty="0"/>
              <a:t>«Una volta accertato che il </a:t>
            </a:r>
            <a:r>
              <a:rPr lang="it-IT" dirty="0">
                <a:solidFill>
                  <a:srgbClr val="FF0000"/>
                </a:solidFill>
              </a:rPr>
              <a:t>credito è strumentale </a:t>
            </a:r>
            <a:r>
              <a:rPr lang="it-IT" dirty="0"/>
              <a:t>all'attività illecita o a quella che ne costituisce il frutto o il reimpiego, il creditore ha l'onere di provare di avere </a:t>
            </a:r>
            <a:r>
              <a:rPr lang="it-IT" dirty="0">
                <a:solidFill>
                  <a:srgbClr val="FF0000"/>
                </a:solidFill>
              </a:rPr>
              <a:t>ignorato in buona fede tale nesso di strumentalità</a:t>
            </a:r>
            <a:r>
              <a:rPr lang="it-IT" dirty="0"/>
              <a:t>, prestando un affidamento incolpevole nella relativa operazione negoziale»</a:t>
            </a:r>
          </a:p>
        </p:txBody>
      </p:sp>
    </p:spTree>
    <p:extLst>
      <p:ext uri="{BB962C8B-B14F-4D97-AF65-F5344CB8AC3E}">
        <p14:creationId xmlns:p14="http://schemas.microsoft.com/office/powerpoint/2010/main" val="2329780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DISCIPLINA</a:t>
            </a:r>
          </a:p>
        </p:txBody>
      </p:sp>
      <p:sp>
        <p:nvSpPr>
          <p:cNvPr id="3" name="Segnaposto contenuto 2"/>
          <p:cNvSpPr>
            <a:spLocks noGrp="1"/>
          </p:cNvSpPr>
          <p:nvPr>
            <p:ph idx="1"/>
          </p:nvPr>
        </p:nvSpPr>
        <p:spPr/>
        <p:txBody>
          <a:bodyPr>
            <a:normAutofit/>
          </a:bodyPr>
          <a:lstStyle/>
          <a:p>
            <a:pPr algn="just"/>
            <a:r>
              <a:rPr lang="it-IT" dirty="0"/>
              <a:t>1. liquidazione concorsuale del patrimonio confiscato dinanzi al giudice penale, sezione misure di prevenzione</a:t>
            </a:r>
          </a:p>
          <a:p>
            <a:pPr marL="0" indent="0" algn="just">
              <a:buNone/>
            </a:pPr>
            <a:endParaRPr lang="it-IT" dirty="0"/>
          </a:p>
          <a:p>
            <a:pPr algn="just"/>
            <a:r>
              <a:rPr lang="it-IT" dirty="0"/>
              <a:t>2. </a:t>
            </a:r>
            <a:r>
              <a:rPr lang="it-IT" b="1" dirty="0"/>
              <a:t>LIMITE DI SODDISFAZIONE</a:t>
            </a:r>
            <a:r>
              <a:rPr lang="it-IT" dirty="0"/>
              <a:t>, 60% del valore dei beni sequestrati/confiscati</a:t>
            </a:r>
          </a:p>
        </p:txBody>
      </p:sp>
    </p:spTree>
    <p:extLst>
      <p:ext uri="{BB962C8B-B14F-4D97-AF65-F5344CB8AC3E}">
        <p14:creationId xmlns:p14="http://schemas.microsoft.com/office/powerpoint/2010/main" val="248208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c.d. CONFISCA ALLARGATA</a:t>
            </a:r>
          </a:p>
        </p:txBody>
      </p:sp>
      <p:sp>
        <p:nvSpPr>
          <p:cNvPr id="3" name="Segnaposto contenuto 2"/>
          <p:cNvSpPr>
            <a:spLocks noGrp="1"/>
          </p:cNvSpPr>
          <p:nvPr>
            <p:ph idx="1"/>
          </p:nvPr>
        </p:nvSpPr>
        <p:spPr/>
        <p:txBody>
          <a:bodyPr>
            <a:normAutofit/>
          </a:bodyPr>
          <a:lstStyle/>
          <a:p>
            <a:r>
              <a:rPr lang="it-IT" dirty="0"/>
              <a:t>art. 12 </a:t>
            </a:r>
            <a:r>
              <a:rPr lang="it-IT" i="1" dirty="0" err="1"/>
              <a:t>sexies</a:t>
            </a:r>
            <a:r>
              <a:rPr lang="it-IT" dirty="0"/>
              <a:t> </a:t>
            </a:r>
            <a:r>
              <a:rPr lang="it-IT" dirty="0" err="1"/>
              <a:t>d.l.</a:t>
            </a:r>
            <a:r>
              <a:rPr lang="it-IT" dirty="0"/>
              <a:t> n. 306/1992 </a:t>
            </a:r>
            <a:r>
              <a:rPr lang="it-IT" dirty="0" err="1"/>
              <a:t>conv</a:t>
            </a:r>
            <a:r>
              <a:rPr lang="it-IT" dirty="0"/>
              <a:t>. in legge n. 256 del 1992</a:t>
            </a:r>
          </a:p>
          <a:p>
            <a:pPr marL="0" indent="0">
              <a:buNone/>
            </a:pPr>
            <a:endParaRPr lang="it-IT" dirty="0"/>
          </a:p>
          <a:p>
            <a:pPr algn="just"/>
            <a:r>
              <a:rPr lang="it-IT" dirty="0"/>
              <a:t>ALLARGATA, rispetto alle ipotesi di confisca ordinaria si prescinde da un nesso di </a:t>
            </a:r>
            <a:r>
              <a:rPr lang="it-IT" dirty="0" err="1"/>
              <a:t>pertinenzialità</a:t>
            </a:r>
            <a:r>
              <a:rPr lang="it-IT" dirty="0"/>
              <a:t> tra il reato e la cosa su cui cade la confisca</a:t>
            </a:r>
          </a:p>
        </p:txBody>
      </p:sp>
    </p:spTree>
    <p:extLst>
      <p:ext uri="{BB962C8B-B14F-4D97-AF65-F5344CB8AC3E}">
        <p14:creationId xmlns:p14="http://schemas.microsoft.com/office/powerpoint/2010/main" val="41458008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dirty="0"/>
              <a:t>PRIMA DELLA L. n. 161 del 2017 si era posta una questione interpretativa circa l’applicabilità alla confisca allargata delle disposizioni sulla tutela dei terzi di cui agli artt. 52-65 CAM</a:t>
            </a:r>
          </a:p>
          <a:p>
            <a:endParaRPr lang="it-IT" dirty="0"/>
          </a:p>
        </p:txBody>
      </p:sp>
    </p:spTree>
    <p:extLst>
      <p:ext uri="{BB962C8B-B14F-4D97-AF65-F5344CB8AC3E}">
        <p14:creationId xmlns:p14="http://schemas.microsoft.com/office/powerpoint/2010/main" val="1086500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SOLUZIONI CONTRAPPOSTE</a:t>
            </a:r>
          </a:p>
        </p:txBody>
      </p:sp>
      <p:sp>
        <p:nvSpPr>
          <p:cNvPr id="3" name="Segnaposto contenuto 2"/>
          <p:cNvSpPr>
            <a:spLocks noGrp="1"/>
          </p:cNvSpPr>
          <p:nvPr>
            <p:ph idx="1"/>
          </p:nvPr>
        </p:nvSpPr>
        <p:spPr/>
        <p:txBody>
          <a:bodyPr/>
          <a:lstStyle/>
          <a:p>
            <a:pPr algn="just"/>
            <a:r>
              <a:rPr lang="it-IT" dirty="0"/>
              <a:t>NO (</a:t>
            </a:r>
            <a:r>
              <a:rPr lang="it-IT" dirty="0" err="1"/>
              <a:t>Cass</a:t>
            </a:r>
            <a:r>
              <a:rPr lang="it-IT" dirty="0"/>
              <a:t>. </a:t>
            </a:r>
            <a:r>
              <a:rPr lang="it-IT" dirty="0" err="1"/>
              <a:t>pen</a:t>
            </a:r>
            <a:r>
              <a:rPr lang="it-IT" dirty="0"/>
              <a:t>. 10471/2014, 36092/2017) mancanza di un richiamo esplicito – impossibilità di un’estensione analogica della </a:t>
            </a:r>
            <a:r>
              <a:rPr lang="it-IT" i="1" dirty="0" err="1"/>
              <a:t>lex</a:t>
            </a:r>
            <a:r>
              <a:rPr lang="it-IT" i="1" dirty="0"/>
              <a:t> </a:t>
            </a:r>
            <a:r>
              <a:rPr lang="it-IT" i="1" dirty="0" err="1"/>
              <a:t>specialis</a:t>
            </a:r>
            <a:r>
              <a:rPr lang="it-IT" i="1" dirty="0"/>
              <a:t>;</a:t>
            </a:r>
          </a:p>
          <a:p>
            <a:pPr algn="just"/>
            <a:endParaRPr lang="it-IT" i="1" dirty="0"/>
          </a:p>
          <a:p>
            <a:pPr algn="just"/>
            <a:r>
              <a:rPr lang="it-IT" dirty="0"/>
              <a:t>SI (</a:t>
            </a:r>
            <a:r>
              <a:rPr lang="it-IT" dirty="0" err="1"/>
              <a:t>Cass</a:t>
            </a:r>
            <a:r>
              <a:rPr lang="it-IT" dirty="0"/>
              <a:t>. 21/2014, 9758/2016) stessa funzione – prevalenza delle esigenze </a:t>
            </a:r>
            <a:r>
              <a:rPr lang="it-IT" dirty="0" err="1"/>
              <a:t>pubblicitiche</a:t>
            </a:r>
            <a:r>
              <a:rPr lang="it-IT" dirty="0"/>
              <a:t> </a:t>
            </a:r>
          </a:p>
          <a:p>
            <a:endParaRPr lang="it-IT" dirty="0"/>
          </a:p>
        </p:txBody>
      </p:sp>
    </p:spTree>
    <p:extLst>
      <p:ext uri="{BB962C8B-B14F-4D97-AF65-F5344CB8AC3E}">
        <p14:creationId xmlns:p14="http://schemas.microsoft.com/office/powerpoint/2010/main" val="2682524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Novità legge n. 161/2017</a:t>
            </a:r>
          </a:p>
        </p:txBody>
      </p:sp>
      <p:sp>
        <p:nvSpPr>
          <p:cNvPr id="3" name="Segnaposto contenuto 2"/>
          <p:cNvSpPr>
            <a:spLocks noGrp="1"/>
          </p:cNvSpPr>
          <p:nvPr>
            <p:ph idx="1"/>
          </p:nvPr>
        </p:nvSpPr>
        <p:spPr/>
        <p:txBody>
          <a:bodyPr>
            <a:normAutofit lnSpcReduction="10000"/>
          </a:bodyPr>
          <a:lstStyle/>
          <a:p>
            <a:r>
              <a:rPr lang="it-IT" dirty="0"/>
              <a:t>(come modificata dall’art. 6 d.lgs. n. 21 del 2018)</a:t>
            </a:r>
          </a:p>
          <a:p>
            <a:pPr algn="just"/>
            <a:r>
              <a:rPr lang="it-IT" b="1" dirty="0"/>
              <a:t>OGGI</a:t>
            </a:r>
            <a:r>
              <a:rPr lang="it-IT" b="1" i="1" dirty="0"/>
              <a:t>: </a:t>
            </a:r>
            <a:r>
              <a:rPr lang="it-IT" dirty="0">
                <a:solidFill>
                  <a:srgbClr val="FF0000"/>
                </a:solidFill>
              </a:rPr>
              <a:t>completa assimilazione </a:t>
            </a:r>
            <a:r>
              <a:rPr lang="it-IT" dirty="0"/>
              <a:t>ai fini della tutela del terzo creditore, delle </a:t>
            </a:r>
            <a:r>
              <a:rPr lang="it-IT" dirty="0">
                <a:solidFill>
                  <a:srgbClr val="FF0000"/>
                </a:solidFill>
              </a:rPr>
              <a:t>confische allargate o atipiche</a:t>
            </a:r>
            <a:r>
              <a:rPr lang="it-IT" dirty="0"/>
              <a:t>, </a:t>
            </a:r>
            <a:r>
              <a:rPr lang="it-IT" dirty="0">
                <a:solidFill>
                  <a:srgbClr val="FF0000"/>
                </a:solidFill>
              </a:rPr>
              <a:t>alle confische di prevenzione</a:t>
            </a:r>
            <a:r>
              <a:rPr lang="it-IT" dirty="0"/>
              <a:t> (assimilazione che si estende anche alle misure di prevenzione)</a:t>
            </a:r>
          </a:p>
          <a:p>
            <a:pPr algn="just"/>
            <a:r>
              <a:rPr lang="it-IT" dirty="0"/>
              <a:t>(</a:t>
            </a:r>
            <a:r>
              <a:rPr lang="it-IT" i="1" dirty="0"/>
              <a:t>disciplina in vigore dal 6 aprile 2018, art. 104 bis, 1° co. quater, </a:t>
            </a:r>
            <a:r>
              <a:rPr lang="it-IT" i="1" dirty="0" err="1"/>
              <a:t>disp</a:t>
            </a:r>
            <a:r>
              <a:rPr lang="it-IT" i="1" dirty="0"/>
              <a:t>. </a:t>
            </a:r>
            <a:r>
              <a:rPr lang="it-IT" i="1" dirty="0" err="1"/>
              <a:t>att</a:t>
            </a:r>
            <a:r>
              <a:rPr lang="it-IT" i="1" dirty="0"/>
              <a:t>. c.p.p.</a:t>
            </a:r>
            <a:r>
              <a:rPr lang="it-IT" dirty="0"/>
              <a:t>) </a:t>
            </a:r>
          </a:p>
        </p:txBody>
      </p:sp>
    </p:spTree>
    <p:extLst>
      <p:ext uri="{BB962C8B-B14F-4D97-AF65-F5344CB8AC3E}">
        <p14:creationId xmlns:p14="http://schemas.microsoft.com/office/powerpoint/2010/main" val="2735832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Progressiva estensione dell’ambito applicativo</a:t>
            </a:r>
          </a:p>
        </p:txBody>
      </p:sp>
      <p:sp>
        <p:nvSpPr>
          <p:cNvPr id="3" name="Segnaposto contenuto 2"/>
          <p:cNvSpPr>
            <a:spLocks noGrp="1"/>
          </p:cNvSpPr>
          <p:nvPr>
            <p:ph idx="1"/>
          </p:nvPr>
        </p:nvSpPr>
        <p:spPr/>
        <p:txBody>
          <a:bodyPr>
            <a:normAutofit lnSpcReduction="10000"/>
          </a:bodyPr>
          <a:lstStyle/>
          <a:p>
            <a:r>
              <a:rPr lang="it-IT" dirty="0"/>
              <a:t>La confisca allargata o per sproporzione è prevista oggi per un catalogo sempre più ampio di fattispecie</a:t>
            </a:r>
          </a:p>
          <a:p>
            <a:pPr algn="just"/>
            <a:r>
              <a:rPr lang="it-IT" dirty="0">
                <a:solidFill>
                  <a:srgbClr val="FF0000"/>
                </a:solidFill>
              </a:rPr>
              <a:t>art. 39 </a:t>
            </a:r>
            <a:r>
              <a:rPr lang="it-IT" dirty="0" err="1">
                <a:solidFill>
                  <a:srgbClr val="FF0000"/>
                </a:solidFill>
              </a:rPr>
              <a:t>d.l.</a:t>
            </a:r>
            <a:r>
              <a:rPr lang="it-IT" dirty="0">
                <a:solidFill>
                  <a:srgbClr val="FF0000"/>
                </a:solidFill>
              </a:rPr>
              <a:t> 124/2019 </a:t>
            </a:r>
            <a:r>
              <a:rPr lang="it-IT" dirty="0" err="1"/>
              <a:t>conv</a:t>
            </a:r>
            <a:r>
              <a:rPr lang="it-IT" dirty="0"/>
              <a:t>. con modifiche in l. n. 157/2019  - reati tributari di dichiarazione fraudolente mediante uso di fatture o altri documenti per operazioni inesistenti e di dichiarazione fraudolenta mediante altri artifici di cui agli </a:t>
            </a:r>
            <a:r>
              <a:rPr lang="it-IT" dirty="0">
                <a:solidFill>
                  <a:srgbClr val="FF0000"/>
                </a:solidFill>
              </a:rPr>
              <a:t>artt. 2 e 3, d. </a:t>
            </a:r>
            <a:r>
              <a:rPr lang="it-IT" dirty="0" err="1">
                <a:solidFill>
                  <a:srgbClr val="FF0000"/>
                </a:solidFill>
              </a:rPr>
              <a:t>lgs</a:t>
            </a:r>
            <a:r>
              <a:rPr lang="it-IT" dirty="0">
                <a:solidFill>
                  <a:srgbClr val="FF0000"/>
                </a:solidFill>
              </a:rPr>
              <a:t>. n. 74/2000</a:t>
            </a:r>
            <a:r>
              <a:rPr lang="it-IT" dirty="0"/>
              <a:t>.</a:t>
            </a:r>
          </a:p>
        </p:txBody>
      </p:sp>
    </p:spTree>
    <p:extLst>
      <p:ext uri="{BB962C8B-B14F-4D97-AF65-F5344CB8AC3E}">
        <p14:creationId xmlns:p14="http://schemas.microsoft.com/office/powerpoint/2010/main" val="40520314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SEQUESTRO </a:t>
            </a:r>
            <a:r>
              <a:rPr lang="it-IT" i="1" dirty="0"/>
              <a:t>ex</a:t>
            </a:r>
            <a:r>
              <a:rPr lang="it-IT" dirty="0"/>
              <a:t> art. 321 c.p.p. e CONFISCA </a:t>
            </a:r>
            <a:r>
              <a:rPr lang="it-IT" i="1" dirty="0"/>
              <a:t>ex</a:t>
            </a:r>
            <a:r>
              <a:rPr lang="it-IT" dirty="0"/>
              <a:t> art. 240 c.p.</a:t>
            </a:r>
          </a:p>
        </p:txBody>
      </p:sp>
      <p:sp>
        <p:nvSpPr>
          <p:cNvPr id="3" name="Segnaposto contenuto 2"/>
          <p:cNvSpPr>
            <a:spLocks noGrp="1"/>
          </p:cNvSpPr>
          <p:nvPr>
            <p:ph idx="1"/>
          </p:nvPr>
        </p:nvSpPr>
        <p:spPr/>
        <p:txBody>
          <a:bodyPr/>
          <a:lstStyle/>
          <a:p>
            <a:pPr algn="just"/>
            <a:r>
              <a:rPr lang="it-IT" dirty="0">
                <a:solidFill>
                  <a:srgbClr val="FF0000"/>
                </a:solidFill>
              </a:rPr>
              <a:t>Manca un richiamo esplicito </a:t>
            </a:r>
            <a:r>
              <a:rPr lang="it-IT" dirty="0"/>
              <a:t>alla disciplina dettata dal codice antimafia come quello di cui all’art. 104 </a:t>
            </a:r>
            <a:r>
              <a:rPr lang="it-IT" i="1" dirty="0"/>
              <a:t>bis</a:t>
            </a:r>
            <a:r>
              <a:rPr lang="it-IT" dirty="0"/>
              <a:t> co. 1 </a:t>
            </a:r>
            <a:r>
              <a:rPr lang="it-IT" i="1" dirty="0"/>
              <a:t>quater</a:t>
            </a:r>
            <a:r>
              <a:rPr lang="it-IT" dirty="0"/>
              <a:t> </a:t>
            </a:r>
            <a:r>
              <a:rPr lang="it-IT" dirty="0" err="1"/>
              <a:t>d.a</a:t>
            </a:r>
            <a:r>
              <a:rPr lang="it-IT" dirty="0"/>
              <a:t>. c.p.p.</a:t>
            </a:r>
          </a:p>
          <a:p>
            <a:pPr marL="0" indent="0" algn="ctr">
              <a:buNone/>
            </a:pPr>
            <a:r>
              <a:rPr lang="it-IT" i="1" dirty="0">
                <a:solidFill>
                  <a:srgbClr val="FF0000"/>
                </a:solidFill>
              </a:rPr>
              <a:t>QUID IURIS?</a:t>
            </a:r>
          </a:p>
          <a:p>
            <a:pPr algn="just">
              <a:buFontTx/>
              <a:buChar char="-"/>
            </a:pPr>
            <a:r>
              <a:rPr lang="it-IT" i="1" dirty="0"/>
              <a:t>Evoluzione giurisprudenziale</a:t>
            </a:r>
          </a:p>
          <a:p>
            <a:pPr algn="just">
              <a:buFontTx/>
              <a:buChar char="-"/>
            </a:pPr>
            <a:r>
              <a:rPr lang="it-IT" i="1" dirty="0"/>
              <a:t>Esegesi dell’art. 104 bis </a:t>
            </a:r>
            <a:r>
              <a:rPr lang="it-IT" i="1" dirty="0" err="1"/>
              <a:t>disp</a:t>
            </a:r>
            <a:r>
              <a:rPr lang="it-IT" i="1" dirty="0"/>
              <a:t>. </a:t>
            </a:r>
            <a:r>
              <a:rPr lang="it-IT" i="1" dirty="0" err="1"/>
              <a:t>att</a:t>
            </a:r>
            <a:r>
              <a:rPr lang="it-IT" i="1" dirty="0"/>
              <a:t>. c.p.p.</a:t>
            </a:r>
          </a:p>
          <a:p>
            <a:pPr algn="just">
              <a:buFontTx/>
              <a:buChar char="-"/>
            </a:pPr>
            <a:r>
              <a:rPr lang="it-IT" i="1" dirty="0"/>
              <a:t>Incidenza della disciplina del Codice della crisi</a:t>
            </a:r>
          </a:p>
        </p:txBody>
      </p:sp>
    </p:spTree>
    <p:extLst>
      <p:ext uri="{BB962C8B-B14F-4D97-AF65-F5344CB8AC3E}">
        <p14:creationId xmlns:p14="http://schemas.microsoft.com/office/powerpoint/2010/main" val="1270798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MISURE REALI PENALI E PROCESSO ESECUTIVO</a:t>
            </a:r>
          </a:p>
        </p:txBody>
      </p:sp>
      <p:sp>
        <p:nvSpPr>
          <p:cNvPr id="3" name="Segnaposto contenuto 2"/>
          <p:cNvSpPr>
            <a:spLocks noGrp="1"/>
          </p:cNvSpPr>
          <p:nvPr>
            <p:ph idx="1"/>
          </p:nvPr>
        </p:nvSpPr>
        <p:spPr/>
        <p:txBody>
          <a:bodyPr>
            <a:normAutofit fontScale="92500" lnSpcReduction="20000"/>
          </a:bodyPr>
          <a:lstStyle/>
          <a:p>
            <a:pPr algn="just"/>
            <a:r>
              <a:rPr lang="it-IT" dirty="0"/>
              <a:t>BILANCIAMENTO TRA OPPOSTI INTERESSI (ceto creditorio, ragioni pubblicistiche di politica criminale)</a:t>
            </a:r>
          </a:p>
          <a:p>
            <a:pPr algn="just"/>
            <a:r>
              <a:rPr lang="it-IT" dirty="0"/>
              <a:t>evitare che gli indiziati di appartenenza ad associazioni mafiose possano precostituirsi, mediante il sistema dei prestiti bancari, una schiera di creditori di comodo muniti di titolo avente data certa e dunque destinati a prevalere sulla successiva confisca</a:t>
            </a:r>
          </a:p>
          <a:p>
            <a:pPr algn="just"/>
            <a:endParaRPr lang="it-IT" dirty="0"/>
          </a:p>
          <a:p>
            <a:pPr algn="just"/>
            <a:r>
              <a:rPr lang="it-IT" dirty="0"/>
              <a:t>VUORI NORMATIVI  E GIURISPRUDENZA DISOMOGENEE</a:t>
            </a:r>
          </a:p>
          <a:p>
            <a:pPr algn="just"/>
            <a:endParaRPr lang="it-IT" dirty="0"/>
          </a:p>
          <a:p>
            <a:pPr marL="0" indent="0" algn="just">
              <a:buNone/>
            </a:pPr>
            <a:endParaRPr lang="it-IT" dirty="0"/>
          </a:p>
        </p:txBody>
      </p:sp>
    </p:spTree>
    <p:extLst>
      <p:ext uri="{BB962C8B-B14F-4D97-AF65-F5344CB8AC3E}">
        <p14:creationId xmlns:p14="http://schemas.microsoft.com/office/powerpoint/2010/main" val="28798034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pPr algn="just"/>
            <a:r>
              <a:rPr lang="it-IT" dirty="0"/>
              <a:t>NESSUN PROBLEMA ESEGETICO per l’ipotesi di confisca di cose la cui alienazione o detenzione è vietata dalla legge, </a:t>
            </a:r>
            <a:r>
              <a:rPr lang="it-IT" i="1" dirty="0">
                <a:solidFill>
                  <a:srgbClr val="FF0000"/>
                </a:solidFill>
              </a:rPr>
              <a:t>res extra </a:t>
            </a:r>
            <a:r>
              <a:rPr lang="it-IT" i="1" dirty="0" err="1">
                <a:solidFill>
                  <a:srgbClr val="FF0000"/>
                </a:solidFill>
              </a:rPr>
              <a:t>commercium</a:t>
            </a:r>
            <a:r>
              <a:rPr lang="it-IT" dirty="0"/>
              <a:t>, rispetto alle quali non è ammissibile una vendita giudiziaria perché in sé pericolose</a:t>
            </a:r>
          </a:p>
          <a:p>
            <a:pPr algn="just"/>
            <a:r>
              <a:rPr lang="it-IT" dirty="0"/>
              <a:t>PROBLEMA quando tale intrinseca pericolosità non vi sia</a:t>
            </a:r>
          </a:p>
        </p:txBody>
      </p:sp>
    </p:spTree>
    <p:extLst>
      <p:ext uri="{BB962C8B-B14F-4D97-AF65-F5344CB8AC3E}">
        <p14:creationId xmlns:p14="http://schemas.microsoft.com/office/powerpoint/2010/main" val="40409897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NATURA DELL’ACQUISTO</a:t>
            </a:r>
          </a:p>
        </p:txBody>
      </p:sp>
      <p:sp>
        <p:nvSpPr>
          <p:cNvPr id="3" name="Segnaposto contenuto 2"/>
          <p:cNvSpPr>
            <a:spLocks noGrp="1"/>
          </p:cNvSpPr>
          <p:nvPr>
            <p:ph idx="1"/>
          </p:nvPr>
        </p:nvSpPr>
        <p:spPr/>
        <p:txBody>
          <a:bodyPr>
            <a:normAutofit/>
          </a:bodyPr>
          <a:lstStyle/>
          <a:p>
            <a:endParaRPr lang="it-IT" dirty="0"/>
          </a:p>
          <a:p>
            <a:r>
              <a:rPr lang="it-IT" dirty="0"/>
              <a:t>ORIGINARIO, v. </a:t>
            </a:r>
            <a:r>
              <a:rPr lang="it-IT" dirty="0" err="1"/>
              <a:t>Cass</a:t>
            </a:r>
            <a:r>
              <a:rPr lang="it-IT" dirty="0"/>
              <a:t>. n. 20664/2010</a:t>
            </a:r>
          </a:p>
          <a:p>
            <a:endParaRPr lang="it-IT" dirty="0"/>
          </a:p>
          <a:p>
            <a:pPr marL="0" indent="0">
              <a:buNone/>
            </a:pPr>
            <a:endParaRPr lang="it-IT" dirty="0"/>
          </a:p>
          <a:p>
            <a:r>
              <a:rPr lang="it-IT" dirty="0"/>
              <a:t>DERIVATIVO, v. </a:t>
            </a:r>
            <a:r>
              <a:rPr lang="it-IT" dirty="0" err="1"/>
              <a:t>Cass</a:t>
            </a:r>
            <a:r>
              <a:rPr lang="it-IT" dirty="0"/>
              <a:t>. n. 5988/1997, SSUU n. 9/1999</a:t>
            </a:r>
          </a:p>
          <a:p>
            <a:endParaRPr lang="it-IT" dirty="0"/>
          </a:p>
        </p:txBody>
      </p:sp>
    </p:spTree>
    <p:extLst>
      <p:ext uri="{BB962C8B-B14F-4D97-AF65-F5344CB8AC3E}">
        <p14:creationId xmlns:p14="http://schemas.microsoft.com/office/powerpoint/2010/main" val="13584668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8229600" cy="1143000"/>
          </a:xfrm>
        </p:spPr>
        <p:txBody>
          <a:bodyPr/>
          <a:lstStyle/>
          <a:p>
            <a:r>
              <a:rPr lang="it-IT" dirty="0"/>
              <a:t>Acquisto a titolo derivativo</a:t>
            </a:r>
          </a:p>
        </p:txBody>
      </p:sp>
      <p:sp>
        <p:nvSpPr>
          <p:cNvPr id="3" name="Segnaposto contenuto 2"/>
          <p:cNvSpPr>
            <a:spLocks noGrp="1"/>
          </p:cNvSpPr>
          <p:nvPr>
            <p:ph idx="1"/>
          </p:nvPr>
        </p:nvSpPr>
        <p:spPr>
          <a:xfrm>
            <a:off x="467544" y="1700808"/>
            <a:ext cx="8229600" cy="4526280"/>
          </a:xfrm>
        </p:spPr>
        <p:txBody>
          <a:bodyPr>
            <a:normAutofit fontScale="92500" lnSpcReduction="20000"/>
          </a:bodyPr>
          <a:lstStyle/>
          <a:p>
            <a:pPr algn="just"/>
            <a:r>
              <a:rPr lang="it-IT" dirty="0"/>
              <a:t>La confisca quale MISURA DI SICUREZZA ha una </a:t>
            </a:r>
            <a:r>
              <a:rPr lang="it-IT" dirty="0">
                <a:solidFill>
                  <a:srgbClr val="FF0000"/>
                </a:solidFill>
              </a:rPr>
              <a:t>finalità repressiva</a:t>
            </a:r>
          </a:p>
          <a:p>
            <a:pPr algn="just"/>
            <a:r>
              <a:rPr lang="it-IT" dirty="0"/>
              <a:t>OBIETTIVO, </a:t>
            </a:r>
            <a:r>
              <a:rPr lang="it-IT" dirty="0">
                <a:solidFill>
                  <a:srgbClr val="FF0000"/>
                </a:solidFill>
              </a:rPr>
              <a:t>sottrarre il bene al reo </a:t>
            </a:r>
            <a:r>
              <a:rPr lang="it-IT" dirty="0"/>
              <a:t>in modo che non ne possa più trarre utilità – non è perciò rilevante che il bene divenga anche incommerciabile</a:t>
            </a:r>
          </a:p>
          <a:p>
            <a:pPr algn="just"/>
            <a:r>
              <a:rPr lang="it-IT" dirty="0"/>
              <a:t>E’ perciò </a:t>
            </a:r>
            <a:r>
              <a:rPr lang="it-IT" dirty="0">
                <a:solidFill>
                  <a:srgbClr val="FF0000"/>
                </a:solidFill>
              </a:rPr>
              <a:t>INIDONEA ad estinguere i diritti reali di garanzia</a:t>
            </a:r>
            <a:r>
              <a:rPr lang="it-IT" dirty="0"/>
              <a:t> di terzi in quanto si realizza una </a:t>
            </a:r>
            <a:r>
              <a:rPr lang="it-IT" dirty="0">
                <a:solidFill>
                  <a:srgbClr val="FF0000"/>
                </a:solidFill>
              </a:rPr>
              <a:t>SUCCESSIONE A TITOLO PARTICOLARE </a:t>
            </a:r>
            <a:r>
              <a:rPr lang="it-IT" dirty="0"/>
              <a:t>dello Stato nella proprietà del bene confiscato</a:t>
            </a:r>
          </a:p>
        </p:txBody>
      </p:sp>
    </p:spTree>
    <p:extLst>
      <p:ext uri="{BB962C8B-B14F-4D97-AF65-F5344CB8AC3E}">
        <p14:creationId xmlns:p14="http://schemas.microsoft.com/office/powerpoint/2010/main" val="14153807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Acquisto a titolo derivativo</a:t>
            </a:r>
          </a:p>
        </p:txBody>
      </p:sp>
      <p:sp>
        <p:nvSpPr>
          <p:cNvPr id="3" name="Segnaposto contenuto 2"/>
          <p:cNvSpPr>
            <a:spLocks noGrp="1"/>
          </p:cNvSpPr>
          <p:nvPr>
            <p:ph idx="1"/>
          </p:nvPr>
        </p:nvSpPr>
        <p:spPr/>
        <p:txBody>
          <a:bodyPr>
            <a:normAutofit lnSpcReduction="10000"/>
          </a:bodyPr>
          <a:lstStyle/>
          <a:p>
            <a:pPr algn="just"/>
            <a:r>
              <a:rPr lang="it-IT" dirty="0"/>
              <a:t>Conflitto risolto sulla base del </a:t>
            </a:r>
            <a:r>
              <a:rPr lang="it-IT" dirty="0">
                <a:solidFill>
                  <a:srgbClr val="FF0000"/>
                </a:solidFill>
              </a:rPr>
              <a:t>principio dell’</a:t>
            </a:r>
            <a:r>
              <a:rPr lang="it-IT" i="1" dirty="0">
                <a:solidFill>
                  <a:srgbClr val="FF0000"/>
                </a:solidFill>
              </a:rPr>
              <a:t>ORDO TEMPORALIS </a:t>
            </a:r>
            <a:r>
              <a:rPr lang="it-IT" dirty="0">
                <a:solidFill>
                  <a:srgbClr val="FF0000"/>
                </a:solidFill>
              </a:rPr>
              <a:t>delle formalità pubblicitarie</a:t>
            </a:r>
            <a:r>
              <a:rPr lang="it-IT" dirty="0"/>
              <a:t> (artt. 2643, 2644, 2808, 2915 c.c.)</a:t>
            </a:r>
          </a:p>
          <a:p>
            <a:pPr algn="just"/>
            <a:r>
              <a:rPr lang="it-IT" dirty="0"/>
              <a:t>Sequestro o confisca trascritti </a:t>
            </a:r>
            <a:r>
              <a:rPr lang="it-IT" dirty="0">
                <a:solidFill>
                  <a:srgbClr val="FF0000"/>
                </a:solidFill>
              </a:rPr>
              <a:t>dopo</a:t>
            </a:r>
            <a:r>
              <a:rPr lang="it-IT" dirty="0"/>
              <a:t> l’iscrizione ipotecaria o dopo la trascrizione del pignoramento, </a:t>
            </a:r>
            <a:r>
              <a:rPr lang="it-IT" dirty="0">
                <a:solidFill>
                  <a:srgbClr val="FF0000"/>
                </a:solidFill>
              </a:rPr>
              <a:t>non sono opponibili al creditore </a:t>
            </a:r>
            <a:r>
              <a:rPr lang="it-IT" dirty="0"/>
              <a:t>e, pertanto, il bene può essere alienato ai fini della soddisfazione del credito</a:t>
            </a:r>
          </a:p>
          <a:p>
            <a:pPr algn="just"/>
            <a:endParaRPr lang="it-IT" dirty="0"/>
          </a:p>
          <a:p>
            <a:endParaRPr lang="it-IT" dirty="0"/>
          </a:p>
        </p:txBody>
      </p:sp>
    </p:spTree>
    <p:extLst>
      <p:ext uri="{BB962C8B-B14F-4D97-AF65-F5344CB8AC3E}">
        <p14:creationId xmlns:p14="http://schemas.microsoft.com/office/powerpoint/2010/main" val="7594860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solidFill>
                  <a:srgbClr val="FF0000"/>
                </a:solidFill>
              </a:rPr>
            </a:br>
            <a:br>
              <a:rPr lang="it-IT" dirty="0">
                <a:solidFill>
                  <a:srgbClr val="FF0000"/>
                </a:solidFill>
              </a:rPr>
            </a:br>
            <a:br>
              <a:rPr lang="it-IT" dirty="0">
                <a:solidFill>
                  <a:srgbClr val="FF0000"/>
                </a:solidFill>
              </a:rPr>
            </a:br>
            <a:br>
              <a:rPr lang="it-IT" dirty="0">
                <a:solidFill>
                  <a:srgbClr val="FF0000"/>
                </a:solidFill>
              </a:rPr>
            </a:br>
            <a:br>
              <a:rPr lang="it-IT" dirty="0">
                <a:solidFill>
                  <a:srgbClr val="FF0000"/>
                </a:solidFill>
              </a:rPr>
            </a:br>
            <a:r>
              <a:rPr lang="it-IT" b="1" dirty="0" err="1">
                <a:solidFill>
                  <a:schemeClr val="tx1"/>
                </a:solidFill>
              </a:rPr>
              <a:t>Cass</a:t>
            </a:r>
            <a:r>
              <a:rPr lang="it-IT" b="1" dirty="0">
                <a:solidFill>
                  <a:schemeClr val="tx1"/>
                </a:solidFill>
              </a:rPr>
              <a:t>. </a:t>
            </a:r>
            <a:r>
              <a:rPr lang="it-IT" b="1" dirty="0" err="1">
                <a:solidFill>
                  <a:schemeClr val="tx1"/>
                </a:solidFill>
              </a:rPr>
              <a:t>pen</a:t>
            </a:r>
            <a:r>
              <a:rPr lang="it-IT" b="1" dirty="0">
                <a:solidFill>
                  <a:schemeClr val="tx1"/>
                </a:solidFill>
              </a:rPr>
              <a:t>. n. 51043/2018</a:t>
            </a:r>
          </a:p>
        </p:txBody>
      </p:sp>
      <p:sp>
        <p:nvSpPr>
          <p:cNvPr id="3" name="Segnaposto contenuto 2"/>
          <p:cNvSpPr>
            <a:spLocks noGrp="1"/>
          </p:cNvSpPr>
          <p:nvPr>
            <p:ph idx="1"/>
          </p:nvPr>
        </p:nvSpPr>
        <p:spPr/>
        <p:txBody>
          <a:bodyPr>
            <a:normAutofit fontScale="92500" lnSpcReduction="20000"/>
          </a:bodyPr>
          <a:lstStyle/>
          <a:p>
            <a:pPr marL="0" indent="0" algn="just">
              <a:buNone/>
            </a:pPr>
            <a:r>
              <a:rPr lang="it-IT" dirty="0"/>
              <a:t>«l’opponibilità del vincolo penale al terzo acquirente in sede esecutiva dipende dalla trascrizione del sequestro, che deve essere antecedente a quella del pignoramento immobiliare, venendo così a rappresentare il presupposto per la confisca anche successivamente all’acquisto. Diversamente, </a:t>
            </a:r>
            <a:r>
              <a:rPr lang="it-IT" dirty="0">
                <a:solidFill>
                  <a:srgbClr val="FF0000"/>
                </a:solidFill>
              </a:rPr>
              <a:t>se la trascrizione del sequestro è successiva</a:t>
            </a:r>
            <a:r>
              <a:rPr lang="it-IT" dirty="0"/>
              <a:t>, il bene deve ritenersi appartenere al terzo «</a:t>
            </a:r>
            <a:r>
              <a:rPr lang="it-IT" dirty="0" err="1"/>
              <a:t>pleno</a:t>
            </a:r>
            <a:r>
              <a:rPr lang="it-IT" dirty="0"/>
              <a:t> iure» con conseguente impossibilità della confisca posteriore all’acquisto»</a:t>
            </a:r>
          </a:p>
        </p:txBody>
      </p:sp>
    </p:spTree>
    <p:extLst>
      <p:ext uri="{BB962C8B-B14F-4D97-AF65-F5344CB8AC3E}">
        <p14:creationId xmlns:p14="http://schemas.microsoft.com/office/powerpoint/2010/main" val="42585991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solidFill>
                  <a:srgbClr val="FF0000"/>
                </a:solidFill>
              </a:rPr>
            </a:br>
            <a:r>
              <a:rPr lang="it-IT" dirty="0" err="1">
                <a:solidFill>
                  <a:schemeClr val="tx1"/>
                </a:solidFill>
              </a:rPr>
              <a:t>Cass</a:t>
            </a:r>
            <a:r>
              <a:rPr lang="it-IT" dirty="0">
                <a:solidFill>
                  <a:schemeClr val="tx1"/>
                </a:solidFill>
              </a:rPr>
              <a:t>. civ. n. 28242/2020</a:t>
            </a:r>
            <a:br>
              <a:rPr lang="it-IT" dirty="0">
                <a:solidFill>
                  <a:srgbClr val="FF0000"/>
                </a:solidFill>
              </a:rPr>
            </a:br>
            <a:endParaRPr lang="it-IT" dirty="0"/>
          </a:p>
        </p:txBody>
      </p:sp>
      <p:sp>
        <p:nvSpPr>
          <p:cNvPr id="3" name="Segnaposto contenuto 2"/>
          <p:cNvSpPr>
            <a:spLocks noGrp="1"/>
          </p:cNvSpPr>
          <p:nvPr>
            <p:ph idx="1"/>
          </p:nvPr>
        </p:nvSpPr>
        <p:spPr/>
        <p:txBody>
          <a:bodyPr>
            <a:normAutofit fontScale="62500" lnSpcReduction="20000"/>
          </a:bodyPr>
          <a:lstStyle/>
          <a:p>
            <a:pPr algn="just"/>
            <a:r>
              <a:rPr lang="it-IT" dirty="0"/>
              <a:t>La speciale disciplina dettata dall'art. 55 del d.lgs. n. 159 del 2011 (Codice delle leggi antimafia e delle misure di prevenzione), come modificata dalla l. n. 161 del 2017, è applicabile esclusivamente alle ipotesi di confisca ivi previste o da norme che esplicitamente vi rinviano (come l'art. 104 bis </a:t>
            </a:r>
            <a:r>
              <a:rPr lang="it-IT" dirty="0" err="1"/>
              <a:t>disp</a:t>
            </a:r>
            <a:r>
              <a:rPr lang="it-IT" dirty="0"/>
              <a:t>. </a:t>
            </a:r>
            <a:r>
              <a:rPr lang="it-IT" dirty="0" err="1"/>
              <a:t>att</a:t>
            </a:r>
            <a:r>
              <a:rPr lang="it-IT" dirty="0"/>
              <a:t>. c.p.p.), con conseguente prevalenza dell'istituto penalistico sui diritti reali dei terzi che, solo se di buona fede, possono vedere tutelate le loro ragioni in sede di procedimento di prevenzione o di esecuzione penale; viceversa, la predetta disciplina non è suscettibile di applicazione analogica a tipologie di confisca diverse, per le quali, nei rapporti con le procedure esecutive civili, vige il </a:t>
            </a:r>
            <a:r>
              <a:rPr lang="it-IT" dirty="0">
                <a:solidFill>
                  <a:srgbClr val="FF0000"/>
                </a:solidFill>
              </a:rPr>
              <a:t>principio generale della successione temporale delle formalità nei pubblici registri, sicché, ai sensi dell'art. 2915 c.c., l'opponibilità del vincolo penale al terzo acquirente in </a:t>
            </a:r>
            <a:r>
              <a:rPr lang="it-IT" dirty="0" err="1">
                <a:solidFill>
                  <a:srgbClr val="FF0000"/>
                </a:solidFill>
              </a:rPr>
              <a:t>executivis</a:t>
            </a:r>
            <a:r>
              <a:rPr lang="it-IT" dirty="0">
                <a:solidFill>
                  <a:srgbClr val="FF0000"/>
                </a:solidFill>
              </a:rPr>
              <a:t> dipende dalla trascrizione del sequestro</a:t>
            </a:r>
            <a:r>
              <a:rPr lang="it-IT" dirty="0"/>
              <a:t> (ex art. 104 </a:t>
            </a:r>
            <a:r>
              <a:rPr lang="it-IT" dirty="0" err="1"/>
              <a:t>disp</a:t>
            </a:r>
            <a:r>
              <a:rPr lang="it-IT" dirty="0"/>
              <a:t>. </a:t>
            </a:r>
            <a:r>
              <a:rPr lang="it-IT" dirty="0" err="1"/>
              <a:t>att</a:t>
            </a:r>
            <a:r>
              <a:rPr lang="it-IT" dirty="0"/>
              <a:t>. c.p.p.) </a:t>
            </a:r>
            <a:r>
              <a:rPr lang="it-IT" dirty="0">
                <a:solidFill>
                  <a:srgbClr val="FF0000"/>
                </a:solidFill>
              </a:rPr>
              <a:t>che, se successiva all'acquisto, impedisce la posteriore confisca del bene acquisito dal terzo "</a:t>
            </a:r>
            <a:r>
              <a:rPr lang="it-IT" dirty="0" err="1">
                <a:solidFill>
                  <a:srgbClr val="FF0000"/>
                </a:solidFill>
              </a:rPr>
              <a:t>pleno</a:t>
            </a:r>
            <a:r>
              <a:rPr lang="it-IT" dirty="0">
                <a:solidFill>
                  <a:srgbClr val="FF0000"/>
                </a:solidFill>
              </a:rPr>
              <a:t> iure"</a:t>
            </a:r>
          </a:p>
        </p:txBody>
      </p:sp>
    </p:spTree>
    <p:extLst>
      <p:ext uri="{BB962C8B-B14F-4D97-AF65-F5344CB8AC3E}">
        <p14:creationId xmlns:p14="http://schemas.microsoft.com/office/powerpoint/2010/main" val="2511421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just">
              <a:buNone/>
            </a:pPr>
            <a:endParaRPr lang="it-IT" dirty="0"/>
          </a:p>
          <a:p>
            <a:pPr marL="0" indent="0" algn="just">
              <a:buNone/>
            </a:pPr>
            <a:r>
              <a:rPr lang="it-IT" dirty="0"/>
              <a:t>PRESUPPOSTO INDEFETTIBILE, </a:t>
            </a:r>
            <a:r>
              <a:rPr lang="it-IT" b="1" u="sng" dirty="0"/>
              <a:t>buona fede </a:t>
            </a:r>
            <a:r>
              <a:rPr lang="it-IT" dirty="0"/>
              <a:t>del creditore (</a:t>
            </a:r>
            <a:r>
              <a:rPr lang="it-IT" dirty="0" err="1"/>
              <a:t>Cass</a:t>
            </a:r>
            <a:r>
              <a:rPr lang="it-IT" dirty="0"/>
              <a:t>. n. 29586/2017)</a:t>
            </a:r>
          </a:p>
        </p:txBody>
      </p:sp>
    </p:spTree>
    <p:extLst>
      <p:ext uri="{BB962C8B-B14F-4D97-AF65-F5344CB8AC3E}">
        <p14:creationId xmlns:p14="http://schemas.microsoft.com/office/powerpoint/2010/main" val="1784585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br>
            <a:r>
              <a:rPr lang="it-IT" dirty="0">
                <a:solidFill>
                  <a:srgbClr val="FF0000"/>
                </a:solidFill>
              </a:rPr>
              <a:t>Tesi </a:t>
            </a:r>
            <a:r>
              <a:rPr lang="it-IT" dirty="0" err="1">
                <a:solidFill>
                  <a:srgbClr val="FF0000"/>
                </a:solidFill>
              </a:rPr>
              <a:t>panpenalistica</a:t>
            </a:r>
            <a:r>
              <a:rPr lang="it-IT" dirty="0">
                <a:solidFill>
                  <a:srgbClr val="FF0000"/>
                </a:solidFill>
              </a:rPr>
              <a:t>: </a:t>
            </a:r>
            <a:r>
              <a:rPr lang="it-IT" dirty="0" err="1"/>
              <a:t>Cass</a:t>
            </a:r>
            <a:r>
              <a:rPr lang="it-IT" dirty="0"/>
              <a:t>. </a:t>
            </a:r>
            <a:r>
              <a:rPr lang="it-IT" dirty="0" err="1"/>
              <a:t>pen</a:t>
            </a:r>
            <a:r>
              <a:rPr lang="it-IT" dirty="0"/>
              <a:t>. n. 1390/2017</a:t>
            </a:r>
          </a:p>
        </p:txBody>
      </p:sp>
      <p:sp>
        <p:nvSpPr>
          <p:cNvPr id="3" name="Segnaposto contenuto 2"/>
          <p:cNvSpPr>
            <a:spLocks noGrp="1"/>
          </p:cNvSpPr>
          <p:nvPr>
            <p:ph idx="1"/>
          </p:nvPr>
        </p:nvSpPr>
        <p:spPr/>
        <p:txBody>
          <a:bodyPr>
            <a:normAutofit fontScale="85000" lnSpcReduction="10000"/>
          </a:bodyPr>
          <a:lstStyle/>
          <a:p>
            <a:pPr algn="just"/>
            <a:r>
              <a:rPr lang="it-IT" dirty="0"/>
              <a:t>In tema di sequestro preventivo, il creditore assistito da garanzia reale non è legittimato a chiedere la revoca della misura mentre il processo è pendente, in quanto la sua posizione giuridica non è assimilabile a quella del titolare del diritto di proprietà ed il suo diritto di sequela non esclude l'assoggettabilità del bene a vincolo, essendo destinato a trovare soddisfazione solo nella successiva fase della confisca e non attraverso l'immediata restituzione del bene, come invece accadrebbe per il proprietario</a:t>
            </a:r>
          </a:p>
        </p:txBody>
      </p:sp>
    </p:spTree>
    <p:extLst>
      <p:ext uri="{BB962C8B-B14F-4D97-AF65-F5344CB8AC3E}">
        <p14:creationId xmlns:p14="http://schemas.microsoft.com/office/powerpoint/2010/main" val="1659470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CASS. civ. n. 39990/2018</a:t>
            </a:r>
            <a:endParaRPr lang="it-IT" dirty="0">
              <a:solidFill>
                <a:srgbClr val="FF0000"/>
              </a:solidFill>
            </a:endParaRPr>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solidFill>
                  <a:srgbClr val="FF0000"/>
                </a:solidFill>
              </a:rPr>
              <a:t>Gli effetti della confisca penale, di qualunque natura</a:t>
            </a:r>
            <a:r>
              <a:rPr lang="it-IT" dirty="0"/>
              <a:t>, del bene ipotecato ai sensi dell'art. 12-sexies del </a:t>
            </a:r>
            <a:r>
              <a:rPr lang="it-IT" dirty="0" err="1"/>
              <a:t>d.l.</a:t>
            </a:r>
            <a:r>
              <a:rPr lang="it-IT" dirty="0"/>
              <a:t> n. 306 del 1992, convertito in l. n. 306 del 1992, </a:t>
            </a:r>
            <a:r>
              <a:rPr lang="it-IT" dirty="0">
                <a:solidFill>
                  <a:srgbClr val="FF0000"/>
                </a:solidFill>
              </a:rPr>
              <a:t>prevalgono sui diritti dei terzi creditori del soggetto in danno del quale la confisca stessa è operata, anche se si tratti di diritti reali di garanzia iscritti anteriormente</a:t>
            </a:r>
            <a:r>
              <a:rPr lang="it-IT" dirty="0"/>
              <a:t>, con il solo limite dell'intervenuto trasferimento del bene pignorato prima della confisca, essendo sufficiente che il vincolo venga apposto quando il bene è ancora di proprietà del condannato </a:t>
            </a:r>
            <a:r>
              <a:rPr lang="it-IT" dirty="0">
                <a:solidFill>
                  <a:srgbClr val="FF0000"/>
                </a:solidFill>
              </a:rPr>
              <a:t>sussistendo il solo limite dell'intervenuto trasferimento del bene pignorato prima della confisca</a:t>
            </a:r>
          </a:p>
          <a:p>
            <a:pPr marL="0" indent="0">
              <a:buNone/>
            </a:pPr>
            <a:endParaRPr lang="it-IT" dirty="0"/>
          </a:p>
        </p:txBody>
      </p:sp>
    </p:spTree>
    <p:extLst>
      <p:ext uri="{BB962C8B-B14F-4D97-AF65-F5344CB8AC3E}">
        <p14:creationId xmlns:p14="http://schemas.microsoft.com/office/powerpoint/2010/main" val="32568072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err="1"/>
              <a:t>Cass</a:t>
            </a:r>
            <a:r>
              <a:rPr lang="it-IT" dirty="0"/>
              <a:t>. civ. n. 3709/2019</a:t>
            </a:r>
          </a:p>
        </p:txBody>
      </p:sp>
      <p:sp>
        <p:nvSpPr>
          <p:cNvPr id="3" name="Segnaposto contenuto 2"/>
          <p:cNvSpPr>
            <a:spLocks noGrp="1"/>
          </p:cNvSpPr>
          <p:nvPr>
            <p:ph idx="1"/>
          </p:nvPr>
        </p:nvSpPr>
        <p:spPr/>
        <p:txBody>
          <a:bodyPr>
            <a:normAutofit fontScale="77500" lnSpcReduction="20000"/>
          </a:bodyPr>
          <a:lstStyle/>
          <a:p>
            <a:pPr marL="0" indent="0" algn="just">
              <a:buNone/>
            </a:pPr>
            <a:r>
              <a:rPr lang="it-IT" dirty="0"/>
              <a:t>«Nel caso di sequestro penale o confisca disposti ex l. n. 575 del 1965 su un bene immobile oggetto di espropriazione forzata, l’interesse dello Stato a confiscare il bene prevale, secondo quanto disposto dall’art. 1 co. 194 della legge n. 228 del 2012, su quello del creditore a soddisfarsi sull’immobile, </a:t>
            </a:r>
            <a:r>
              <a:rPr lang="it-IT" dirty="0">
                <a:solidFill>
                  <a:srgbClr val="FF0000"/>
                </a:solidFill>
              </a:rPr>
              <a:t>ma è sempre recessivo rispetto a quello del terzo che si sia reso aggiudicatario del bene</a:t>
            </a:r>
            <a:r>
              <a:rPr lang="it-IT" dirty="0"/>
              <a:t>, anche in via provvisoria, in data anteriore all’entrata in vigore della stessa legge n. 228 del 2012 (1 gennaio 2013) restando irrilevante la circostanza che l’erario abbia proposto opposizione di terzo con ricorso depositato anteriormente all’aggiudicazione, qualora la procedura esecutiva non sia stata tempestivamente sospesa.</a:t>
            </a:r>
          </a:p>
        </p:txBody>
      </p:sp>
    </p:spTree>
    <p:extLst>
      <p:ext uri="{BB962C8B-B14F-4D97-AF65-F5344CB8AC3E}">
        <p14:creationId xmlns:p14="http://schemas.microsoft.com/office/powerpoint/2010/main" val="358582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r>
              <a:rPr lang="it-IT" dirty="0"/>
              <a:t>Vincolo </a:t>
            </a:r>
            <a:r>
              <a:rPr lang="it-IT" dirty="0">
                <a:solidFill>
                  <a:srgbClr val="FF0000"/>
                </a:solidFill>
              </a:rPr>
              <a:t>anteriore</a:t>
            </a:r>
            <a:r>
              <a:rPr lang="it-IT" dirty="0"/>
              <a:t> alla trascrizione del pignoramento  - esame della documentazione </a:t>
            </a:r>
            <a:r>
              <a:rPr lang="it-IT" dirty="0" err="1"/>
              <a:t>ipocatastale</a:t>
            </a:r>
            <a:endParaRPr lang="it-IT" dirty="0"/>
          </a:p>
          <a:p>
            <a:pPr algn="just"/>
            <a:r>
              <a:rPr lang="it-IT" dirty="0"/>
              <a:t>Vincolo </a:t>
            </a:r>
            <a:r>
              <a:rPr lang="it-IT" dirty="0">
                <a:solidFill>
                  <a:srgbClr val="FF0000"/>
                </a:solidFill>
              </a:rPr>
              <a:t>sorto successivamente </a:t>
            </a:r>
            <a:r>
              <a:rPr lang="it-IT" dirty="0"/>
              <a:t>alla trascrizione del pignoramento – indagini opportune in sede di delega delle operazioni di vendita, prima di ogni avviso di vendita</a:t>
            </a:r>
          </a:p>
        </p:txBody>
      </p:sp>
    </p:spTree>
    <p:extLst>
      <p:ext uri="{BB962C8B-B14F-4D97-AF65-F5344CB8AC3E}">
        <p14:creationId xmlns:p14="http://schemas.microsoft.com/office/powerpoint/2010/main" val="32130314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COROLLARI APPLICATIVI</a:t>
            </a:r>
          </a:p>
        </p:txBody>
      </p:sp>
      <p:sp>
        <p:nvSpPr>
          <p:cNvPr id="3" name="Segnaposto contenuto 2"/>
          <p:cNvSpPr>
            <a:spLocks noGrp="1"/>
          </p:cNvSpPr>
          <p:nvPr>
            <p:ph idx="1"/>
          </p:nvPr>
        </p:nvSpPr>
        <p:spPr/>
        <p:txBody>
          <a:bodyPr>
            <a:normAutofit/>
          </a:bodyPr>
          <a:lstStyle/>
          <a:p>
            <a:pPr algn="just"/>
            <a:r>
              <a:rPr lang="it-IT" dirty="0">
                <a:solidFill>
                  <a:srgbClr val="FF0000"/>
                </a:solidFill>
              </a:rPr>
              <a:t>L’esecuzione </a:t>
            </a:r>
            <a:r>
              <a:rPr lang="it-IT" b="1" dirty="0">
                <a:solidFill>
                  <a:srgbClr val="FF0000"/>
                </a:solidFill>
              </a:rPr>
              <a:t>(già iniziata) </a:t>
            </a:r>
            <a:r>
              <a:rPr lang="it-IT" dirty="0">
                <a:solidFill>
                  <a:srgbClr val="FF0000"/>
                </a:solidFill>
              </a:rPr>
              <a:t>è </a:t>
            </a:r>
            <a:r>
              <a:rPr lang="it-IT" dirty="0" err="1">
                <a:solidFill>
                  <a:srgbClr val="FF0000"/>
                </a:solidFill>
              </a:rPr>
              <a:t>improseguibile</a:t>
            </a:r>
            <a:r>
              <a:rPr lang="it-IT" dirty="0">
                <a:solidFill>
                  <a:srgbClr val="FF0000"/>
                </a:solidFill>
              </a:rPr>
              <a:t> </a:t>
            </a:r>
            <a:r>
              <a:rPr lang="it-IT" dirty="0"/>
              <a:t>fin dal momento del sequestro preventivo, </a:t>
            </a:r>
            <a:r>
              <a:rPr lang="it-IT" dirty="0">
                <a:solidFill>
                  <a:srgbClr val="FF0000"/>
                </a:solidFill>
              </a:rPr>
              <a:t>anche quando il sequestro è POSTERIORE all’ipoteca o al pignoramento</a:t>
            </a:r>
            <a:r>
              <a:rPr lang="it-IT" dirty="0"/>
              <a:t> (</a:t>
            </a:r>
            <a:r>
              <a:rPr lang="it-IT" dirty="0" err="1"/>
              <a:t>Cass</a:t>
            </a:r>
            <a:r>
              <a:rPr lang="it-IT" dirty="0"/>
              <a:t>. </a:t>
            </a:r>
            <a:r>
              <a:rPr lang="it-IT" dirty="0" err="1"/>
              <a:t>pen</a:t>
            </a:r>
            <a:r>
              <a:rPr lang="it-IT" dirty="0"/>
              <a:t>. n. 42464/2015)</a:t>
            </a:r>
          </a:p>
          <a:p>
            <a:endParaRPr lang="it-IT" dirty="0"/>
          </a:p>
        </p:txBody>
      </p:sp>
    </p:spTree>
    <p:extLst>
      <p:ext uri="{BB962C8B-B14F-4D97-AF65-F5344CB8AC3E}">
        <p14:creationId xmlns:p14="http://schemas.microsoft.com/office/powerpoint/2010/main" val="2322521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dirty="0">
                <a:solidFill>
                  <a:srgbClr val="FF0000"/>
                </a:solidFill>
              </a:rPr>
              <a:t>Si prescinde dal principio dell’</a:t>
            </a:r>
            <a:r>
              <a:rPr lang="it-IT" i="1" dirty="0" err="1">
                <a:solidFill>
                  <a:srgbClr val="FF0000"/>
                </a:solidFill>
              </a:rPr>
              <a:t>ordo</a:t>
            </a:r>
            <a:r>
              <a:rPr lang="it-IT" i="1" dirty="0">
                <a:solidFill>
                  <a:srgbClr val="FF0000"/>
                </a:solidFill>
              </a:rPr>
              <a:t> </a:t>
            </a:r>
            <a:r>
              <a:rPr lang="it-IT" i="1" dirty="0" err="1">
                <a:solidFill>
                  <a:srgbClr val="FF0000"/>
                </a:solidFill>
              </a:rPr>
              <a:t>temporalis</a:t>
            </a:r>
            <a:r>
              <a:rPr lang="it-IT" dirty="0">
                <a:solidFill>
                  <a:srgbClr val="FF0000"/>
                </a:solidFill>
              </a:rPr>
              <a:t> </a:t>
            </a:r>
            <a:r>
              <a:rPr lang="it-IT" dirty="0"/>
              <a:t>delle formalità pubblicitarie;</a:t>
            </a:r>
          </a:p>
          <a:p>
            <a:pPr algn="just"/>
            <a:r>
              <a:rPr lang="it-IT" dirty="0">
                <a:solidFill>
                  <a:srgbClr val="FF0000"/>
                </a:solidFill>
              </a:rPr>
              <a:t>La soddisfazione del creditore</a:t>
            </a:r>
            <a:r>
              <a:rPr lang="it-IT" dirty="0"/>
              <a:t>, anche quando vanti un diritto di prelazione anteriore alla misura penale, è </a:t>
            </a:r>
            <a:r>
              <a:rPr lang="it-IT" dirty="0">
                <a:solidFill>
                  <a:srgbClr val="FF0000"/>
                </a:solidFill>
              </a:rPr>
              <a:t>POSTICIPATA</a:t>
            </a:r>
            <a:r>
              <a:rPr lang="it-IT" dirty="0"/>
              <a:t> alla fase successiva alla confisca e solo in sede di liquidazione penale laddove il creditore potrà far valere il proprio </a:t>
            </a:r>
            <a:r>
              <a:rPr lang="it-IT" i="1" dirty="0" err="1"/>
              <a:t>ius</a:t>
            </a:r>
            <a:r>
              <a:rPr lang="it-IT" i="1" dirty="0"/>
              <a:t> </a:t>
            </a:r>
            <a:r>
              <a:rPr lang="it-IT" i="1" dirty="0" err="1"/>
              <a:t>praelationis</a:t>
            </a:r>
            <a:endParaRPr lang="it-IT" i="1" dirty="0"/>
          </a:p>
        </p:txBody>
      </p:sp>
    </p:spTree>
    <p:extLst>
      <p:ext uri="{BB962C8B-B14F-4D97-AF65-F5344CB8AC3E}">
        <p14:creationId xmlns:p14="http://schemas.microsoft.com/office/powerpoint/2010/main" val="21921944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ESITI</a:t>
            </a:r>
          </a:p>
        </p:txBody>
      </p:sp>
      <p:sp>
        <p:nvSpPr>
          <p:cNvPr id="3" name="Segnaposto contenuto 2"/>
          <p:cNvSpPr>
            <a:spLocks noGrp="1"/>
          </p:cNvSpPr>
          <p:nvPr>
            <p:ph idx="1"/>
          </p:nvPr>
        </p:nvSpPr>
        <p:spPr/>
        <p:txBody>
          <a:bodyPr/>
          <a:lstStyle/>
          <a:p>
            <a:pPr algn="just"/>
            <a:r>
              <a:rPr lang="it-IT" dirty="0"/>
              <a:t>CONFISCA DEFINITIVA, il creditore dovrà rivolgersi al giudice penale per la liquidazione e soddisfazione in quella sede</a:t>
            </a:r>
          </a:p>
          <a:p>
            <a:pPr algn="just"/>
            <a:r>
              <a:rPr lang="it-IT" dirty="0"/>
              <a:t>ASSOLUZIONE, venir meno del sequestro preventivo, riattivazione dell’esecuzione individuale sospesa</a:t>
            </a:r>
          </a:p>
        </p:txBody>
      </p:sp>
    </p:spTree>
    <p:extLst>
      <p:ext uri="{BB962C8B-B14F-4D97-AF65-F5344CB8AC3E}">
        <p14:creationId xmlns:p14="http://schemas.microsoft.com/office/powerpoint/2010/main" val="15229804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Cass</a:t>
            </a:r>
            <a:r>
              <a:rPr lang="it-IT" dirty="0"/>
              <a:t>. </a:t>
            </a:r>
            <a:r>
              <a:rPr lang="it-IT" dirty="0" err="1"/>
              <a:t>pen</a:t>
            </a:r>
            <a:r>
              <a:rPr lang="it-IT" dirty="0"/>
              <a:t>. n. 39201/2021(nel solco </a:t>
            </a:r>
            <a:r>
              <a:rPr lang="it-IT" dirty="0" err="1"/>
              <a:t>panpenalistico</a:t>
            </a:r>
            <a:r>
              <a:rPr lang="it-IT" dirty="0"/>
              <a:t>)</a:t>
            </a:r>
          </a:p>
        </p:txBody>
      </p:sp>
      <p:sp>
        <p:nvSpPr>
          <p:cNvPr id="3" name="Segnaposto contenuto 2"/>
          <p:cNvSpPr>
            <a:spLocks noGrp="1"/>
          </p:cNvSpPr>
          <p:nvPr>
            <p:ph idx="1"/>
          </p:nvPr>
        </p:nvSpPr>
        <p:spPr/>
        <p:txBody>
          <a:bodyPr>
            <a:normAutofit fontScale="85000" lnSpcReduction="20000"/>
          </a:bodyPr>
          <a:lstStyle/>
          <a:p>
            <a:pPr algn="just">
              <a:buFontTx/>
              <a:buChar char="-"/>
            </a:pPr>
            <a:r>
              <a:rPr lang="it-IT" dirty="0"/>
              <a:t>La </a:t>
            </a:r>
            <a:r>
              <a:rPr lang="it-IT" dirty="0">
                <a:solidFill>
                  <a:srgbClr val="FF0000"/>
                </a:solidFill>
              </a:rPr>
              <a:t>Cassazione penale (n. 39201/2021) </a:t>
            </a:r>
            <a:r>
              <a:rPr lang="it-IT" dirty="0"/>
              <a:t>estende la potenzialità della norma quale BASE NORMATIVA per risolvere il conflitto tra misure reali penali c.d. ordinarie e procedure esecutiva sulla scorta del Codice antimafia</a:t>
            </a:r>
          </a:p>
          <a:p>
            <a:pPr algn="just">
              <a:buFontTx/>
              <a:buChar char="-"/>
            </a:pPr>
            <a:r>
              <a:rPr lang="it-IT" dirty="0"/>
              <a:t>L’art. 104 cit. costituisce una </a:t>
            </a:r>
            <a:r>
              <a:rPr lang="it-IT" dirty="0">
                <a:solidFill>
                  <a:srgbClr val="FF0000"/>
                </a:solidFill>
              </a:rPr>
              <a:t>BASE NORMATIVA </a:t>
            </a:r>
            <a:r>
              <a:rPr lang="it-IT" b="1" dirty="0">
                <a:solidFill>
                  <a:srgbClr val="FF0000"/>
                </a:solidFill>
              </a:rPr>
              <a:t>DIRETTA</a:t>
            </a:r>
            <a:r>
              <a:rPr lang="it-IT" b="1" dirty="0"/>
              <a:t> </a:t>
            </a:r>
            <a:r>
              <a:rPr lang="it-IT" dirty="0"/>
              <a:t>per l’applicabilità del CAM, quanto ai conflitti in oggetto sia per la confisca allargata che per le procedure concorsuali</a:t>
            </a:r>
          </a:p>
          <a:p>
            <a:pPr algn="just">
              <a:buFontTx/>
              <a:buChar char="-"/>
            </a:pPr>
            <a:r>
              <a:rPr lang="it-IT" dirty="0"/>
              <a:t>Per le misure penali tradizionali costituirebbe una </a:t>
            </a:r>
            <a:r>
              <a:rPr lang="it-IT" dirty="0">
                <a:solidFill>
                  <a:srgbClr val="FF0000"/>
                </a:solidFill>
              </a:rPr>
              <a:t>BASE NORMATIVA </a:t>
            </a:r>
            <a:r>
              <a:rPr lang="it-IT" b="1" dirty="0">
                <a:solidFill>
                  <a:srgbClr val="FF0000"/>
                </a:solidFill>
              </a:rPr>
              <a:t>INDIRETTA</a:t>
            </a:r>
            <a:r>
              <a:rPr lang="it-IT" dirty="0"/>
              <a:t>, ovvero sulla scorta di plurimi rinvii</a:t>
            </a:r>
          </a:p>
          <a:p>
            <a:pPr marL="0" indent="0" algn="just">
              <a:buNone/>
            </a:pPr>
            <a:endParaRPr lang="it-IT" dirty="0"/>
          </a:p>
          <a:p>
            <a:pPr marL="0" indent="0" algn="just">
              <a:buNone/>
            </a:pPr>
            <a:endParaRPr lang="it-IT" dirty="0"/>
          </a:p>
          <a:p>
            <a:pPr marL="514350" indent="-514350" algn="just">
              <a:buAutoNum type="arabicPeriod"/>
            </a:pPr>
            <a:endParaRPr lang="it-IT" dirty="0"/>
          </a:p>
        </p:txBody>
      </p:sp>
    </p:spTree>
    <p:extLst>
      <p:ext uri="{BB962C8B-B14F-4D97-AF65-F5344CB8AC3E}">
        <p14:creationId xmlns:p14="http://schemas.microsoft.com/office/powerpoint/2010/main" val="31651789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Cass</a:t>
            </a:r>
            <a:r>
              <a:rPr lang="it-IT" dirty="0"/>
              <a:t>. </a:t>
            </a:r>
            <a:r>
              <a:rPr lang="it-IT" dirty="0" err="1"/>
              <a:t>pen</a:t>
            </a:r>
            <a:r>
              <a:rPr lang="it-IT" dirty="0"/>
              <a:t>. n. 39201/2021 </a:t>
            </a:r>
          </a:p>
        </p:txBody>
      </p:sp>
      <p:sp>
        <p:nvSpPr>
          <p:cNvPr id="3" name="Segnaposto contenuto 2"/>
          <p:cNvSpPr>
            <a:spLocks noGrp="1"/>
          </p:cNvSpPr>
          <p:nvPr>
            <p:ph idx="1"/>
          </p:nvPr>
        </p:nvSpPr>
        <p:spPr/>
        <p:txBody>
          <a:bodyPr>
            <a:normAutofit lnSpcReduction="10000"/>
          </a:bodyPr>
          <a:lstStyle/>
          <a:p>
            <a:pPr marL="514350" indent="-514350" algn="just">
              <a:buAutoNum type="arabicPeriod"/>
            </a:pPr>
            <a:r>
              <a:rPr lang="it-IT" dirty="0"/>
              <a:t>In base all’art. 104 bis co. 1 </a:t>
            </a:r>
            <a:r>
              <a:rPr lang="it-IT" dirty="0" err="1"/>
              <a:t>sexies</a:t>
            </a:r>
            <a:r>
              <a:rPr lang="it-IT" dirty="0"/>
              <a:t> </a:t>
            </a:r>
            <a:r>
              <a:rPr lang="it-IT" dirty="0" err="1"/>
              <a:t>d.a</a:t>
            </a:r>
            <a:r>
              <a:rPr lang="it-IT" dirty="0"/>
              <a:t>. </a:t>
            </a:r>
            <a:r>
              <a:rPr lang="it-IT" dirty="0" err="1"/>
              <a:t>c.p.p.,</a:t>
            </a:r>
            <a:r>
              <a:rPr lang="it-IT" dirty="0" err="1">
                <a:solidFill>
                  <a:srgbClr val="FF0000"/>
                </a:solidFill>
              </a:rPr>
              <a:t>le</a:t>
            </a:r>
            <a:r>
              <a:rPr lang="it-IT" dirty="0">
                <a:solidFill>
                  <a:srgbClr val="FF0000"/>
                </a:solidFill>
              </a:rPr>
              <a:t> disposizioni di cui al co. 1 quater si applicano anche nel caso indicato dall’art. 578 bis c.p.p.  </a:t>
            </a:r>
          </a:p>
          <a:p>
            <a:pPr marL="514350" indent="-514350" algn="just">
              <a:buAutoNum type="arabicPeriod"/>
            </a:pPr>
            <a:r>
              <a:rPr lang="it-IT" dirty="0"/>
              <a:t>Tra le disposizione richiamate dal co. 1 quater vi è il Codice antimafia</a:t>
            </a:r>
          </a:p>
          <a:p>
            <a:pPr marL="514350" indent="-514350" algn="just">
              <a:buAutoNum type="arabicPeriod"/>
            </a:pPr>
            <a:r>
              <a:rPr lang="it-IT" dirty="0"/>
              <a:t>Quindi applicandosi il co. 1 quater anche al caso dell’art. 578 bis c.p.p., il Codice antimafia si applica anche al caso di cui all’art. 578 bis c.p.p.</a:t>
            </a:r>
          </a:p>
        </p:txBody>
      </p:sp>
    </p:spTree>
    <p:extLst>
      <p:ext uri="{BB962C8B-B14F-4D97-AF65-F5344CB8AC3E}">
        <p14:creationId xmlns:p14="http://schemas.microsoft.com/office/powerpoint/2010/main" val="20593075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Cass</a:t>
            </a:r>
            <a:r>
              <a:rPr lang="it-IT" dirty="0"/>
              <a:t>. </a:t>
            </a:r>
            <a:r>
              <a:rPr lang="it-IT" dirty="0" err="1"/>
              <a:t>pen</a:t>
            </a:r>
            <a:r>
              <a:rPr lang="it-IT" dirty="0"/>
              <a:t>. n. 39201/2021 </a:t>
            </a:r>
          </a:p>
        </p:txBody>
      </p:sp>
      <p:sp>
        <p:nvSpPr>
          <p:cNvPr id="3" name="Segnaposto contenuto 2"/>
          <p:cNvSpPr>
            <a:spLocks noGrp="1"/>
          </p:cNvSpPr>
          <p:nvPr>
            <p:ph idx="1"/>
          </p:nvPr>
        </p:nvSpPr>
        <p:spPr/>
        <p:txBody>
          <a:bodyPr>
            <a:normAutofit lnSpcReduction="10000"/>
          </a:bodyPr>
          <a:lstStyle/>
          <a:p>
            <a:pPr algn="just"/>
            <a:r>
              <a:rPr lang="it-IT" dirty="0"/>
              <a:t>L’art. 578 bis c.p.p. ha ambito applicativo generale, così </a:t>
            </a:r>
            <a:r>
              <a:rPr lang="it-IT" dirty="0" err="1"/>
              <a:t>Cass</a:t>
            </a:r>
            <a:r>
              <a:rPr lang="it-IT" dirty="0"/>
              <a:t>. </a:t>
            </a:r>
            <a:r>
              <a:rPr lang="it-IT" dirty="0" err="1"/>
              <a:t>pen</a:t>
            </a:r>
            <a:r>
              <a:rPr lang="it-IT" dirty="0"/>
              <a:t>. SSUU n. 13539/2020</a:t>
            </a:r>
          </a:p>
          <a:p>
            <a:pPr algn="just"/>
            <a:r>
              <a:rPr lang="it-IT" dirty="0"/>
              <a:t>In forza del DOPPIO RINVIO (dal co. 1 </a:t>
            </a:r>
            <a:r>
              <a:rPr lang="it-IT" dirty="0" err="1"/>
              <a:t>sexies</a:t>
            </a:r>
            <a:r>
              <a:rPr lang="it-IT" dirty="0"/>
              <a:t> al co. 1 quater  anche per le ipotesi ex art. 578 bis c.p.p.) si </a:t>
            </a:r>
            <a:r>
              <a:rPr lang="it-IT" dirty="0">
                <a:solidFill>
                  <a:srgbClr val="FF0000"/>
                </a:solidFill>
              </a:rPr>
              <a:t>ricava l’applicabilità del Codice Antimafia </a:t>
            </a:r>
            <a:r>
              <a:rPr lang="it-IT" dirty="0"/>
              <a:t>(cui il co. 1 quater rinvia) </a:t>
            </a:r>
            <a:r>
              <a:rPr lang="it-IT" dirty="0">
                <a:solidFill>
                  <a:srgbClr val="FF0000"/>
                </a:solidFill>
              </a:rPr>
              <a:t>anche alle ipotesi di cui all’art. 578 bis c.p.p. e dunque anche alle misure reali penali ordinarie</a:t>
            </a:r>
          </a:p>
        </p:txBody>
      </p:sp>
    </p:spTree>
    <p:extLst>
      <p:ext uri="{BB962C8B-B14F-4D97-AF65-F5344CB8AC3E}">
        <p14:creationId xmlns:p14="http://schemas.microsoft.com/office/powerpoint/2010/main" val="29944186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Cass</a:t>
            </a:r>
            <a:r>
              <a:rPr lang="it-IT" dirty="0"/>
              <a:t>. </a:t>
            </a:r>
            <a:r>
              <a:rPr lang="it-IT" dirty="0" err="1"/>
              <a:t>pen</a:t>
            </a:r>
            <a:r>
              <a:rPr lang="it-IT" dirty="0"/>
              <a:t>. n. 39201/2021 </a:t>
            </a:r>
          </a:p>
        </p:txBody>
      </p:sp>
      <p:sp>
        <p:nvSpPr>
          <p:cNvPr id="3" name="Segnaposto contenuto 2"/>
          <p:cNvSpPr>
            <a:spLocks noGrp="1"/>
          </p:cNvSpPr>
          <p:nvPr>
            <p:ph idx="1"/>
          </p:nvPr>
        </p:nvSpPr>
        <p:spPr/>
        <p:txBody>
          <a:bodyPr>
            <a:normAutofit lnSpcReduction="10000"/>
          </a:bodyPr>
          <a:lstStyle/>
          <a:p>
            <a:pPr algn="just"/>
            <a:r>
              <a:rPr lang="it-IT" dirty="0"/>
              <a:t>L’art. 578 bis </a:t>
            </a:r>
            <a:r>
              <a:rPr lang="it-IT" dirty="0" err="1"/>
              <a:t>c.p.c.</a:t>
            </a:r>
            <a:r>
              <a:rPr lang="it-IT" dirty="0"/>
              <a:t> stabilisce che nel caso di estinzione del reato per amnistia o per prescrizione il giudice penale deve decidere sulla confisca</a:t>
            </a:r>
          </a:p>
          <a:p>
            <a:pPr algn="just"/>
            <a:r>
              <a:rPr lang="it-IT" dirty="0"/>
              <a:t>Le Sezioni Unite penali (n. 13539/2020) considerata la </a:t>
            </a:r>
            <a:r>
              <a:rPr lang="it-IT" i="1" dirty="0"/>
              <a:t>ratio</a:t>
            </a:r>
            <a:r>
              <a:rPr lang="it-IT" dirty="0"/>
              <a:t> della norma hanno precisato come essa si riferisca </a:t>
            </a:r>
            <a:r>
              <a:rPr lang="it-IT" dirty="0">
                <a:solidFill>
                  <a:srgbClr val="FF0000"/>
                </a:solidFill>
              </a:rPr>
              <a:t>non solo alla confisca di cui all’art. 240 bis c.p. ma a tutte quelle previste dalle «altre disposizioni di legge»</a:t>
            </a:r>
          </a:p>
        </p:txBody>
      </p:sp>
    </p:spTree>
    <p:extLst>
      <p:ext uri="{BB962C8B-B14F-4D97-AF65-F5344CB8AC3E}">
        <p14:creationId xmlns:p14="http://schemas.microsoft.com/office/powerpoint/2010/main" val="11294667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TUTTO RUOTA ATTORNO ALL’ART. 104 BIS D.A. C.P.P.?</a:t>
            </a:r>
          </a:p>
        </p:txBody>
      </p:sp>
      <p:sp>
        <p:nvSpPr>
          <p:cNvPr id="3" name="Segnaposto contenuto 2"/>
          <p:cNvSpPr>
            <a:spLocks noGrp="1"/>
          </p:cNvSpPr>
          <p:nvPr>
            <p:ph idx="1"/>
          </p:nvPr>
        </p:nvSpPr>
        <p:spPr/>
        <p:txBody>
          <a:bodyPr>
            <a:normAutofit lnSpcReduction="10000"/>
          </a:bodyPr>
          <a:lstStyle/>
          <a:p>
            <a:pPr marL="0" indent="0" algn="just">
              <a:buNone/>
            </a:pPr>
            <a:r>
              <a:rPr lang="it-IT" b="1" dirty="0">
                <a:solidFill>
                  <a:srgbClr val="FF0000"/>
                </a:solidFill>
              </a:rPr>
              <a:t>TESI FAVOREVOLE </a:t>
            </a:r>
            <a:r>
              <a:rPr lang="it-IT" b="1" dirty="0"/>
              <a:t>(Tribunale Napoli nord)</a:t>
            </a:r>
            <a:r>
              <a:rPr lang="it-IT" dirty="0"/>
              <a:t>, in forza di un duplice rinvio, la pronuncia della Cassazione penale conferisce base normativa alla possibilità di applicare il Codice antimafia </a:t>
            </a:r>
            <a:r>
              <a:rPr lang="it-IT" dirty="0">
                <a:solidFill>
                  <a:srgbClr val="FF0000"/>
                </a:solidFill>
              </a:rPr>
              <a:t>anche per la risoluzione dei conflitti tra procedure esecutive e misure reali tradizionali</a:t>
            </a:r>
          </a:p>
          <a:p>
            <a:pPr marL="0" indent="0" algn="just">
              <a:buNone/>
            </a:pPr>
            <a:r>
              <a:rPr lang="it-IT" dirty="0"/>
              <a:t>COROLLARIO: prevalenza della misura reale penale indipendentemente dall’epoca della trascrizione</a:t>
            </a:r>
          </a:p>
        </p:txBody>
      </p:sp>
    </p:spTree>
    <p:extLst>
      <p:ext uri="{BB962C8B-B14F-4D97-AF65-F5344CB8AC3E}">
        <p14:creationId xmlns:p14="http://schemas.microsoft.com/office/powerpoint/2010/main" val="32167478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srgbClr val="FF0000"/>
                </a:solidFill>
              </a:rPr>
              <a:t>TESI CONTRARIA </a:t>
            </a:r>
            <a:r>
              <a:rPr lang="it-IT" dirty="0"/>
              <a:t>(Tribunale Napoli)</a:t>
            </a:r>
          </a:p>
        </p:txBody>
      </p:sp>
      <p:sp>
        <p:nvSpPr>
          <p:cNvPr id="3" name="Segnaposto contenuto 2"/>
          <p:cNvSpPr>
            <a:spLocks noGrp="1"/>
          </p:cNvSpPr>
          <p:nvPr>
            <p:ph idx="1"/>
          </p:nvPr>
        </p:nvSpPr>
        <p:spPr/>
        <p:txBody>
          <a:bodyPr>
            <a:normAutofit fontScale="85000" lnSpcReduction="10000"/>
          </a:bodyPr>
          <a:lstStyle/>
          <a:p>
            <a:pPr algn="just"/>
            <a:r>
              <a:rPr lang="it-IT" dirty="0"/>
              <a:t>Il </a:t>
            </a:r>
            <a:r>
              <a:rPr lang="it-IT" dirty="0">
                <a:solidFill>
                  <a:srgbClr val="FF0000"/>
                </a:solidFill>
              </a:rPr>
              <a:t>Codice antimafia</a:t>
            </a:r>
            <a:r>
              <a:rPr lang="it-IT" dirty="0"/>
              <a:t>, in quanto normativa speciale, richiederebbe, ai fini dell’estensione del relativo ambito applicativo, di </a:t>
            </a:r>
            <a:r>
              <a:rPr lang="it-IT" dirty="0">
                <a:solidFill>
                  <a:srgbClr val="FF0000"/>
                </a:solidFill>
              </a:rPr>
              <a:t>un’espressa scelta normativa</a:t>
            </a:r>
            <a:r>
              <a:rPr lang="it-IT" dirty="0"/>
              <a:t> (l. 161/2017);</a:t>
            </a:r>
          </a:p>
          <a:p>
            <a:pPr algn="just"/>
            <a:r>
              <a:rPr lang="it-IT" dirty="0"/>
              <a:t>Il richiamo all’</a:t>
            </a:r>
            <a:r>
              <a:rPr lang="it-IT" dirty="0">
                <a:solidFill>
                  <a:srgbClr val="FF0000"/>
                </a:solidFill>
              </a:rPr>
              <a:t>art. 578 bis c.p.p. </a:t>
            </a:r>
            <a:r>
              <a:rPr lang="it-IT" dirty="0"/>
              <a:t>va riferito alla fattispecie dallo stesso prevista (disciplina delle sorti della misura penale nel caso di estinzione del reato)</a:t>
            </a:r>
          </a:p>
          <a:p>
            <a:pPr algn="just"/>
            <a:r>
              <a:rPr lang="it-IT" dirty="0"/>
              <a:t>Il doppio rinvio si rivela comunque utile in quanto è funzionale a chiarire l’applicabilità del CAM anche nelle ipotesi di estinzione del reato</a:t>
            </a:r>
          </a:p>
          <a:p>
            <a:pPr marL="0" indent="0" algn="just">
              <a:buNone/>
            </a:pPr>
            <a:endParaRPr lang="it-IT" dirty="0"/>
          </a:p>
          <a:p>
            <a:pPr marL="0" indent="0" algn="just">
              <a:buNone/>
            </a:pPr>
            <a:endParaRPr lang="it-IT" dirty="0"/>
          </a:p>
          <a:p>
            <a:pPr algn="just"/>
            <a:endParaRPr lang="it-IT" dirty="0"/>
          </a:p>
          <a:p>
            <a:endParaRPr lang="it-IT" dirty="0"/>
          </a:p>
        </p:txBody>
      </p:sp>
    </p:spTree>
    <p:extLst>
      <p:ext uri="{BB962C8B-B14F-4D97-AF65-F5344CB8AC3E}">
        <p14:creationId xmlns:p14="http://schemas.microsoft.com/office/powerpoint/2010/main" val="33374463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Il Codice della crisi</a:t>
            </a:r>
          </a:p>
        </p:txBody>
      </p:sp>
      <p:sp>
        <p:nvSpPr>
          <p:cNvPr id="3" name="Segnaposto contenuto 2"/>
          <p:cNvSpPr>
            <a:spLocks noGrp="1"/>
          </p:cNvSpPr>
          <p:nvPr>
            <p:ph idx="1"/>
          </p:nvPr>
        </p:nvSpPr>
        <p:spPr/>
        <p:txBody>
          <a:bodyPr>
            <a:normAutofit fontScale="85000" lnSpcReduction="20000"/>
          </a:bodyPr>
          <a:lstStyle/>
          <a:p>
            <a:pPr algn="just"/>
            <a:r>
              <a:rPr lang="it-IT" dirty="0"/>
              <a:t>artt. 317 e ss., prevalenza della misure reale penale (</a:t>
            </a:r>
            <a:r>
              <a:rPr lang="it-IT" dirty="0">
                <a:solidFill>
                  <a:srgbClr val="FF0000"/>
                </a:solidFill>
              </a:rPr>
              <a:t>15 luglio 2022</a:t>
            </a:r>
            <a:r>
              <a:rPr lang="it-IT" dirty="0"/>
              <a:t>) </a:t>
            </a:r>
          </a:p>
          <a:p>
            <a:pPr algn="just"/>
            <a:r>
              <a:rPr lang="it-IT" dirty="0"/>
              <a:t>1. in ipotesi di </a:t>
            </a:r>
            <a:r>
              <a:rPr lang="it-IT" dirty="0">
                <a:solidFill>
                  <a:srgbClr val="FF0000"/>
                </a:solidFill>
              </a:rPr>
              <a:t>sequestro preventivo strumentale alla confisca</a:t>
            </a:r>
            <a:r>
              <a:rPr lang="it-IT" dirty="0"/>
              <a:t>, ai sensi dell'art. 321, 2° comma, c.p.p., prevalenza della misura cautelare reale rispetto alle procedure concorsuali (art. 317 CCII);</a:t>
            </a:r>
          </a:p>
          <a:p>
            <a:pPr algn="just"/>
            <a:r>
              <a:rPr lang="it-IT" dirty="0"/>
              <a:t>nel caso di </a:t>
            </a:r>
            <a:r>
              <a:rPr lang="it-IT" dirty="0">
                <a:solidFill>
                  <a:srgbClr val="FF0000"/>
                </a:solidFill>
              </a:rPr>
              <a:t>sequestro conservativo </a:t>
            </a:r>
            <a:r>
              <a:rPr lang="it-IT" dirty="0"/>
              <a:t>prevale la procedura concorsuale (art. 319 CCII);</a:t>
            </a:r>
          </a:p>
          <a:p>
            <a:pPr algn="just"/>
            <a:r>
              <a:rPr lang="it-IT" dirty="0">
                <a:solidFill>
                  <a:srgbClr val="FF0000"/>
                </a:solidFill>
              </a:rPr>
              <a:t> </a:t>
            </a:r>
            <a:r>
              <a:rPr lang="it-IT" dirty="0"/>
              <a:t>nel caso di </a:t>
            </a:r>
            <a:r>
              <a:rPr lang="it-IT" dirty="0">
                <a:solidFill>
                  <a:srgbClr val="FF0000"/>
                </a:solidFill>
              </a:rPr>
              <a:t>sequestro preventivo con finalità impeditive </a:t>
            </a:r>
            <a:r>
              <a:rPr lang="it-IT" dirty="0"/>
              <a:t>(art. 321 co. 1 c.p.p.), </a:t>
            </a:r>
            <a:r>
              <a:rPr lang="it-IT" dirty="0">
                <a:solidFill>
                  <a:srgbClr val="FF0000"/>
                </a:solidFill>
              </a:rPr>
              <a:t>la misura reale penale </a:t>
            </a:r>
            <a:r>
              <a:rPr lang="it-IT" dirty="0"/>
              <a:t>prevale a determinate condizioni (art. 318 CCII)</a:t>
            </a:r>
          </a:p>
          <a:p>
            <a:pPr marL="0" indent="0">
              <a:buNone/>
            </a:pPr>
            <a:endParaRPr lang="it-IT" dirty="0"/>
          </a:p>
        </p:txBody>
      </p:sp>
    </p:spTree>
    <p:extLst>
      <p:ext uri="{BB962C8B-B14F-4D97-AF65-F5344CB8AC3E}">
        <p14:creationId xmlns:p14="http://schemas.microsoft.com/office/powerpoint/2010/main" val="2588986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Classificazione</a:t>
            </a:r>
          </a:p>
        </p:txBody>
      </p:sp>
      <p:sp>
        <p:nvSpPr>
          <p:cNvPr id="3" name="Segnaposto contenuto 2"/>
          <p:cNvSpPr>
            <a:spLocks noGrp="1"/>
          </p:cNvSpPr>
          <p:nvPr>
            <p:ph idx="1"/>
          </p:nvPr>
        </p:nvSpPr>
        <p:spPr/>
        <p:txBody>
          <a:bodyPr>
            <a:normAutofit/>
          </a:bodyPr>
          <a:lstStyle/>
          <a:p>
            <a:pPr marL="514350" indent="-514350" algn="just">
              <a:buAutoNum type="arabicPeriod"/>
            </a:pPr>
            <a:r>
              <a:rPr lang="it-IT" dirty="0"/>
              <a:t>MISURE DI PREVENZIONE, il Codice antimafia disciplina espressamente i rapporto con il processo esecutivo</a:t>
            </a:r>
          </a:p>
          <a:p>
            <a:pPr marL="514350" indent="-514350">
              <a:buAutoNum type="arabicPeriod"/>
            </a:pPr>
            <a:r>
              <a:rPr lang="it-IT" dirty="0"/>
              <a:t>SEQUEESTRI E CONFISCHE «allargate», cui si applica il CAM per effetto di una base normativa diretta (reato di cui agli artt. 12 </a:t>
            </a:r>
            <a:r>
              <a:rPr lang="it-IT" dirty="0" err="1"/>
              <a:t>sexies</a:t>
            </a:r>
            <a:r>
              <a:rPr lang="it-IT" dirty="0"/>
              <a:t> co. 1 </a:t>
            </a:r>
            <a:r>
              <a:rPr lang="it-IT" dirty="0" err="1"/>
              <a:t>d.l.</a:t>
            </a:r>
            <a:r>
              <a:rPr lang="it-IT" dirty="0"/>
              <a:t>  306/1992 e art. 51 terzo comma bis c.p.p., OGGI art. 240 bis c.p.</a:t>
            </a:r>
          </a:p>
        </p:txBody>
      </p:sp>
    </p:spTree>
    <p:extLst>
      <p:ext uri="{BB962C8B-B14F-4D97-AF65-F5344CB8AC3E}">
        <p14:creationId xmlns:p14="http://schemas.microsoft.com/office/powerpoint/2010/main" val="9916166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srgbClr val="FF0000"/>
                </a:solidFill>
              </a:rPr>
              <a:t>E le procedure esecutive individuali?</a:t>
            </a:r>
          </a:p>
        </p:txBody>
      </p:sp>
      <p:sp>
        <p:nvSpPr>
          <p:cNvPr id="3" name="Segnaposto contenuto 2"/>
          <p:cNvSpPr>
            <a:spLocks noGrp="1"/>
          </p:cNvSpPr>
          <p:nvPr>
            <p:ph idx="1"/>
          </p:nvPr>
        </p:nvSpPr>
        <p:spPr/>
        <p:txBody>
          <a:bodyPr>
            <a:normAutofit fontScale="85000" lnSpcReduction="20000"/>
          </a:bodyPr>
          <a:lstStyle/>
          <a:p>
            <a:pPr algn="just"/>
            <a:r>
              <a:rPr lang="it-IT" dirty="0"/>
              <a:t>In base </a:t>
            </a:r>
            <a:r>
              <a:rPr lang="it-IT" dirty="0">
                <a:solidFill>
                  <a:srgbClr val="FF0000"/>
                </a:solidFill>
              </a:rPr>
              <a:t>all’art. 12 delle preleggi  </a:t>
            </a:r>
            <a:r>
              <a:rPr lang="it-IT" dirty="0"/>
              <a:t>è possibile predicarne l’applicazione analogica nel caso di esecuzioni individuali attesa la lacuna normativa e l’analogia della materia (la liquidazione giudiziale mantiene la sua funzione esecutiva fondata su un pignoramento collettivo)</a:t>
            </a:r>
          </a:p>
          <a:p>
            <a:pPr algn="just"/>
            <a:r>
              <a:rPr lang="it-IT" dirty="0"/>
              <a:t>Diversamente opinando sarebbe  difficile giustificare l’impossibilità di liquidazione in sede concorsuale rispetto a quella individuale</a:t>
            </a:r>
          </a:p>
          <a:p>
            <a:pPr algn="just"/>
            <a:r>
              <a:rPr lang="it-IT" dirty="0"/>
              <a:t>Sospensione della procedura esecutiva </a:t>
            </a:r>
            <a:r>
              <a:rPr lang="it-IT" dirty="0">
                <a:solidFill>
                  <a:srgbClr val="FF0000"/>
                </a:solidFill>
              </a:rPr>
              <a:t>a prescindere dalla anteriorità o meno della misura rispetto al vincolo pignoratizio</a:t>
            </a:r>
          </a:p>
          <a:p>
            <a:pPr algn="just"/>
            <a:endParaRPr lang="it-IT" dirty="0"/>
          </a:p>
          <a:p>
            <a:endParaRPr lang="it-IT" dirty="0"/>
          </a:p>
        </p:txBody>
      </p:sp>
    </p:spTree>
    <p:extLst>
      <p:ext uri="{BB962C8B-B14F-4D97-AF65-F5344CB8AC3E}">
        <p14:creationId xmlns:p14="http://schemas.microsoft.com/office/powerpoint/2010/main" val="40812785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lgn="just"/>
            <a:r>
              <a:rPr lang="it-IT" dirty="0"/>
              <a:t>Per le </a:t>
            </a:r>
            <a:r>
              <a:rPr lang="it-IT" dirty="0">
                <a:solidFill>
                  <a:srgbClr val="FF0000"/>
                </a:solidFill>
              </a:rPr>
              <a:t>misure tradizionali anteriori al Codice della crisi </a:t>
            </a:r>
            <a:r>
              <a:rPr lang="it-IT" dirty="0"/>
              <a:t>il problema esegetico permane non potendo il Codice della crisi essere invocato quale addentellato normativo per l’interpretazione del pregresso contesto (</a:t>
            </a:r>
            <a:r>
              <a:rPr lang="it-IT" dirty="0" err="1"/>
              <a:t>Cass</a:t>
            </a:r>
            <a:r>
              <a:rPr lang="it-IT" dirty="0"/>
              <a:t>. n. 3575/2022) proprio in considerazione della </a:t>
            </a:r>
            <a:r>
              <a:rPr lang="it-IT" dirty="0">
                <a:solidFill>
                  <a:srgbClr val="FF0000"/>
                </a:solidFill>
              </a:rPr>
              <a:t>mancanza di un ordito normativo</a:t>
            </a:r>
            <a:r>
              <a:rPr lang="it-IT" dirty="0"/>
              <a:t> già vigente la cui interpretazione debba essere COADIUVATA dalla normativa sopravvenuta</a:t>
            </a:r>
          </a:p>
        </p:txBody>
      </p:sp>
    </p:spTree>
    <p:extLst>
      <p:ext uri="{BB962C8B-B14F-4D97-AF65-F5344CB8AC3E}">
        <p14:creationId xmlns:p14="http://schemas.microsoft.com/office/powerpoint/2010/main" val="28309138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CASS. PEN. SSUU n. 40797/2023</a:t>
            </a:r>
          </a:p>
        </p:txBody>
      </p:sp>
      <p:sp>
        <p:nvSpPr>
          <p:cNvPr id="3" name="Segnaposto contenuto 2"/>
          <p:cNvSpPr>
            <a:spLocks noGrp="1"/>
          </p:cNvSpPr>
          <p:nvPr>
            <p:ph idx="1"/>
          </p:nvPr>
        </p:nvSpPr>
        <p:spPr/>
        <p:txBody>
          <a:bodyPr>
            <a:normAutofit lnSpcReduction="10000"/>
          </a:bodyPr>
          <a:lstStyle/>
          <a:p>
            <a:pPr algn="just"/>
            <a:r>
              <a:rPr lang="it-IT" dirty="0"/>
              <a:t>Fattispecie: rapporti fra sequestro finalizzato alla confisca per equivalente (</a:t>
            </a:r>
            <a:r>
              <a:rPr lang="de-DE" dirty="0"/>
              <a:t>ex art. 12- bis, </a:t>
            </a:r>
            <a:r>
              <a:rPr lang="de-DE" dirty="0" err="1"/>
              <a:t>d.lgs</a:t>
            </a:r>
            <a:r>
              <a:rPr lang="de-DE" dirty="0"/>
              <a:t>. 10-3-2000, n. 74)</a:t>
            </a:r>
            <a:r>
              <a:rPr lang="it-IT" dirty="0"/>
              <a:t>, in presenza di reati fiscali, e apertura della procedura fallimentare</a:t>
            </a:r>
          </a:p>
          <a:p>
            <a:pPr algn="just"/>
            <a:r>
              <a:rPr lang="it-IT" dirty="0">
                <a:solidFill>
                  <a:srgbClr val="FF0000"/>
                </a:solidFill>
              </a:rPr>
              <a:t>Dichiarazione di fallimento anteriore alla misure reale penale </a:t>
            </a:r>
            <a:r>
              <a:rPr lang="it-IT" dirty="0"/>
              <a:t>(sequestro preventivo finalizzato alla confisca per reati tributari e riguardante beni attratti alla massa fallimentare)</a:t>
            </a:r>
          </a:p>
        </p:txBody>
      </p:sp>
    </p:spTree>
    <p:extLst>
      <p:ext uri="{BB962C8B-B14F-4D97-AF65-F5344CB8AC3E}">
        <p14:creationId xmlns:p14="http://schemas.microsoft.com/office/powerpoint/2010/main" val="22040877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buFontTx/>
              <a:buChar char="-"/>
            </a:pPr>
            <a:r>
              <a:rPr lang="it-IT" dirty="0"/>
              <a:t>Lo spossessamento che consegue all’apertura della procedura concorsuale è di ostacolo al sequestro o il sequestro è destinato a prevalere attesa l’obbligatorietà della confisca cui la misura cautelare è diretta?</a:t>
            </a:r>
          </a:p>
          <a:p>
            <a:pPr algn="just">
              <a:buFontTx/>
              <a:buChar char="-"/>
            </a:pPr>
            <a:r>
              <a:rPr lang="it-IT" dirty="0"/>
              <a:t>L’art. 12- bis d.lgs. n. 74/2000 consente il sequestro dei beni «salvo che appartengano a </a:t>
            </a:r>
            <a:r>
              <a:rPr lang="it-IT" dirty="0">
                <a:solidFill>
                  <a:srgbClr val="FF0000"/>
                </a:solidFill>
              </a:rPr>
              <a:t>persona estranea al reato</a:t>
            </a:r>
            <a:r>
              <a:rPr lang="it-IT" dirty="0"/>
              <a:t>»</a:t>
            </a:r>
          </a:p>
          <a:p>
            <a:pPr algn="just">
              <a:buFontTx/>
              <a:buChar char="-"/>
            </a:pPr>
            <a:endParaRPr lang="it-IT" dirty="0"/>
          </a:p>
          <a:p>
            <a:pPr algn="just">
              <a:buFontTx/>
              <a:buChar char="-"/>
            </a:pPr>
            <a:endParaRPr lang="it-IT" dirty="0"/>
          </a:p>
          <a:p>
            <a:pPr algn="just">
              <a:buFontTx/>
              <a:buChar char="-"/>
            </a:pPr>
            <a:endParaRPr lang="it-IT" dirty="0"/>
          </a:p>
        </p:txBody>
      </p:sp>
    </p:spTree>
    <p:extLst>
      <p:ext uri="{BB962C8B-B14F-4D97-AF65-F5344CB8AC3E}">
        <p14:creationId xmlns:p14="http://schemas.microsoft.com/office/powerpoint/2010/main" val="8342547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Tesi della prevalenza della procedura concorsuale</a:t>
            </a:r>
          </a:p>
        </p:txBody>
      </p:sp>
      <p:sp>
        <p:nvSpPr>
          <p:cNvPr id="3" name="Segnaposto contenuto 2"/>
          <p:cNvSpPr>
            <a:spLocks noGrp="1"/>
          </p:cNvSpPr>
          <p:nvPr>
            <p:ph idx="1"/>
          </p:nvPr>
        </p:nvSpPr>
        <p:spPr/>
        <p:txBody>
          <a:bodyPr>
            <a:normAutofit fontScale="77500" lnSpcReduction="20000"/>
          </a:bodyPr>
          <a:lstStyle/>
          <a:p>
            <a:pPr algn="just"/>
            <a:r>
              <a:rPr lang="it-IT" dirty="0"/>
              <a:t>Procedura concorsuale anteriore al sequestro</a:t>
            </a:r>
          </a:p>
          <a:p>
            <a:pPr algn="just"/>
            <a:r>
              <a:rPr lang="it-IT" dirty="0">
                <a:solidFill>
                  <a:srgbClr val="FF0000"/>
                </a:solidFill>
              </a:rPr>
              <a:t>Il conflitto va risolto sulla base del CRITERIO TEMPORALE</a:t>
            </a:r>
          </a:p>
          <a:p>
            <a:pPr algn="just"/>
            <a:r>
              <a:rPr lang="it-IT" dirty="0"/>
              <a:t>«la dichiarazione di fallimento comporta il venir meno in capo al fallito del potere di disporre del proprio patrimonio e l'attribuzione al curatore, terzo estraneo al reato, del compito di gestire tale patrimonio al fine di evitarne il depauperamento»</a:t>
            </a:r>
          </a:p>
          <a:p>
            <a:pPr algn="just"/>
            <a:r>
              <a:rPr lang="it-IT" dirty="0" err="1"/>
              <a:t>Cass</a:t>
            </a:r>
            <a:r>
              <a:rPr lang="it-IT" dirty="0"/>
              <a:t>. </a:t>
            </a:r>
            <a:r>
              <a:rPr lang="it-IT" dirty="0" err="1"/>
              <a:t>pen</a:t>
            </a:r>
            <a:r>
              <a:rPr lang="it-IT" dirty="0"/>
              <a:t>. n. 45574/2018</a:t>
            </a:r>
          </a:p>
          <a:p>
            <a:pPr algn="just"/>
            <a:r>
              <a:rPr lang="it-IT" dirty="0"/>
              <a:t>Lo stesso art. 12 bis </a:t>
            </a:r>
            <a:r>
              <a:rPr lang="it-IT" dirty="0" err="1"/>
              <a:t>prevederebbe</a:t>
            </a:r>
            <a:r>
              <a:rPr lang="it-IT" dirty="0"/>
              <a:t> un’eccezione alla prevalenza della misura reale penale («, salvo che appartengano a persona estranea al reato»)</a:t>
            </a:r>
          </a:p>
        </p:txBody>
      </p:sp>
    </p:spTree>
    <p:extLst>
      <p:ext uri="{BB962C8B-B14F-4D97-AF65-F5344CB8AC3E}">
        <p14:creationId xmlns:p14="http://schemas.microsoft.com/office/powerpoint/2010/main" val="32357777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Tesi della prevalenza della cautela penale </a:t>
            </a:r>
          </a:p>
        </p:txBody>
      </p:sp>
      <p:sp>
        <p:nvSpPr>
          <p:cNvPr id="3" name="Segnaposto contenuto 2"/>
          <p:cNvSpPr>
            <a:spLocks noGrp="1"/>
          </p:cNvSpPr>
          <p:nvPr>
            <p:ph idx="1"/>
          </p:nvPr>
        </p:nvSpPr>
        <p:spPr/>
        <p:txBody>
          <a:bodyPr>
            <a:normAutofit fontScale="92500" lnSpcReduction="20000"/>
          </a:bodyPr>
          <a:lstStyle/>
          <a:p>
            <a:r>
              <a:rPr lang="it-IT" dirty="0"/>
              <a:t>Procedura concorsuale anteriore al sequestro</a:t>
            </a:r>
          </a:p>
          <a:p>
            <a:r>
              <a:rPr lang="en-US" dirty="0"/>
              <a:t>Cass. pen., 24-5-2004, n. 29951, Cass. pen., 13-1-2022, n. 864</a:t>
            </a:r>
          </a:p>
          <a:p>
            <a:pPr algn="just"/>
            <a:r>
              <a:rPr lang="it-IT" dirty="0"/>
              <a:t>«in tema di confisca, </a:t>
            </a:r>
            <a:r>
              <a:rPr lang="it-IT" dirty="0">
                <a:solidFill>
                  <a:srgbClr val="FF0000"/>
                </a:solidFill>
              </a:rPr>
              <a:t>la dichiarazione di fallimento dell'imputato non osta al provvedimento di confisca diretta o per equivalente</a:t>
            </a:r>
            <a:r>
              <a:rPr lang="it-IT" dirty="0"/>
              <a:t>, ai sensi dell'art. 12- bis d.lgs. 10 marzo 2000, n. 74, dei beni attratti alla massa fallimentare, non trattandosi di beni "appartenenti a persona estranea al reato»</a:t>
            </a:r>
          </a:p>
        </p:txBody>
      </p:sp>
    </p:spTree>
    <p:extLst>
      <p:ext uri="{BB962C8B-B14F-4D97-AF65-F5344CB8AC3E}">
        <p14:creationId xmlns:p14="http://schemas.microsoft.com/office/powerpoint/2010/main" val="5857702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Sezioni Unite: prevalenza della misura penale</a:t>
            </a:r>
          </a:p>
        </p:txBody>
      </p:sp>
      <p:sp>
        <p:nvSpPr>
          <p:cNvPr id="3" name="Segnaposto contenuto 2"/>
          <p:cNvSpPr>
            <a:spLocks noGrp="1"/>
          </p:cNvSpPr>
          <p:nvPr>
            <p:ph idx="1"/>
          </p:nvPr>
        </p:nvSpPr>
        <p:spPr/>
        <p:txBody>
          <a:bodyPr>
            <a:normAutofit lnSpcReduction="10000"/>
          </a:bodyPr>
          <a:lstStyle/>
          <a:p>
            <a:pPr algn="just"/>
            <a:r>
              <a:rPr lang="it-IT" dirty="0"/>
              <a:t>i beni del fallito non possono ritenersi appartenenti ad una persona estranea al reato</a:t>
            </a:r>
          </a:p>
          <a:p>
            <a:pPr algn="just"/>
            <a:r>
              <a:rPr lang="it-IT" dirty="0"/>
              <a:t>Il </a:t>
            </a:r>
            <a:r>
              <a:rPr lang="it-IT" dirty="0">
                <a:solidFill>
                  <a:srgbClr val="FF0000"/>
                </a:solidFill>
              </a:rPr>
              <a:t>curatore fallimentare </a:t>
            </a:r>
            <a:r>
              <a:rPr lang="it-IT" dirty="0"/>
              <a:t>è un </a:t>
            </a:r>
            <a:r>
              <a:rPr lang="it-IT" dirty="0">
                <a:solidFill>
                  <a:srgbClr val="FF0000"/>
                </a:solidFill>
              </a:rPr>
              <a:t>mero gestore-detentore dei beni dell'imprenditore</a:t>
            </a:r>
            <a:r>
              <a:rPr lang="it-IT" dirty="0"/>
              <a:t> e questi ultimi, sebbene acquisiti nella procedura concorsuale, non possono qualificarsi come beni appartenenti ad una persona estranea al reato</a:t>
            </a:r>
          </a:p>
        </p:txBody>
      </p:sp>
    </p:spTree>
    <p:extLst>
      <p:ext uri="{BB962C8B-B14F-4D97-AF65-F5344CB8AC3E}">
        <p14:creationId xmlns:p14="http://schemas.microsoft.com/office/powerpoint/2010/main" val="30351158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algn="just"/>
            <a:r>
              <a:rPr lang="it-IT" dirty="0">
                <a:solidFill>
                  <a:srgbClr val="FF0000"/>
                </a:solidFill>
              </a:rPr>
              <a:t>i diritti acquistati dal terzo in buona fede in grado di prevalere </a:t>
            </a:r>
            <a:r>
              <a:rPr lang="it-IT" dirty="0"/>
              <a:t>sulla confisca (e quindi anche sul sequestro preventivo) si identificano, infatti, solo nel </a:t>
            </a:r>
            <a:r>
              <a:rPr lang="it-IT" dirty="0">
                <a:solidFill>
                  <a:srgbClr val="FF0000"/>
                </a:solidFill>
              </a:rPr>
              <a:t>diritto di proprietà e negli altri diritti reali che gravano sui beni </a:t>
            </a:r>
            <a:r>
              <a:rPr lang="it-IT" dirty="0"/>
              <a:t>e non anche nel semplice diritto di credito, sempre che manchi qualsiasi rapporto di strumentalità con il reato</a:t>
            </a:r>
          </a:p>
          <a:p>
            <a:pPr algn="just"/>
            <a:r>
              <a:rPr lang="it-IT" dirty="0">
                <a:solidFill>
                  <a:srgbClr val="FF0000"/>
                </a:solidFill>
              </a:rPr>
              <a:t>la sentenza dichiarativa di fallimento </a:t>
            </a:r>
            <a:r>
              <a:rPr lang="it-IT" dirty="0"/>
              <a:t>(dal 15-7-2022 di apertura della liquidazione giudiziale) </a:t>
            </a:r>
            <a:r>
              <a:rPr lang="it-IT" dirty="0">
                <a:solidFill>
                  <a:srgbClr val="FF0000"/>
                </a:solidFill>
              </a:rPr>
              <a:t>non implica il trasferimento della massa attiva ai creditori</a:t>
            </a:r>
            <a:r>
              <a:rPr lang="it-IT" dirty="0"/>
              <a:t> e non si traduce in una perdita della proprietà in capo al debitore/imprenditore</a:t>
            </a:r>
          </a:p>
        </p:txBody>
      </p:sp>
    </p:spTree>
    <p:extLst>
      <p:ext uri="{BB962C8B-B14F-4D97-AF65-F5344CB8AC3E}">
        <p14:creationId xmlns:p14="http://schemas.microsoft.com/office/powerpoint/2010/main" val="29451520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lgn="just"/>
            <a:r>
              <a:rPr lang="it-IT" dirty="0"/>
              <a:t>è sufficiente il </a:t>
            </a:r>
            <a:r>
              <a:rPr lang="it-IT" dirty="0">
                <a:solidFill>
                  <a:srgbClr val="FF0000"/>
                </a:solidFill>
              </a:rPr>
              <a:t>dettato letterale dell'art. 12- bis d.lgs. n. 74/2000 </a:t>
            </a:r>
            <a:r>
              <a:rPr lang="it-IT" dirty="0"/>
              <a:t>a fissare il criterio risolutivo della questione, laddove afferma che "</a:t>
            </a:r>
            <a:r>
              <a:rPr lang="it-IT" dirty="0">
                <a:solidFill>
                  <a:srgbClr val="FF0000"/>
                </a:solidFill>
              </a:rPr>
              <a:t>è sempre ordinata la confisca</a:t>
            </a:r>
            <a:r>
              <a:rPr lang="it-IT" dirty="0"/>
              <a:t>": dunque, prevalenza della cautela reale anche nel caso di apertura della procedura fallimentare, sia essa anteriore oppure successiva rispetto al sequestro</a:t>
            </a:r>
          </a:p>
          <a:p>
            <a:pPr algn="just"/>
            <a:r>
              <a:rPr lang="it-IT" dirty="0">
                <a:solidFill>
                  <a:srgbClr val="FF0000"/>
                </a:solidFill>
              </a:rPr>
              <a:t>irretroattività</a:t>
            </a:r>
            <a:r>
              <a:rPr lang="it-IT" dirty="0"/>
              <a:t> delle nuove disposizioni del codice</a:t>
            </a:r>
          </a:p>
        </p:txBody>
      </p:sp>
    </p:spTree>
    <p:extLst>
      <p:ext uri="{BB962C8B-B14F-4D97-AF65-F5344CB8AC3E}">
        <p14:creationId xmlns:p14="http://schemas.microsoft.com/office/powerpoint/2010/main" val="2677656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Classificazione</a:t>
            </a:r>
          </a:p>
        </p:txBody>
      </p:sp>
      <p:sp>
        <p:nvSpPr>
          <p:cNvPr id="3" name="Segnaposto contenuto 2"/>
          <p:cNvSpPr>
            <a:spLocks noGrp="1"/>
          </p:cNvSpPr>
          <p:nvPr>
            <p:ph idx="1"/>
          </p:nvPr>
        </p:nvSpPr>
        <p:spPr/>
        <p:txBody>
          <a:bodyPr/>
          <a:lstStyle/>
          <a:p>
            <a:pPr marL="0" indent="0" algn="just">
              <a:buNone/>
            </a:pPr>
            <a:r>
              <a:rPr lang="it-IT" dirty="0"/>
              <a:t>3. MISURE REALI PENALI «TRADIZIONALI» (sequestro probatorio, art. 253 c.p.p., conservativo, art. 316 c.p.p., preventivo, art. 321 c.p.p. e confisca ex art. 240 c.p.) – per esse permane il </a:t>
            </a:r>
            <a:r>
              <a:rPr lang="it-IT" dirty="0">
                <a:solidFill>
                  <a:srgbClr val="FF0000"/>
                </a:solidFill>
              </a:rPr>
              <a:t>VUOTO normativo </a:t>
            </a:r>
            <a:r>
              <a:rPr lang="it-IT" dirty="0"/>
              <a:t>quanto alle interferenze con il processo esecutivo mentre è oggi disciplinato il rapporto con le procedure concorsuali.</a:t>
            </a:r>
          </a:p>
        </p:txBody>
      </p:sp>
    </p:spTree>
    <p:extLst>
      <p:ext uri="{BB962C8B-B14F-4D97-AF65-F5344CB8AC3E}">
        <p14:creationId xmlns:p14="http://schemas.microsoft.com/office/powerpoint/2010/main" val="2959689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1224136"/>
          </a:xfrm>
        </p:spPr>
        <p:txBody>
          <a:bodyPr>
            <a:normAutofit fontScale="90000"/>
          </a:bodyPr>
          <a:lstStyle/>
          <a:p>
            <a:br>
              <a:rPr lang="it-IT" dirty="0"/>
            </a:br>
            <a:br>
              <a:rPr lang="it-IT" dirty="0"/>
            </a:br>
            <a:r>
              <a:rPr lang="it-IT" dirty="0"/>
              <a:t>Codice antimafia, d.lgs. n. 159/2011</a:t>
            </a:r>
          </a:p>
        </p:txBody>
      </p:sp>
      <p:sp>
        <p:nvSpPr>
          <p:cNvPr id="3" name="Segnaposto contenuto 2"/>
          <p:cNvSpPr>
            <a:spLocks noGrp="1"/>
          </p:cNvSpPr>
          <p:nvPr>
            <p:ph idx="1"/>
          </p:nvPr>
        </p:nvSpPr>
        <p:spPr/>
        <p:txBody>
          <a:bodyPr>
            <a:normAutofit fontScale="92500" lnSpcReduction="20000"/>
          </a:bodyPr>
          <a:lstStyle/>
          <a:p>
            <a:pPr algn="just"/>
            <a:r>
              <a:rPr lang="it-IT" dirty="0"/>
              <a:t>MISURE DI PREVENZIONE</a:t>
            </a:r>
          </a:p>
          <a:p>
            <a:pPr algn="just"/>
            <a:r>
              <a:rPr lang="it-IT" dirty="0"/>
              <a:t>Prescindono dall’accertamento del reato, è sufficiente la PERICOLOSITA’ SOCIALE del proposto, ovvero il sospetto che il proposto sia dedito alle attività criminose menzionate dal codice antimafia (non solo beni che costituiscono il </a:t>
            </a:r>
            <a:r>
              <a:rPr lang="it-IT" b="1" dirty="0"/>
              <a:t>frutto di attività illecit</a:t>
            </a:r>
            <a:r>
              <a:rPr lang="it-IT" dirty="0"/>
              <a:t>a ma anche beni di cui il soggetto </a:t>
            </a:r>
            <a:r>
              <a:rPr lang="it-IT" b="1" dirty="0"/>
              <a:t>non riesca a giustificare la legittima provenienza</a:t>
            </a:r>
            <a:r>
              <a:rPr lang="it-IT" dirty="0"/>
              <a:t>)</a:t>
            </a:r>
          </a:p>
          <a:p>
            <a:pPr algn="just"/>
            <a:r>
              <a:rPr lang="it-IT" dirty="0"/>
              <a:t>Progressiva estensione dell’ambito applicativo</a:t>
            </a:r>
          </a:p>
          <a:p>
            <a:pPr algn="just"/>
            <a:r>
              <a:rPr lang="it-IT" b="1" dirty="0">
                <a:solidFill>
                  <a:srgbClr val="FF0000"/>
                </a:solidFill>
              </a:rPr>
              <a:t>DOPPIO BINARIO</a:t>
            </a:r>
          </a:p>
          <a:p>
            <a:pPr algn="just"/>
            <a:endParaRPr lang="it-IT" dirty="0"/>
          </a:p>
        </p:txBody>
      </p:sp>
    </p:spTree>
    <p:extLst>
      <p:ext uri="{BB962C8B-B14F-4D97-AF65-F5344CB8AC3E}">
        <p14:creationId xmlns:p14="http://schemas.microsoft.com/office/powerpoint/2010/main" val="810184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MISURE DI PREVENZIONE ED ESECUZIONI IMMOBILIARI</a:t>
            </a:r>
          </a:p>
        </p:txBody>
      </p:sp>
      <p:sp>
        <p:nvSpPr>
          <p:cNvPr id="3" name="Segnaposto contenuto 2"/>
          <p:cNvSpPr>
            <a:spLocks noGrp="1"/>
          </p:cNvSpPr>
          <p:nvPr>
            <p:ph idx="1"/>
          </p:nvPr>
        </p:nvSpPr>
        <p:spPr/>
        <p:txBody>
          <a:bodyPr>
            <a:normAutofit fontScale="92500" lnSpcReduction="20000"/>
          </a:bodyPr>
          <a:lstStyle/>
          <a:p>
            <a:pPr marL="0" indent="0">
              <a:buNone/>
            </a:pPr>
            <a:r>
              <a:rPr lang="it-IT" dirty="0"/>
              <a:t>art. 55 codice antimafia</a:t>
            </a:r>
          </a:p>
          <a:p>
            <a:pPr algn="just"/>
            <a:r>
              <a:rPr lang="it-IT" dirty="0"/>
              <a:t>1. a seguito del sequestro </a:t>
            </a:r>
            <a:r>
              <a:rPr lang="it-IT" b="1" dirty="0">
                <a:solidFill>
                  <a:srgbClr val="FF0000"/>
                </a:solidFill>
              </a:rPr>
              <a:t>non possono essere iniziate </a:t>
            </a:r>
            <a:r>
              <a:rPr lang="it-IT" dirty="0"/>
              <a:t>(sequestro trascritto prima della trascrizione del pignoramento)</a:t>
            </a:r>
            <a:r>
              <a:rPr lang="it-IT" b="1" dirty="0"/>
              <a:t> </a:t>
            </a:r>
            <a:r>
              <a:rPr lang="it-IT" b="1" dirty="0">
                <a:solidFill>
                  <a:srgbClr val="FF0000"/>
                </a:solidFill>
              </a:rPr>
              <a:t>o proseguite</a:t>
            </a:r>
            <a:r>
              <a:rPr lang="it-IT" b="1" dirty="0"/>
              <a:t> </a:t>
            </a:r>
            <a:r>
              <a:rPr lang="it-IT" dirty="0"/>
              <a:t>(sequestro trascritto dopo la trascrizione del pignoramento) </a:t>
            </a:r>
            <a:r>
              <a:rPr lang="it-IT" b="1" dirty="0">
                <a:solidFill>
                  <a:srgbClr val="FF0000"/>
                </a:solidFill>
              </a:rPr>
              <a:t>esecuzioni immobiliari</a:t>
            </a:r>
            <a:r>
              <a:rPr lang="it-IT" dirty="0"/>
              <a:t>;</a:t>
            </a:r>
          </a:p>
          <a:p>
            <a:pPr marL="0" indent="0" algn="just">
              <a:buNone/>
            </a:pPr>
            <a:endParaRPr lang="it-IT" dirty="0"/>
          </a:p>
          <a:p>
            <a:pPr algn="just"/>
            <a:r>
              <a:rPr lang="it-IT" dirty="0"/>
              <a:t>2. procedure </a:t>
            </a:r>
            <a:r>
              <a:rPr lang="it-IT" b="1" dirty="0"/>
              <a:t>già IN CORSO</a:t>
            </a:r>
            <a:r>
              <a:rPr lang="it-IT" dirty="0"/>
              <a:t>, vanno </a:t>
            </a:r>
            <a:r>
              <a:rPr lang="it-IT" dirty="0">
                <a:solidFill>
                  <a:srgbClr val="FF0000"/>
                </a:solidFill>
              </a:rPr>
              <a:t>sospese</a:t>
            </a:r>
            <a:r>
              <a:rPr lang="it-IT" dirty="0"/>
              <a:t> sino alla conclusione del procedimento di prevenzione;</a:t>
            </a:r>
          </a:p>
          <a:p>
            <a:pPr algn="just"/>
            <a:endParaRPr lang="it-IT" dirty="0"/>
          </a:p>
          <a:p>
            <a:pPr marL="0" indent="0" algn="just">
              <a:buNone/>
            </a:pPr>
            <a:endParaRPr lang="it-IT" dirty="0"/>
          </a:p>
          <a:p>
            <a:endParaRPr lang="it-IT" dirty="0"/>
          </a:p>
        </p:txBody>
      </p:sp>
    </p:spTree>
    <p:extLst>
      <p:ext uri="{BB962C8B-B14F-4D97-AF65-F5344CB8AC3E}">
        <p14:creationId xmlns:p14="http://schemas.microsoft.com/office/powerpoint/2010/main" val="3037606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lgn="just"/>
            <a:r>
              <a:rPr lang="it-IT" dirty="0"/>
              <a:t>4. in caso di </a:t>
            </a:r>
            <a:r>
              <a:rPr lang="it-IT" b="1" dirty="0">
                <a:solidFill>
                  <a:srgbClr val="FF0000"/>
                </a:solidFill>
              </a:rPr>
              <a:t>DISSEQUESTRO</a:t>
            </a:r>
            <a:r>
              <a:rPr lang="it-IT" dirty="0"/>
              <a:t>(rigetto della proposta di applicazione/ beni di legittima provenienza), la procedura va iniziata o </a:t>
            </a:r>
            <a:r>
              <a:rPr lang="it-IT" dirty="0">
                <a:solidFill>
                  <a:srgbClr val="FF0000"/>
                </a:solidFill>
              </a:rPr>
              <a:t>riassunta nel termine di un anno </a:t>
            </a:r>
            <a:r>
              <a:rPr lang="it-IT" dirty="0"/>
              <a:t>dall’irrevocabilità del provvedimento di dissequestro;</a:t>
            </a:r>
          </a:p>
          <a:p>
            <a:pPr marL="0" indent="0" algn="just">
              <a:buNone/>
            </a:pPr>
            <a:endParaRPr lang="it-IT" dirty="0"/>
          </a:p>
          <a:p>
            <a:pPr algn="just"/>
            <a:r>
              <a:rPr lang="it-IT" dirty="0"/>
              <a:t>5. </a:t>
            </a:r>
            <a:r>
              <a:rPr lang="it-IT" dirty="0">
                <a:solidFill>
                  <a:srgbClr val="FF0000"/>
                </a:solidFill>
              </a:rPr>
              <a:t>ESTINZIONE</a:t>
            </a:r>
            <a:r>
              <a:rPr lang="it-IT" dirty="0"/>
              <a:t> nel caso di provvedimento definitivo di </a:t>
            </a:r>
            <a:r>
              <a:rPr lang="it-IT" dirty="0">
                <a:solidFill>
                  <a:srgbClr val="FF0000"/>
                </a:solidFill>
              </a:rPr>
              <a:t>CONFISCA </a:t>
            </a:r>
            <a:r>
              <a:rPr lang="it-IT" dirty="0"/>
              <a:t>(cancellazione della trascrizione del pignoramento);</a:t>
            </a:r>
          </a:p>
          <a:p>
            <a:endParaRPr lang="it-IT" dirty="0"/>
          </a:p>
        </p:txBody>
      </p:sp>
    </p:spTree>
    <p:extLst>
      <p:ext uri="{BB962C8B-B14F-4D97-AF65-F5344CB8AC3E}">
        <p14:creationId xmlns:p14="http://schemas.microsoft.com/office/powerpoint/2010/main" val="8340585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alassia">
  <a:themeElements>
    <a:clrScheme name="Galassia">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alassia">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Galassia">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2b036ce-309d-4631-bb9b-0d5c5fc8db29" xsi:nil="true"/>
    <lcf76f155ced4ddcb4097134ff3c332f xmlns="02c950d3-d8e7-40cf-8de5-6d3b688b9f7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1F6CA9233CDCFB4FA54FACC443FF5789" ma:contentTypeVersion="12" ma:contentTypeDescription="Creare un nuovo documento." ma:contentTypeScope="" ma:versionID="80fd4646c3e4303b9fdabab42de0bae6">
  <xsd:schema xmlns:xsd="http://www.w3.org/2001/XMLSchema" xmlns:xs="http://www.w3.org/2001/XMLSchema" xmlns:p="http://schemas.microsoft.com/office/2006/metadata/properties" xmlns:ns2="02c950d3-d8e7-40cf-8de5-6d3b688b9f75" xmlns:ns3="12b036ce-309d-4631-bb9b-0d5c5fc8db29" targetNamespace="http://schemas.microsoft.com/office/2006/metadata/properties" ma:root="true" ma:fieldsID="f60f2139546563d34387222be1d50d79" ns2:_="" ns3:_="">
    <xsd:import namespace="02c950d3-d8e7-40cf-8de5-6d3b688b9f75"/>
    <xsd:import namespace="12b036ce-309d-4631-bb9b-0d5c5fc8db2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c950d3-d8e7-40cf-8de5-6d3b688b9f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Tag immagine" ma:readOnly="false" ma:fieldId="{5cf76f15-5ced-4ddc-b409-7134ff3c332f}" ma:taxonomyMulti="true" ma:sspId="df545b04-e9b7-49eb-a5ad-99162a294c3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2b036ce-309d-4631-bb9b-0d5c5fc8db29" elementFormDefault="qualified">
    <xsd:import namespace="http://schemas.microsoft.com/office/2006/documentManagement/types"/>
    <xsd:import namespace="http://schemas.microsoft.com/office/infopath/2007/PartnerControls"/>
    <xsd:element name="SharedWithUsers" ma:index="12"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Condiviso con dettagli" ma:internalName="SharedWithDetails" ma:readOnly="true">
      <xsd:simpleType>
        <xsd:restriction base="dms:Note">
          <xsd:maxLength value="255"/>
        </xsd:restriction>
      </xsd:simpleType>
    </xsd:element>
    <xsd:element name="TaxCatchAll" ma:index="16" nillable="true" ma:displayName="Taxonomy Catch All Column" ma:hidden="true" ma:list="{566477e6-971b-4321-ae96-90eb195ece67}" ma:internalName="TaxCatchAll" ma:showField="CatchAllData" ma:web="12b036ce-309d-4631-bb9b-0d5c5fc8d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19DA30-529E-49D7-A782-5652F3AA0A23}">
  <ds:schemaRefs>
    <ds:schemaRef ds:uri="http://schemas.microsoft.com/office/2006/metadata/properties"/>
    <ds:schemaRef ds:uri="http://schemas.microsoft.com/office/infopath/2007/PartnerControls"/>
    <ds:schemaRef ds:uri="12b036ce-309d-4631-bb9b-0d5c5fc8db29"/>
    <ds:schemaRef ds:uri="02c950d3-d8e7-40cf-8de5-6d3b688b9f75"/>
  </ds:schemaRefs>
</ds:datastoreItem>
</file>

<file path=customXml/itemProps2.xml><?xml version="1.0" encoding="utf-8"?>
<ds:datastoreItem xmlns:ds="http://schemas.openxmlformats.org/officeDocument/2006/customXml" ds:itemID="{74364C02-802C-455B-BDBC-F02969C65E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c950d3-d8e7-40cf-8de5-6d3b688b9f75"/>
    <ds:schemaRef ds:uri="12b036ce-309d-4631-bb9b-0d5c5fc8db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B5D355-E47A-4D00-9504-8C9FCE51AF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Foundry</Template>
  <TotalTime>5165</TotalTime>
  <Words>3867</Words>
  <Application>Microsoft Office PowerPoint</Application>
  <PresentationFormat>Presentazione su schermo (4:3)</PresentationFormat>
  <Paragraphs>226</Paragraphs>
  <Slides>58</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58</vt:i4>
      </vt:variant>
    </vt:vector>
  </HeadingPairs>
  <TitlesOfParts>
    <vt:vector size="61" baseType="lpstr">
      <vt:lpstr>Rockwell</vt:lpstr>
      <vt:lpstr>Wingdings 2</vt:lpstr>
      <vt:lpstr>Galassia</vt:lpstr>
      <vt:lpstr>MISURE REALI PENALI ED ESECUZIONE FORZATA</vt:lpstr>
      <vt:lpstr>Misure reali nel procedimento penale</vt:lpstr>
      <vt:lpstr>MISURE REALI PENALI E PROCESSO ESECUTIVO</vt:lpstr>
      <vt:lpstr>Presentazione standard di PowerPoint</vt:lpstr>
      <vt:lpstr>Classificazione</vt:lpstr>
      <vt:lpstr>Classificazione</vt:lpstr>
      <vt:lpstr>  Codice antimafia, d.lgs. n. 159/2011</vt:lpstr>
      <vt:lpstr>MISURE DI PREVENZIONE ED ESECUZIONI IMMOBILIARI</vt:lpstr>
      <vt:lpstr>Presentazione standard di PowerPoint</vt:lpstr>
      <vt:lpstr>RICADUTE APPLICATIVE: vincolo anteriore</vt:lpstr>
      <vt:lpstr>RICADUTE APPLICATIVE: vincolo sorto successivamente</vt:lpstr>
      <vt:lpstr>RICADUTE APPLICATIVE: dissequestro o confisca</vt:lpstr>
      <vt:lpstr>RICADUTE APPLICATIVE: la tutela dell’aggiudicatario</vt:lpstr>
      <vt:lpstr>RICADUTE APPLICATIVE: tutela dell’aggiudicatario</vt:lpstr>
      <vt:lpstr>TESI POSITIVA</vt:lpstr>
      <vt:lpstr>RICADUTE APPLICATIVE</vt:lpstr>
      <vt:lpstr>art. 45</vt:lpstr>
      <vt:lpstr>CONDIZIONI , art. 52 co. 1 </vt:lpstr>
      <vt:lpstr>CONDIZIONI , art. 52</vt:lpstr>
      <vt:lpstr>CREDITO STRUMENTALE E BUONA FEDE</vt:lpstr>
      <vt:lpstr>CREDITO STRUMENTALE E BUONA FEDE</vt:lpstr>
      <vt:lpstr>Cass. pen. n. 28034/2021</vt:lpstr>
      <vt:lpstr>DISCIPLINA</vt:lpstr>
      <vt:lpstr>La c.d. CONFISCA ALLARGATA</vt:lpstr>
      <vt:lpstr>Presentazione standard di PowerPoint</vt:lpstr>
      <vt:lpstr>SOLUZIONI CONTRAPPOSTE</vt:lpstr>
      <vt:lpstr>Novità legge n. 161/2017</vt:lpstr>
      <vt:lpstr>Progressiva estensione dell’ambito applicativo</vt:lpstr>
      <vt:lpstr>SEQUESTRO ex art. 321 c.p.p. e CONFISCA ex art. 240 c.p.</vt:lpstr>
      <vt:lpstr>Presentazione standard di PowerPoint</vt:lpstr>
      <vt:lpstr>NATURA DELL’ACQUISTO</vt:lpstr>
      <vt:lpstr>Acquisto a titolo derivativo</vt:lpstr>
      <vt:lpstr>Acquisto a titolo derivativo</vt:lpstr>
      <vt:lpstr>     Cass. pen. n. 51043/2018</vt:lpstr>
      <vt:lpstr> Cass. civ. n. 28242/2020 </vt:lpstr>
      <vt:lpstr>Presentazione standard di PowerPoint</vt:lpstr>
      <vt:lpstr> Tesi panpenalistica: Cass. pen. n. 1390/2017</vt:lpstr>
      <vt:lpstr>CASS. civ. n. 39990/2018</vt:lpstr>
      <vt:lpstr>Cass. civ. n. 3709/2019</vt:lpstr>
      <vt:lpstr>COROLLARI APPLICATIVI</vt:lpstr>
      <vt:lpstr>Presentazione standard di PowerPoint</vt:lpstr>
      <vt:lpstr>ESITI</vt:lpstr>
      <vt:lpstr>Cass. pen. n. 39201/2021(nel solco panpenalistico)</vt:lpstr>
      <vt:lpstr>Cass. pen. n. 39201/2021 </vt:lpstr>
      <vt:lpstr>Cass. pen. n. 39201/2021 </vt:lpstr>
      <vt:lpstr>Cass. pen. n. 39201/2021 </vt:lpstr>
      <vt:lpstr>TUTTO RUOTA ATTORNO ALL’ART. 104 BIS D.A. C.P.P.?</vt:lpstr>
      <vt:lpstr>TESI CONTRARIA (Tribunale Napoli)</vt:lpstr>
      <vt:lpstr>Il Codice della crisi</vt:lpstr>
      <vt:lpstr>E le procedure esecutive individuali?</vt:lpstr>
      <vt:lpstr>Presentazione standard di PowerPoint</vt:lpstr>
      <vt:lpstr>CASS. PEN. SSUU n. 40797/2023</vt:lpstr>
      <vt:lpstr>Presentazione standard di PowerPoint</vt:lpstr>
      <vt:lpstr>Tesi della prevalenza della procedura concorsuale</vt:lpstr>
      <vt:lpstr>Tesi della prevalenza della cautela penale </vt:lpstr>
      <vt:lpstr>Sezioni Unite: prevalenza della misura penale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Esecuzioni individuali e misure penali</dc:title>
  <dc:creator>Mariadomenica Marchese</dc:creator>
  <cp:lastModifiedBy>Michele Delli Paoli</cp:lastModifiedBy>
  <cp:revision>190</cp:revision>
  <dcterms:created xsi:type="dcterms:W3CDTF">2018-04-19T15:45:58Z</dcterms:created>
  <dcterms:modified xsi:type="dcterms:W3CDTF">2024-06-19T13:18:32Z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0x0101001F6CA9233CDCFB4FA54FACC443FF5789</vt:lpwstr>
  </property>
</Properties>
</file>