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5"/>
  </p:handoutMasterIdLst>
  <p:sldIdLst>
    <p:sldId id="256" r:id="rId2"/>
    <p:sldId id="259" r:id="rId3"/>
    <p:sldId id="283" r:id="rId4"/>
    <p:sldId id="260" r:id="rId5"/>
    <p:sldId id="294" r:id="rId6"/>
    <p:sldId id="276" r:id="rId7"/>
    <p:sldId id="284" r:id="rId8"/>
    <p:sldId id="274" r:id="rId9"/>
    <p:sldId id="285" r:id="rId10"/>
    <p:sldId id="286" r:id="rId11"/>
    <p:sldId id="287" r:id="rId12"/>
    <p:sldId id="288" r:id="rId13"/>
    <p:sldId id="289" r:id="rId14"/>
    <p:sldId id="290" r:id="rId15"/>
    <p:sldId id="275" r:id="rId16"/>
    <p:sldId id="291" r:id="rId17"/>
    <p:sldId id="292" r:id="rId18"/>
    <p:sldId id="309" r:id="rId19"/>
    <p:sldId id="310" r:id="rId20"/>
    <p:sldId id="295" r:id="rId21"/>
    <p:sldId id="293"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280" r:id="rId36"/>
    <p:sldId id="311" r:id="rId37"/>
    <p:sldId id="312" r:id="rId38"/>
    <p:sldId id="313" r:id="rId39"/>
    <p:sldId id="314" r:id="rId40"/>
    <p:sldId id="315" r:id="rId41"/>
    <p:sldId id="316" r:id="rId42"/>
    <p:sldId id="317" r:id="rId43"/>
    <p:sldId id="318" r:id="rId44"/>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C3775EC-93FC-456B-AAEC-FC6A356E25ED}" type="datetimeFigureOut">
              <a:rPr lang="it-IT" smtClean="0"/>
              <a:t>24/03/2025</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C7D665F-6B8A-43B8-916E-19FEADBFC63E}" type="slidenum">
              <a:rPr lang="it-IT" smtClean="0"/>
              <a:t>‹N›</a:t>
            </a:fld>
            <a:endParaRPr lang="it-IT"/>
          </a:p>
        </p:txBody>
      </p:sp>
    </p:spTree>
    <p:extLst>
      <p:ext uri="{BB962C8B-B14F-4D97-AF65-F5344CB8AC3E}">
        <p14:creationId xmlns:p14="http://schemas.microsoft.com/office/powerpoint/2010/main" val="14093318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44D2557-BDFD-4C11-B996-400F8956F706}" type="datetimeFigureOut">
              <a:rPr lang="it-IT" smtClean="0"/>
              <a:t>24/03/2025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72504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44D2557-BDFD-4C11-B996-400F8956F706}" type="datetimeFigureOut">
              <a:rPr lang="it-IT" smtClean="0"/>
              <a:t>24/03/2025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3273531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44D2557-BDFD-4C11-B996-400F8956F706}" type="datetimeFigureOut">
              <a:rPr lang="it-IT" smtClean="0"/>
              <a:t>24/03/2025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205383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44D2557-BDFD-4C11-B996-400F8956F706}" type="datetimeFigureOut">
              <a:rPr lang="it-IT" smtClean="0"/>
              <a:t>24/03/2025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2565151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144D2557-BDFD-4C11-B996-400F8956F706}" type="datetimeFigureOut">
              <a:rPr lang="it-IT" smtClean="0"/>
              <a:t>24/03/2025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128905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144D2557-BDFD-4C11-B996-400F8956F706}" type="datetimeFigureOut">
              <a:rPr lang="it-IT" smtClean="0"/>
              <a:t>24/03/2025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174855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144D2557-BDFD-4C11-B996-400F8956F706}" type="datetimeFigureOut">
              <a:rPr lang="it-IT" smtClean="0"/>
              <a:t>24/03/2025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3074648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144D2557-BDFD-4C11-B996-400F8956F706}" type="datetimeFigureOut">
              <a:rPr lang="it-IT" smtClean="0"/>
              <a:t>24/03/2025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147154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44D2557-BDFD-4C11-B996-400F8956F706}" type="datetimeFigureOut">
              <a:rPr lang="it-IT" smtClean="0"/>
              <a:t>24/03/2025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3180748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144D2557-BDFD-4C11-B996-400F8956F706}" type="datetimeFigureOut">
              <a:rPr lang="it-IT" smtClean="0"/>
              <a:t>24/03/2025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1120011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144D2557-BDFD-4C11-B996-400F8956F706}" type="datetimeFigureOut">
              <a:rPr lang="it-IT" smtClean="0"/>
              <a:t>24/03/2025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140951-6A2B-431B-B41C-153E80A8DF63}" type="slidenum">
              <a:rPr lang="it-IT" smtClean="0"/>
              <a:t>‹N›</a:t>
            </a:fld>
            <a:endParaRPr lang="it-IT"/>
          </a:p>
        </p:txBody>
      </p:sp>
    </p:spTree>
    <p:extLst>
      <p:ext uri="{BB962C8B-B14F-4D97-AF65-F5344CB8AC3E}">
        <p14:creationId xmlns:p14="http://schemas.microsoft.com/office/powerpoint/2010/main" val="3886155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D2557-BDFD-4C11-B996-400F8956F706}" type="datetimeFigureOut">
              <a:rPr lang="it-IT" smtClean="0"/>
              <a:t>24/03/2025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140951-6A2B-431B-B41C-153E80A8DF63}" type="slidenum">
              <a:rPr lang="it-IT" smtClean="0"/>
              <a:t>‹N›</a:t>
            </a:fld>
            <a:endParaRPr lang="it-IT"/>
          </a:p>
        </p:txBody>
      </p:sp>
    </p:spTree>
    <p:extLst>
      <p:ext uri="{BB962C8B-B14F-4D97-AF65-F5344CB8AC3E}">
        <p14:creationId xmlns:p14="http://schemas.microsoft.com/office/powerpoint/2010/main" val="3745208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p:cNvSpPr/>
          <p:nvPr/>
        </p:nvSpPr>
        <p:spPr>
          <a:xfrm>
            <a:off x="3199510" y="1400302"/>
            <a:ext cx="7054850" cy="2402205"/>
          </a:xfrm>
          <a:custGeom>
            <a:avLst/>
            <a:gdLst/>
            <a:ahLst/>
            <a:cxnLst/>
            <a:rect l="l" t="t" r="r" b="b"/>
            <a:pathLst>
              <a:path w="7054850" h="2402204">
                <a:moveTo>
                  <a:pt x="1396" y="0"/>
                </a:moveTo>
                <a:lnTo>
                  <a:pt x="0" y="2402205"/>
                </a:lnTo>
                <a:lnTo>
                  <a:pt x="6644132" y="2402205"/>
                </a:lnTo>
                <a:lnTo>
                  <a:pt x="7054596" y="778001"/>
                </a:lnTo>
                <a:lnTo>
                  <a:pt x="1396" y="0"/>
                </a:lnTo>
                <a:close/>
              </a:path>
            </a:pathLst>
          </a:custGeom>
          <a:solidFill>
            <a:srgbClr val="172F61">
              <a:alpha val="89802"/>
            </a:srgbClr>
          </a:solidFill>
        </p:spPr>
        <p:txBody>
          <a:bodyPr wrap="square" lIns="0" tIns="0" rIns="0" bIns="0" rtlCol="0"/>
          <a:lstStyle/>
          <a:p>
            <a:endParaRPr dirty="0"/>
          </a:p>
        </p:txBody>
      </p:sp>
      <p:sp>
        <p:nvSpPr>
          <p:cNvPr id="8" name="object 3"/>
          <p:cNvSpPr txBox="1"/>
          <p:nvPr/>
        </p:nvSpPr>
        <p:spPr>
          <a:xfrm>
            <a:off x="3437634" y="2421423"/>
            <a:ext cx="6238875" cy="764312"/>
          </a:xfrm>
          <a:prstGeom prst="rect">
            <a:avLst/>
          </a:prstGeom>
        </p:spPr>
        <p:txBody>
          <a:bodyPr vert="horz" wrap="square" lIns="0" tIns="12700" rIns="0" bIns="0" rtlCol="0">
            <a:spAutoFit/>
          </a:bodyPr>
          <a:lstStyle/>
          <a:p>
            <a:pPr algn="ctr">
              <a:lnSpc>
                <a:spcPct val="100000"/>
              </a:lnSpc>
              <a:spcBef>
                <a:spcPts val="100"/>
              </a:spcBef>
            </a:pPr>
            <a:r>
              <a:rPr lang="it-IT" sz="2400" b="1" spc="-10" dirty="0">
                <a:solidFill>
                  <a:srgbClr val="FFFFFF"/>
                </a:solidFill>
                <a:latin typeface="Segoe UI"/>
                <a:cs typeface="Segoe UI"/>
              </a:rPr>
              <a:t>Il </a:t>
            </a:r>
            <a:r>
              <a:rPr sz="2400" b="1" spc="-10" dirty="0" err="1">
                <a:solidFill>
                  <a:srgbClr val="FFFFFF"/>
                </a:solidFill>
                <a:latin typeface="Segoe UI"/>
                <a:cs typeface="Segoe UI"/>
              </a:rPr>
              <a:t>Decreto</a:t>
            </a:r>
            <a:r>
              <a:rPr sz="2400" b="1" spc="-65" dirty="0">
                <a:solidFill>
                  <a:srgbClr val="FFFFFF"/>
                </a:solidFill>
                <a:latin typeface="Segoe UI"/>
                <a:cs typeface="Segoe UI"/>
              </a:rPr>
              <a:t> </a:t>
            </a:r>
            <a:r>
              <a:rPr sz="2400" b="1" spc="-20" dirty="0">
                <a:solidFill>
                  <a:srgbClr val="FFFFFF"/>
                </a:solidFill>
                <a:latin typeface="Segoe UI"/>
                <a:cs typeface="Segoe UI"/>
              </a:rPr>
              <a:t>«correttivo»</a:t>
            </a:r>
            <a:r>
              <a:rPr sz="2400" b="1" spc="-95" dirty="0">
                <a:solidFill>
                  <a:srgbClr val="FFFFFF"/>
                </a:solidFill>
                <a:latin typeface="Segoe UI"/>
                <a:cs typeface="Segoe UI"/>
              </a:rPr>
              <a:t> </a:t>
            </a:r>
            <a:r>
              <a:rPr sz="2400" b="1" dirty="0">
                <a:solidFill>
                  <a:srgbClr val="FFFFFF"/>
                </a:solidFill>
                <a:latin typeface="Segoe UI"/>
                <a:cs typeface="Segoe UI"/>
              </a:rPr>
              <a:t>(n.</a:t>
            </a:r>
            <a:r>
              <a:rPr sz="2400" b="1" spc="-75" dirty="0">
                <a:solidFill>
                  <a:srgbClr val="FFFFFF"/>
                </a:solidFill>
                <a:latin typeface="Segoe UI"/>
                <a:cs typeface="Segoe UI"/>
              </a:rPr>
              <a:t> </a:t>
            </a:r>
            <a:r>
              <a:rPr sz="2400" b="1" spc="-10" dirty="0">
                <a:solidFill>
                  <a:srgbClr val="FFFFFF"/>
                </a:solidFill>
                <a:latin typeface="Segoe UI"/>
                <a:cs typeface="Segoe UI"/>
              </a:rPr>
              <a:t>209/2024)</a:t>
            </a:r>
            <a:endParaRPr sz="2400" dirty="0">
              <a:latin typeface="Segoe UI"/>
              <a:cs typeface="Segoe UI"/>
            </a:endParaRPr>
          </a:p>
          <a:p>
            <a:pPr algn="ctr">
              <a:lnSpc>
                <a:spcPct val="100000"/>
              </a:lnSpc>
              <a:spcBef>
                <a:spcPts val="95"/>
              </a:spcBef>
            </a:pPr>
            <a:r>
              <a:rPr sz="2400" b="1" dirty="0">
                <a:solidFill>
                  <a:srgbClr val="FFFFFF"/>
                </a:solidFill>
                <a:latin typeface="Segoe UI"/>
                <a:cs typeface="Segoe UI"/>
              </a:rPr>
              <a:t>al</a:t>
            </a:r>
            <a:r>
              <a:rPr sz="2400" b="1" spc="-95" dirty="0">
                <a:solidFill>
                  <a:srgbClr val="FFFFFF"/>
                </a:solidFill>
                <a:latin typeface="Segoe UI"/>
                <a:cs typeface="Segoe UI"/>
              </a:rPr>
              <a:t> </a:t>
            </a:r>
            <a:r>
              <a:rPr sz="2400" b="1" dirty="0">
                <a:solidFill>
                  <a:srgbClr val="FFFFFF"/>
                </a:solidFill>
                <a:latin typeface="Segoe UI"/>
                <a:cs typeface="Segoe UI"/>
              </a:rPr>
              <a:t>Codice</a:t>
            </a:r>
            <a:r>
              <a:rPr sz="2400" b="1" spc="-114" dirty="0">
                <a:solidFill>
                  <a:srgbClr val="FFFFFF"/>
                </a:solidFill>
                <a:latin typeface="Segoe UI"/>
                <a:cs typeface="Segoe UI"/>
              </a:rPr>
              <a:t> </a:t>
            </a:r>
            <a:r>
              <a:rPr sz="2400" b="1" dirty="0">
                <a:solidFill>
                  <a:srgbClr val="FFFFFF"/>
                </a:solidFill>
                <a:latin typeface="Segoe UI"/>
                <a:cs typeface="Segoe UI"/>
              </a:rPr>
              <a:t>dei</a:t>
            </a:r>
            <a:r>
              <a:rPr sz="2400" b="1" spc="-80" dirty="0">
                <a:solidFill>
                  <a:srgbClr val="FFFFFF"/>
                </a:solidFill>
                <a:latin typeface="Segoe UI"/>
                <a:cs typeface="Segoe UI"/>
              </a:rPr>
              <a:t> </a:t>
            </a:r>
            <a:r>
              <a:rPr sz="2400" b="1" spc="-10" dirty="0">
                <a:solidFill>
                  <a:srgbClr val="FFFFFF"/>
                </a:solidFill>
                <a:latin typeface="Segoe UI"/>
                <a:cs typeface="Segoe UI"/>
              </a:rPr>
              <a:t>Contratti</a:t>
            </a:r>
            <a:r>
              <a:rPr sz="2400" b="1" spc="-120" dirty="0">
                <a:solidFill>
                  <a:srgbClr val="FFFFFF"/>
                </a:solidFill>
                <a:latin typeface="Segoe UI"/>
                <a:cs typeface="Segoe UI"/>
              </a:rPr>
              <a:t> </a:t>
            </a:r>
            <a:r>
              <a:rPr sz="2400" b="1" dirty="0">
                <a:solidFill>
                  <a:srgbClr val="FFFFFF"/>
                </a:solidFill>
                <a:latin typeface="Segoe UI"/>
                <a:cs typeface="Segoe UI"/>
              </a:rPr>
              <a:t>Pubblici</a:t>
            </a:r>
            <a:r>
              <a:rPr sz="2400" b="1" spc="-95" dirty="0">
                <a:solidFill>
                  <a:srgbClr val="FFFFFF"/>
                </a:solidFill>
                <a:latin typeface="Segoe UI"/>
                <a:cs typeface="Segoe UI"/>
              </a:rPr>
              <a:t> </a:t>
            </a:r>
            <a:r>
              <a:rPr sz="2400" b="1" dirty="0">
                <a:solidFill>
                  <a:srgbClr val="FFFFFF"/>
                </a:solidFill>
                <a:latin typeface="Segoe UI"/>
                <a:cs typeface="Segoe UI"/>
              </a:rPr>
              <a:t>(n.</a:t>
            </a:r>
            <a:r>
              <a:rPr sz="2400" b="1" spc="-100" dirty="0">
                <a:solidFill>
                  <a:srgbClr val="FFFFFF"/>
                </a:solidFill>
                <a:latin typeface="Segoe UI"/>
                <a:cs typeface="Segoe UI"/>
              </a:rPr>
              <a:t> </a:t>
            </a:r>
            <a:r>
              <a:rPr sz="2400" b="1" spc="-10" dirty="0">
                <a:solidFill>
                  <a:srgbClr val="FFFFFF"/>
                </a:solidFill>
                <a:latin typeface="Segoe UI"/>
                <a:cs typeface="Segoe UI"/>
              </a:rPr>
              <a:t>36/2023)</a:t>
            </a:r>
            <a:endParaRPr lang="it-IT" sz="2400" b="1" spc="-10" dirty="0">
              <a:solidFill>
                <a:srgbClr val="FFFFFF"/>
              </a:solidFill>
              <a:latin typeface="Segoe UI"/>
              <a:cs typeface="Segoe UI"/>
            </a:endParaRPr>
          </a:p>
        </p:txBody>
      </p:sp>
      <p:sp>
        <p:nvSpPr>
          <p:cNvPr id="9" name="object 3"/>
          <p:cNvSpPr txBox="1"/>
          <p:nvPr/>
        </p:nvSpPr>
        <p:spPr>
          <a:xfrm>
            <a:off x="2247623" y="4361617"/>
            <a:ext cx="8618898" cy="1528624"/>
          </a:xfrm>
          <a:prstGeom prst="rect">
            <a:avLst/>
          </a:prstGeom>
        </p:spPr>
        <p:txBody>
          <a:bodyPr vert="horz" wrap="square" lIns="0" tIns="12700" rIns="0" bIns="0" rtlCol="0">
            <a:spAutoFit/>
          </a:bodyPr>
          <a:lstStyle/>
          <a:p>
            <a:pPr algn="ctr">
              <a:lnSpc>
                <a:spcPct val="100000"/>
              </a:lnSpc>
              <a:spcBef>
                <a:spcPts val="100"/>
              </a:spcBef>
            </a:pPr>
            <a:r>
              <a:rPr lang="it-IT" sz="2400" b="1" spc="-10" dirty="0">
                <a:latin typeface="Segoe UI"/>
                <a:cs typeface="Segoe UI"/>
              </a:rPr>
              <a:t>Avv. Laura Formentin – avv. Fabrizio Colasurdo</a:t>
            </a:r>
          </a:p>
          <a:p>
            <a:pPr algn="ctr">
              <a:lnSpc>
                <a:spcPct val="100000"/>
              </a:lnSpc>
              <a:spcBef>
                <a:spcPts val="100"/>
              </a:spcBef>
            </a:pPr>
            <a:endParaRPr lang="it-IT" sz="2400" b="1" spc="-10" dirty="0">
              <a:latin typeface="Segoe UI"/>
              <a:cs typeface="Segoe UI"/>
            </a:endParaRPr>
          </a:p>
          <a:p>
            <a:pPr algn="ctr">
              <a:lnSpc>
                <a:spcPct val="100000"/>
              </a:lnSpc>
              <a:spcBef>
                <a:spcPts val="100"/>
              </a:spcBef>
            </a:pPr>
            <a:r>
              <a:rPr lang="it-IT" sz="2400" b="1" spc="-10" dirty="0">
                <a:latin typeface="Segoe UI"/>
                <a:cs typeface="Segoe UI"/>
              </a:rPr>
              <a:t>Ordine degli Avvocati di Alessandria</a:t>
            </a:r>
          </a:p>
          <a:p>
            <a:pPr algn="ctr">
              <a:lnSpc>
                <a:spcPct val="100000"/>
              </a:lnSpc>
              <a:spcBef>
                <a:spcPts val="100"/>
              </a:spcBef>
            </a:pPr>
            <a:r>
              <a:rPr lang="it-IT" sz="2400" b="1" spc="-10" dirty="0">
                <a:latin typeface="Segoe UI"/>
                <a:cs typeface="Segoe UI"/>
              </a:rPr>
              <a:t>7 marzo 2025 (parte I) – 21 marzo 2025 (parte II)</a:t>
            </a:r>
            <a:endParaRPr sz="2400" dirty="0">
              <a:latin typeface="Segoe UI"/>
              <a:cs typeface="Segoe UI"/>
            </a:endParaRPr>
          </a:p>
        </p:txBody>
      </p:sp>
    </p:spTree>
    <p:extLst>
      <p:ext uri="{BB962C8B-B14F-4D97-AF65-F5344CB8AC3E}">
        <p14:creationId xmlns:p14="http://schemas.microsoft.com/office/powerpoint/2010/main" val="123241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07166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2</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232725"/>
            <a:ext cx="10405534" cy="5632311"/>
          </a:xfrm>
          <a:prstGeom prst="rect">
            <a:avLst/>
          </a:prstGeom>
          <a:noFill/>
        </p:spPr>
        <p:txBody>
          <a:bodyPr wrap="square" rtlCol="0">
            <a:spAutoFit/>
          </a:bodyPr>
          <a:lstStyle/>
          <a:p>
            <a:pPr algn="ctr"/>
            <a:r>
              <a:rPr lang="it-IT" b="1" dirty="0">
                <a:solidFill>
                  <a:srgbClr val="FF0000"/>
                </a:solidFill>
              </a:rPr>
              <a:t>IDENTIFICAZIONE DEL CCNL APPLICABILE </a:t>
            </a:r>
          </a:p>
          <a:p>
            <a:pPr algn="ctr"/>
            <a:r>
              <a:rPr lang="it-IT" b="1" dirty="0">
                <a:solidFill>
                  <a:srgbClr val="FF0000"/>
                </a:solidFill>
              </a:rPr>
              <a:t>(CRITERI VALIDI SIA PER IL PRINCIPALE SIA PER I SECONDARI)</a:t>
            </a:r>
          </a:p>
          <a:p>
            <a:endParaRPr lang="it-IT" b="1" dirty="0">
              <a:solidFill>
                <a:srgbClr val="FF0000"/>
              </a:solidFill>
            </a:endParaRPr>
          </a:p>
          <a:p>
            <a:r>
              <a:rPr lang="it-IT" dirty="0"/>
              <a:t>Si individua previa valutazione:</a:t>
            </a:r>
          </a:p>
          <a:p>
            <a:r>
              <a:rPr lang="it-IT" dirty="0"/>
              <a:t>a) della </a:t>
            </a:r>
            <a:r>
              <a:rPr lang="it-IT" u="sng" dirty="0"/>
              <a:t>stretta connessione dell'ambito di applicazione del contratto collettivo rispetto alle prestazioni oggetto dell'appalto o della concessione</a:t>
            </a:r>
            <a:r>
              <a:rPr lang="it-IT" dirty="0"/>
              <a:t>, da eseguire anche in maniera prevalente, ai sensi del comma 2;</a:t>
            </a:r>
          </a:p>
          <a:p>
            <a:r>
              <a:rPr lang="it-IT" dirty="0"/>
              <a:t>b) del criterio della </a:t>
            </a:r>
            <a:r>
              <a:rPr lang="it-IT" u="sng" dirty="0"/>
              <a:t>maggiore rappresentatività comparativa sul piano nazionale </a:t>
            </a:r>
            <a:r>
              <a:rPr lang="it-IT" dirty="0"/>
              <a:t>delle associazioni dei datori e dei prestatori di lavoro, ai sensi del comma 3.</a:t>
            </a:r>
          </a:p>
          <a:p>
            <a:pPr algn="just"/>
            <a:r>
              <a:rPr lang="it-IT" b="1" dirty="0"/>
              <a:t>I due criteri vanno applicati in sequenza, prima quello della lettera a), e nell’ambito di quelli così selezionati secondo la lettera b).</a:t>
            </a:r>
          </a:p>
          <a:p>
            <a:pPr algn="just"/>
            <a:endParaRPr lang="it-IT" dirty="0"/>
          </a:p>
          <a:p>
            <a:pPr algn="just"/>
            <a:r>
              <a:rPr lang="it-IT" dirty="0"/>
              <a:t>La valutazione della connessione ai sensi della lettera a) si compie tramite:</a:t>
            </a:r>
          </a:p>
          <a:p>
            <a:r>
              <a:rPr lang="it-IT" dirty="0"/>
              <a:t>a) identificazione dell'attività da eseguire mediante indicazione nei bandi, negli inviti e nella decisione di contrarre di cui all'articolo 17, comma 2, del </a:t>
            </a:r>
            <a:r>
              <a:rPr lang="it-IT" b="1" u="sng" dirty="0"/>
              <a:t>codice del rispettivo codice ATECO</a:t>
            </a:r>
            <a:r>
              <a:rPr lang="it-IT" dirty="0"/>
              <a:t>, </a:t>
            </a:r>
            <a:r>
              <a:rPr lang="it-IT" dirty="0">
                <a:solidFill>
                  <a:schemeClr val="accent2"/>
                </a:solidFill>
              </a:rPr>
              <a:t>eventualmente</a:t>
            </a:r>
            <a:r>
              <a:rPr lang="it-IT" dirty="0"/>
              <a:t> anche in raffronto con il codice per gli appalti pubblici (</a:t>
            </a:r>
            <a:r>
              <a:rPr lang="it-IT" b="1" u="sng" dirty="0"/>
              <a:t>CPV</a:t>
            </a:r>
            <a:r>
              <a:rPr lang="it-IT" dirty="0"/>
              <a:t>) indicato nei medesimi bandi, inviti e decisione di contrarre;</a:t>
            </a:r>
          </a:p>
          <a:p>
            <a:r>
              <a:rPr lang="it-IT" dirty="0"/>
              <a:t>b) individuazione dell'ambito di applicazione del contratto collettivo di lavoro in relazione ai </a:t>
            </a:r>
            <a:r>
              <a:rPr lang="it-IT" dirty="0" err="1"/>
              <a:t>sottosettori</a:t>
            </a:r>
            <a:r>
              <a:rPr lang="it-IT" dirty="0"/>
              <a:t> con cui sono classificati i contratti collettivi nazionali depositati nell'Archivio nazionale dei contratti e degli accordi collettivi di lavoro istituito presso il Consiglio nazionale dell'economia e del lavoro.</a:t>
            </a:r>
          </a:p>
          <a:p>
            <a:pPr algn="just"/>
            <a:endParaRPr lang="it-IT" dirty="0"/>
          </a:p>
        </p:txBody>
      </p:sp>
    </p:spTree>
    <p:extLst>
      <p:ext uri="{BB962C8B-B14F-4D97-AF65-F5344CB8AC3E}">
        <p14:creationId xmlns:p14="http://schemas.microsoft.com/office/powerpoint/2010/main" val="139222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07166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2</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225689"/>
            <a:ext cx="10405534" cy="3970318"/>
          </a:xfrm>
          <a:prstGeom prst="rect">
            <a:avLst/>
          </a:prstGeom>
          <a:noFill/>
        </p:spPr>
        <p:txBody>
          <a:bodyPr wrap="square" rtlCol="0">
            <a:spAutoFit/>
          </a:bodyPr>
          <a:lstStyle/>
          <a:p>
            <a:pPr algn="ctr"/>
            <a:r>
              <a:rPr lang="it-IT" b="1" dirty="0">
                <a:solidFill>
                  <a:srgbClr val="FF0000"/>
                </a:solidFill>
              </a:rPr>
              <a:t>IDENTIFICAZIONE DEL CCNL APPLICABILE </a:t>
            </a:r>
          </a:p>
          <a:p>
            <a:pPr algn="ctr"/>
            <a:r>
              <a:rPr lang="it-IT" b="1" dirty="0">
                <a:solidFill>
                  <a:srgbClr val="FF0000"/>
                </a:solidFill>
              </a:rPr>
              <a:t>(CRITERI VALIDI SIA PER IL PRINCIPALE SIA PER I SECONDARI)</a:t>
            </a:r>
          </a:p>
          <a:p>
            <a:endParaRPr lang="it-IT" b="1" dirty="0">
              <a:solidFill>
                <a:srgbClr val="FF0000"/>
              </a:solidFill>
            </a:endParaRPr>
          </a:p>
          <a:p>
            <a:pPr algn="just"/>
            <a:r>
              <a:rPr lang="it-IT" dirty="0"/>
              <a:t>La valutazione della rappresentatività ai sensi della lettera b) nell’ambito dei contratti coerenti in base al parametro della </a:t>
            </a:r>
            <a:r>
              <a:rPr lang="it-IT" dirty="0" err="1"/>
              <a:t>lett</a:t>
            </a:r>
            <a:r>
              <a:rPr lang="it-IT" dirty="0"/>
              <a:t>. a) si compie tramite:</a:t>
            </a:r>
          </a:p>
          <a:p>
            <a:r>
              <a:rPr lang="it-IT" dirty="0"/>
              <a:t>a) IN PRINCIPALITA’, riferimento ai </a:t>
            </a:r>
            <a:r>
              <a:rPr lang="it-IT" b="1" u="sng" dirty="0"/>
              <a:t>CCNL</a:t>
            </a:r>
            <a:r>
              <a:rPr lang="it-IT" dirty="0"/>
              <a:t> stipulati tra le associazioni dei datori e dei prestatori di lavoro comparativamente più rappresentative a livello nazionale </a:t>
            </a:r>
            <a:r>
              <a:rPr lang="it-IT" b="1" u="sng" dirty="0"/>
              <a:t>presi a riferimento dal Ministero del lavoro e delle politiche sociali nella redazione delle tabelle per la determinazione del costo medio del lavoro</a:t>
            </a:r>
            <a:r>
              <a:rPr lang="it-IT" dirty="0"/>
              <a:t>, adottate ai sensi dell'articolo 41, comma 13</a:t>
            </a:r>
          </a:p>
          <a:p>
            <a:r>
              <a:rPr lang="it-IT" dirty="0"/>
              <a:t>b) IN ASSENZA DELLE TABELLE per la determinazione del costo medio del lavoro, le stazioni appaltanti e gli enti concedenti </a:t>
            </a:r>
            <a:r>
              <a:rPr lang="it-IT" b="1" u="sng" dirty="0"/>
              <a:t>richiedono al Ministero del lavoro e delle politiche sociali di indicare, sulla base delle informazioni disponibili,</a:t>
            </a:r>
            <a:r>
              <a:rPr lang="it-IT" dirty="0"/>
              <a:t> il contratto collettivo di lavoro stipulato tra le associazioni dei datori e dei prestatori di lavoro comparativamente più rappresentative a livello nazionale applicabile alle prestazioni oggetto dell'appalto o della concessione.</a:t>
            </a:r>
          </a:p>
        </p:txBody>
      </p:sp>
    </p:spTree>
    <p:extLst>
      <p:ext uri="{BB962C8B-B14F-4D97-AF65-F5344CB8AC3E}">
        <p14:creationId xmlns:p14="http://schemas.microsoft.com/office/powerpoint/2010/main" val="503792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07166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3</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430710"/>
            <a:ext cx="10405534" cy="3693319"/>
          </a:xfrm>
          <a:prstGeom prst="rect">
            <a:avLst/>
          </a:prstGeom>
          <a:noFill/>
        </p:spPr>
        <p:txBody>
          <a:bodyPr wrap="square" rtlCol="0">
            <a:spAutoFit/>
          </a:bodyPr>
          <a:lstStyle/>
          <a:p>
            <a:pPr algn="ctr"/>
            <a:endParaRPr lang="it-IT" b="1" dirty="0">
              <a:solidFill>
                <a:srgbClr val="FF0000"/>
              </a:solidFill>
            </a:endParaRPr>
          </a:p>
          <a:p>
            <a:pPr algn="ctr"/>
            <a:r>
              <a:rPr lang="it-IT" b="1" dirty="0">
                <a:solidFill>
                  <a:srgbClr val="FF0000"/>
                </a:solidFill>
              </a:rPr>
              <a:t>PRESUNZIONE DI EQUIVALENZA</a:t>
            </a:r>
          </a:p>
          <a:p>
            <a:endParaRPr lang="it-IT" b="1" dirty="0">
              <a:solidFill>
                <a:srgbClr val="FF0000"/>
              </a:solidFill>
            </a:endParaRPr>
          </a:p>
          <a:p>
            <a:r>
              <a:rPr lang="it-IT" dirty="0"/>
              <a:t>1. Ai fini della dichiarazione di cui all'articolo 11, comma 4, e della conseguente verifica, si considerano equivalenti le tutele garantite da contratti collettivi nazionali e territoriali di lavoro, sottoscritti congiuntamente dalle medesime organizzazioni sindacali comparativamente più rappresentative con organizzazioni datoriali diverse da quelle firmatarie del contratto collettivo di lavoro indicato dalla stazione appaltante, </a:t>
            </a:r>
            <a:r>
              <a:rPr lang="it-IT" b="1" u="sng" dirty="0"/>
              <a:t>attinenti al medesimo </a:t>
            </a:r>
            <a:r>
              <a:rPr lang="it-IT" b="1" u="sng" dirty="0" err="1"/>
              <a:t>sottosettore</a:t>
            </a:r>
            <a:r>
              <a:rPr lang="it-IT" b="1" u="sng" dirty="0"/>
              <a:t> </a:t>
            </a:r>
            <a:r>
              <a:rPr lang="it-IT" dirty="0"/>
              <a:t>a </a:t>
            </a:r>
            <a:r>
              <a:rPr lang="it-IT" b="1" u="sng" dirty="0"/>
              <a:t>condizione che ai lavoratori dell'operatore economico sia applicato il contratto collettivo di lavoro corrispondente alla dimensione o alla natura giuridica dell'impresa</a:t>
            </a:r>
            <a:r>
              <a:rPr lang="it-IT" dirty="0"/>
              <a:t>.</a:t>
            </a:r>
          </a:p>
          <a:p>
            <a:endParaRPr lang="it-IT" dirty="0"/>
          </a:p>
          <a:p>
            <a:r>
              <a:rPr lang="it-IT" dirty="0"/>
              <a:t>2. Per gli appalti relativi al </a:t>
            </a:r>
            <a:r>
              <a:rPr lang="it-IT" u="sng" dirty="0">
                <a:solidFill>
                  <a:srgbClr val="FF0000"/>
                </a:solidFill>
              </a:rPr>
              <a:t>settore dell'edilizia</a:t>
            </a:r>
            <a:r>
              <a:rPr lang="it-IT" dirty="0"/>
              <a:t>, si considerano equivalenti, nei limiti di quanto previsto dal comma 1, </a:t>
            </a:r>
            <a:r>
              <a:rPr lang="it-IT" b="1" u="sng" dirty="0"/>
              <a:t>i contratti collettivi nazionali di lavoro classificati mediante codice unico alfanumerico CNEL/INPES F012, F015, F018</a:t>
            </a:r>
            <a:r>
              <a:rPr lang="it-IT" dirty="0"/>
              <a:t>.</a:t>
            </a:r>
          </a:p>
        </p:txBody>
      </p:sp>
    </p:spTree>
    <p:extLst>
      <p:ext uri="{BB962C8B-B14F-4D97-AF65-F5344CB8AC3E}">
        <p14:creationId xmlns:p14="http://schemas.microsoft.com/office/powerpoint/2010/main" val="3225449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4</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127895"/>
            <a:ext cx="10405534" cy="5355312"/>
          </a:xfrm>
          <a:prstGeom prst="rect">
            <a:avLst/>
          </a:prstGeom>
          <a:noFill/>
        </p:spPr>
        <p:txBody>
          <a:bodyPr wrap="square" rtlCol="0">
            <a:spAutoFit/>
          </a:bodyPr>
          <a:lstStyle/>
          <a:p>
            <a:pPr algn="ctr"/>
            <a:endParaRPr lang="it-IT" b="1" dirty="0">
              <a:solidFill>
                <a:srgbClr val="FF0000"/>
              </a:solidFill>
            </a:endParaRPr>
          </a:p>
          <a:p>
            <a:pPr algn="ctr"/>
            <a:r>
              <a:rPr lang="it-IT" b="1" dirty="0">
                <a:solidFill>
                  <a:srgbClr val="FF0000"/>
                </a:solidFill>
              </a:rPr>
              <a:t>Indicazione da parte dell'operatore economico di un diverso contratto collettivo nazionale di lavoro</a:t>
            </a:r>
          </a:p>
          <a:p>
            <a:pPr algn="ctr"/>
            <a:r>
              <a:rPr lang="it-IT" b="1" dirty="0">
                <a:solidFill>
                  <a:srgbClr val="FF0000"/>
                </a:solidFill>
              </a:rPr>
              <a:t>(si applica al di fuori dei casi di equivalenza presunta – anche per le prestazioni secondarie)</a:t>
            </a:r>
          </a:p>
          <a:p>
            <a:pPr marL="342900" indent="-342900">
              <a:buAutoNum type="arabicPeriod"/>
            </a:pPr>
            <a:r>
              <a:rPr lang="it-IT" dirty="0"/>
              <a:t>Si considerano, ai fini della valutazione di equivalenza, le tutele economiche e le tutele normative.</a:t>
            </a:r>
          </a:p>
          <a:p>
            <a:pPr marL="342900" indent="-342900">
              <a:buAutoNum type="arabicPeriod"/>
            </a:pPr>
            <a:r>
              <a:rPr lang="it-IT" dirty="0"/>
              <a:t>La valutazione </a:t>
            </a:r>
            <a:r>
              <a:rPr lang="it-IT" u="sng" dirty="0"/>
              <a:t>di equivalenza economica dei contratti è effettuata in relazione alle componenti fisse della retribuzione globale annua</a:t>
            </a:r>
            <a:r>
              <a:rPr lang="it-IT" dirty="0"/>
              <a:t>, costituite dalle seguenti voci:</a:t>
            </a:r>
          </a:p>
          <a:p>
            <a:pPr marL="792163" indent="-342900">
              <a:buAutoNum type="alphaLcParenR"/>
            </a:pPr>
            <a:r>
              <a:rPr lang="it-IT" dirty="0"/>
              <a:t>retribuzione tabellare annuale; b) indennità di contingenza; c) elemento distinto della retribuzione (EDR); d) eventuali mensilità aggiuntive e) eventuali ulteriori indennità previste.</a:t>
            </a:r>
          </a:p>
          <a:p>
            <a:r>
              <a:rPr lang="it-IT" dirty="0"/>
              <a:t>3. La valutazione di equivalenza delle </a:t>
            </a:r>
            <a:r>
              <a:rPr lang="it-IT" u="sng" dirty="0"/>
              <a:t>tutele normative </a:t>
            </a:r>
            <a:r>
              <a:rPr lang="it-IT" dirty="0"/>
              <a:t>è effettuata sulla base dei seguenti parametri:</a:t>
            </a:r>
          </a:p>
          <a:p>
            <a:r>
              <a:rPr lang="it-IT" dirty="0"/>
              <a:t>a) disciplina concernente il lavoro supplementare; b) clausole relative al lavoro a tempo parziale; c) disciplina del lavoro straordinario, con particolare riferimento ai limiti massimi; d) disciplina compensativa relativa alle festività soppresse; e) durata del periodo di prova; f) durata del periodo di preavviso; g) durata del periodo di comporto in caso di malattia e infortunio; h) disciplina dei casi di malattia e infortunio, con particolare riferimento al riconoscimento di eventuali integrazioni delle relative indennità; i) disciplina relativa alla maternità e alle indennità previste per l'astensione obbligatoria e facoltativa dei genitori; l) monte ore di permessi retribuiti; m) disciplina relativa alla bilateralità; n) obblighi di denunzia agli enti previdenziali, inclusa la Cassa edile, assicurativi e antinfortunistici, inclusa la formazione in materia di salute e sicurezza sul lavoro, anche con riferimento alla formazione di primo ingresso e all'aggiornamento periodico; o) previdenza integrativa; p) sanità integrativa.</a:t>
            </a:r>
          </a:p>
        </p:txBody>
      </p:sp>
    </p:spTree>
    <p:extLst>
      <p:ext uri="{BB962C8B-B14F-4D97-AF65-F5344CB8AC3E}">
        <p14:creationId xmlns:p14="http://schemas.microsoft.com/office/powerpoint/2010/main" val="349925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4</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127895"/>
            <a:ext cx="10405534" cy="5355312"/>
          </a:xfrm>
          <a:prstGeom prst="rect">
            <a:avLst/>
          </a:prstGeom>
          <a:noFill/>
        </p:spPr>
        <p:txBody>
          <a:bodyPr wrap="square" rtlCol="0">
            <a:spAutoFit/>
          </a:bodyPr>
          <a:lstStyle/>
          <a:p>
            <a:pPr algn="ctr"/>
            <a:endParaRPr lang="it-IT" b="1" dirty="0">
              <a:solidFill>
                <a:srgbClr val="FF0000"/>
              </a:solidFill>
            </a:endParaRPr>
          </a:p>
          <a:p>
            <a:pPr algn="ctr"/>
            <a:r>
              <a:rPr lang="it-IT" b="1" dirty="0">
                <a:solidFill>
                  <a:srgbClr val="FF0000"/>
                </a:solidFill>
              </a:rPr>
              <a:t>Indicazione da parte dell'operatore economico di un diverso contratto collettivo nazionale di lavoro</a:t>
            </a:r>
          </a:p>
          <a:p>
            <a:pPr algn="ctr"/>
            <a:r>
              <a:rPr lang="it-IT" b="1" dirty="0">
                <a:solidFill>
                  <a:srgbClr val="FF0000"/>
                </a:solidFill>
              </a:rPr>
              <a:t>(si applica al di fuori dei casi di equivalenza presunta – anche per le prestazioni secondarie)</a:t>
            </a:r>
          </a:p>
          <a:p>
            <a:endParaRPr lang="it-IT" dirty="0"/>
          </a:p>
          <a:p>
            <a:r>
              <a:rPr lang="it-IT" dirty="0"/>
              <a:t>4. </a:t>
            </a:r>
            <a:r>
              <a:rPr lang="it-IT" dirty="0">
                <a:solidFill>
                  <a:schemeClr val="accent1">
                    <a:lumMod val="75000"/>
                  </a:schemeClr>
                </a:solidFill>
              </a:rPr>
              <a:t>Le stazioni appaltanti e gli enti concedenti possono ritenere sussistente l'equivalenza delle tutele:</a:t>
            </a:r>
          </a:p>
          <a:p>
            <a:r>
              <a:rPr lang="it-IT" dirty="0">
                <a:solidFill>
                  <a:schemeClr val="accent1">
                    <a:lumMod val="75000"/>
                  </a:schemeClr>
                </a:solidFill>
              </a:rPr>
              <a:t>- quando il </a:t>
            </a:r>
            <a:r>
              <a:rPr lang="it-IT" u="sng" dirty="0">
                <a:solidFill>
                  <a:schemeClr val="accent1">
                    <a:lumMod val="75000"/>
                  </a:schemeClr>
                </a:solidFill>
              </a:rPr>
              <a:t>valore economico </a:t>
            </a:r>
            <a:r>
              <a:rPr lang="it-IT" b="1" u="sng" dirty="0">
                <a:solidFill>
                  <a:schemeClr val="accent1">
                    <a:lumMod val="75000"/>
                  </a:schemeClr>
                </a:solidFill>
              </a:rPr>
              <a:t>complessivo delle componenti fisse </a:t>
            </a:r>
            <a:r>
              <a:rPr lang="it-IT" u="sng" dirty="0">
                <a:solidFill>
                  <a:schemeClr val="accent1">
                    <a:lumMod val="75000"/>
                  </a:schemeClr>
                </a:solidFill>
              </a:rPr>
              <a:t>della retribuzione globale annua di cui al comma 2 risulta </a:t>
            </a:r>
            <a:r>
              <a:rPr lang="it-IT" b="1" u="sng" dirty="0">
                <a:solidFill>
                  <a:schemeClr val="accent1">
                    <a:lumMod val="75000"/>
                  </a:schemeClr>
                </a:solidFill>
              </a:rPr>
              <a:t>almeno pari a quello del contratto collettivo di lavoro indicato nel bando di gara </a:t>
            </a:r>
            <a:r>
              <a:rPr lang="it-IT" u="sng" dirty="0">
                <a:solidFill>
                  <a:schemeClr val="accent1">
                    <a:lumMod val="75000"/>
                  </a:schemeClr>
                </a:solidFill>
              </a:rPr>
              <a:t>o nell'invito - quando gli scostamenti rispetto ai parametri (normativi) di cui al comma 3 sono </a:t>
            </a:r>
            <a:r>
              <a:rPr lang="it-IT" b="1" u="sng" dirty="0">
                <a:solidFill>
                  <a:schemeClr val="accent1">
                    <a:lumMod val="75000"/>
                  </a:schemeClr>
                </a:solidFill>
              </a:rPr>
              <a:t>marginali</a:t>
            </a:r>
            <a:r>
              <a:rPr lang="it-IT" dirty="0"/>
              <a:t>.</a:t>
            </a:r>
          </a:p>
          <a:p>
            <a:pPr algn="ctr"/>
            <a:r>
              <a:rPr lang="it-IT" b="1" dirty="0">
                <a:solidFill>
                  <a:srgbClr val="FF0000"/>
                </a:solidFill>
              </a:rPr>
              <a:t>I REQUISITI SONO CUMULATIVI</a:t>
            </a:r>
          </a:p>
          <a:p>
            <a:r>
              <a:rPr lang="it-IT" dirty="0"/>
              <a:t>5. Con decreto del Ministero del lavoro e delle politiche sociali, di concerto con il Ministero delle infrastrutture e dei trasporti, da adottarsi entro novanta giorni dalla data di entrata in vigore del presente allegato, sono adottate le </a:t>
            </a:r>
            <a:r>
              <a:rPr lang="it-IT" b="1" dirty="0">
                <a:solidFill>
                  <a:srgbClr val="FF0000"/>
                </a:solidFill>
              </a:rPr>
              <a:t>linee guida </a:t>
            </a:r>
            <a:r>
              <a:rPr lang="it-IT" dirty="0"/>
              <a:t>per la determinazione delle </a:t>
            </a:r>
            <a:r>
              <a:rPr lang="it-IT" u="sng" dirty="0"/>
              <a:t>modalità di attestazione dell'equivalenza delle tutele di cui al comma 4 e per la valutazione degli scostamenti</a:t>
            </a:r>
            <a:r>
              <a:rPr lang="it-IT" dirty="0"/>
              <a:t> che, in ragione anche del numero di parametri interessati, possono essere considerati marginali dalle stazioni appaltanti ed enti concedenti ai sensi del medesimo comma 4.</a:t>
            </a:r>
          </a:p>
          <a:p>
            <a:r>
              <a:rPr lang="it-IT" dirty="0"/>
              <a:t>6. Per i contratti che, in ragione dei settori di riferimento, sono soggetti a specifici vincoli normativi o regolatori incidenti anche sulle tutele economiche o normative dei lavoratori, </a:t>
            </a:r>
            <a:r>
              <a:rPr lang="it-IT" u="sng" dirty="0"/>
              <a:t>resta ferma la possibilità di fare riferimento, ai fini della determinazione dell'equivalenza, al rispetto di tali vincoli in relazione alle tutele regolate</a:t>
            </a:r>
            <a:r>
              <a:rPr lang="it-IT" dirty="0"/>
              <a:t>, ferma restando la verifica delle ulteriori tutele secondo quanto previsto nel presente articolo.</a:t>
            </a:r>
          </a:p>
        </p:txBody>
      </p:sp>
    </p:spTree>
    <p:extLst>
      <p:ext uri="{BB962C8B-B14F-4D97-AF65-F5344CB8AC3E}">
        <p14:creationId xmlns:p14="http://schemas.microsoft.com/office/powerpoint/2010/main" val="3649220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706069" y="1025119"/>
            <a:ext cx="10982960" cy="4206920"/>
          </a:xfrm>
          <a:prstGeom prst="rect">
            <a:avLst/>
          </a:prstGeom>
        </p:spPr>
        <p:txBody>
          <a:bodyPr vert="horz" wrap="square" lIns="0" tIns="264794" rIns="0" bIns="0" rtlCol="0">
            <a:spAutoFit/>
          </a:bodyPr>
          <a:lstStyle>
            <a:lvl1pPr marL="0">
              <a:defRPr sz="1600" b="0" i="0">
                <a:solidFill>
                  <a:schemeClr val="tx1"/>
                </a:solidFill>
                <a:latin typeface="Segoe UI"/>
                <a:ea typeface="+mn-ea"/>
                <a:cs typeface="Segoe U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99085" marR="5080" indent="-287020" algn="just">
              <a:spcBef>
                <a:spcPts val="1200"/>
              </a:spcBef>
              <a:buClr>
                <a:srgbClr val="375F92"/>
              </a:buClr>
              <a:buFont typeface="Wingdings"/>
              <a:buChar char=""/>
              <a:tabLst>
                <a:tab pos="299085" algn="l"/>
              </a:tabLst>
            </a:pPr>
            <a:endParaRPr lang="it-IT" kern="0" dirty="0">
              <a:solidFill>
                <a:sysClr val="windowText" lastClr="000000"/>
              </a:solidFill>
            </a:endParaRPr>
          </a:p>
          <a:p>
            <a:endParaRPr lang="it-IT" dirty="0"/>
          </a:p>
          <a:p>
            <a:endParaRPr lang="it-IT" dirty="0"/>
          </a:p>
          <a:p>
            <a:r>
              <a:rPr lang="it-IT" dirty="0"/>
              <a:t>Non dovrebbero esserci problemi particolari nell’applicazione dei primi 4 parametri.</a:t>
            </a:r>
          </a:p>
          <a:p>
            <a:endParaRPr lang="it-IT" sz="1600" kern="0" dirty="0">
              <a:solidFill>
                <a:sysClr val="windowText" lastClr="000000"/>
              </a:solidFill>
            </a:endParaRPr>
          </a:p>
          <a:p>
            <a:r>
              <a:rPr lang="it-IT" sz="1600" kern="0" dirty="0">
                <a:solidFill>
                  <a:sysClr val="windowText" lastClr="000000"/>
                </a:solidFill>
              </a:rPr>
              <a:t>Invece il quinto è molto generico («</a:t>
            </a:r>
            <a:r>
              <a:rPr lang="it-IT" sz="1600" i="1" kern="0" dirty="0">
                <a:solidFill>
                  <a:sysClr val="windowText" lastClr="000000"/>
                </a:solidFill>
              </a:rPr>
              <a:t>eventuali ulteriori indennità previste</a:t>
            </a:r>
            <a:r>
              <a:rPr lang="it-IT" sz="1600" kern="0" dirty="0">
                <a:solidFill>
                  <a:sysClr val="windowText" lastClr="000000"/>
                </a:solidFill>
              </a:rPr>
              <a:t>»), forse troppo per un confronto tra diversi CCNL.</a:t>
            </a:r>
          </a:p>
          <a:p>
            <a:r>
              <a:rPr lang="it-IT" kern="0" dirty="0">
                <a:solidFill>
                  <a:sysClr val="windowText" lastClr="000000"/>
                </a:solidFill>
              </a:rPr>
              <a:t>L’espressione “indennità” viene infatti solitamente utilizzata per indicare elargizioni previste al fine di remunerare specifiche modalità e condizioni della prestazione lavorativa. </a:t>
            </a:r>
          </a:p>
          <a:p>
            <a:endParaRPr lang="it-IT" kern="0" dirty="0">
              <a:solidFill>
                <a:sysClr val="windowText" lastClr="000000"/>
              </a:solidFill>
            </a:endParaRPr>
          </a:p>
          <a:p>
            <a:r>
              <a:rPr lang="it-IT" sz="1600" kern="0" dirty="0">
                <a:solidFill>
                  <a:sysClr val="windowText" lastClr="000000"/>
                </a:solidFill>
              </a:rPr>
              <a:t>Il richiamo </a:t>
            </a:r>
            <a:r>
              <a:rPr lang="it-IT" kern="0" dirty="0">
                <a:solidFill>
                  <a:sysClr val="windowText" lastClr="000000"/>
                </a:solidFill>
              </a:rPr>
              <a:t>alle «componenti fisse della retribuzione globale annua» potrebbe lasciar intendere che si debbano prendere a riferimento solo quelle indennità che </a:t>
            </a:r>
            <a:r>
              <a:rPr lang="it-IT" b="1" u="sng" kern="0" dirty="0">
                <a:solidFill>
                  <a:sysClr val="windowText" lastClr="000000"/>
                </a:solidFill>
              </a:rPr>
              <a:t>la stessa Contrattazione Collettiva fa rientrare tra le componenti della retribuzione globale annua.</a:t>
            </a:r>
            <a:r>
              <a:rPr lang="it-IT" kern="0" dirty="0">
                <a:solidFill>
                  <a:sysClr val="windowText" lastClr="000000"/>
                </a:solidFill>
              </a:rPr>
              <a:t> </a:t>
            </a:r>
          </a:p>
          <a:p>
            <a:r>
              <a:rPr lang="it-IT" kern="0" dirty="0">
                <a:solidFill>
                  <a:sysClr val="windowText" lastClr="000000"/>
                </a:solidFill>
              </a:rPr>
              <a:t>D’altronde, anche l’Ispettorato del Lavoro, con la Circolare n. 2 del 28 luglio 2020, ha interpretato il riferimento alla retribuzione globale annua come alla “somma della retribuzione annua lorda composta da particolari elementi fissi della retribuzione e da quelli variabili, </a:t>
            </a:r>
            <a:r>
              <a:rPr lang="it-IT" u="sng" kern="0" dirty="0">
                <a:solidFill>
                  <a:sysClr val="windowText" lastClr="000000"/>
                </a:solidFill>
              </a:rPr>
              <a:t>solo laddove gli elementi variabili siano considerati come parte del trattamento economico complessivo definito dal contratto collettivo nazionale di categoria</a:t>
            </a:r>
            <a:r>
              <a:rPr lang="it-IT" kern="0" dirty="0">
                <a:solidFill>
                  <a:sysClr val="windowText" lastClr="000000"/>
                </a:solidFill>
              </a:rPr>
              <a:t>”.</a:t>
            </a:r>
            <a:endParaRPr lang="it-IT" sz="1600" kern="0" dirty="0">
              <a:solidFill>
                <a:sysClr val="windowText" lastClr="000000"/>
              </a:solidFill>
            </a:endParaRPr>
          </a:p>
        </p:txBody>
      </p:sp>
      <p:grpSp>
        <p:nvGrpSpPr>
          <p:cNvPr id="3" name="object 3"/>
          <p:cNvGrpSpPr/>
          <p:nvPr/>
        </p:nvGrpSpPr>
        <p:grpSpPr>
          <a:xfrm>
            <a:off x="514642" y="488314"/>
            <a:ext cx="11162665" cy="6039485"/>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13657"/>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noProof="0" dirty="0">
                <a:ln>
                  <a:noFill/>
                </a:ln>
                <a:solidFill>
                  <a:srgbClr val="375F92"/>
                </a:solidFill>
                <a:effectLst/>
                <a:uLnTx/>
                <a:uFillTx/>
                <a:latin typeface="Segoe UI"/>
                <a:ea typeface="+mj-ea"/>
                <a:cs typeface="Segoe UI"/>
              </a:rPr>
              <a:t>Tutele economiche</a:t>
            </a:r>
          </a:p>
        </p:txBody>
      </p:sp>
    </p:spTree>
    <p:extLst>
      <p:ext uri="{BB962C8B-B14F-4D97-AF65-F5344CB8AC3E}">
        <p14:creationId xmlns:p14="http://schemas.microsoft.com/office/powerpoint/2010/main" val="143295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860374" y="1417293"/>
            <a:ext cx="10468026" cy="5130250"/>
          </a:xfrm>
          <a:prstGeom prst="rect">
            <a:avLst/>
          </a:prstGeom>
        </p:spPr>
        <p:txBody>
          <a:bodyPr vert="horz" wrap="square" lIns="0" tIns="264794" rIns="0" bIns="0" rtlCol="0">
            <a:spAutoFit/>
          </a:bodyPr>
          <a:lstStyle>
            <a:lvl1pPr marL="0">
              <a:defRPr sz="1600" b="0" i="0">
                <a:solidFill>
                  <a:schemeClr val="tx1"/>
                </a:solidFill>
                <a:latin typeface="Segoe UI"/>
                <a:ea typeface="+mn-ea"/>
                <a:cs typeface="Segoe U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I parametri considerati sono ben 14. Lo scostamento rilevante va valutato nel complesso dei criteri o anche all’interno del singolo criterio?</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Alcuni sono problematici: ad es., durata del periodo di comporto. Un periodo diverso determina automaticamente una differenza di tutela? La previsione di tutele rafforzate per disabili o svantaggiati determina la preferibilità dell’un contratto all’altro pur nel quadro di una disciplina omogenea? E se le tutele si compensano tra loro in una prospettiva di riequilibrio generale (peraltro propria dei CCNL)?</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Probabilmente dei chiarimenti verranno forniti con le Linee Guida.</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L’ispettorato del lavoro, in una Circolare del 2020, n. 2, aveva elencato meno parametri (9), ma ritenuto ammissibile l’equivalenza solo nel caso di scostamento per un solo parametro</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L’ANAC, nella relazione al Bando tipo 2023 e in un parere precontenzioso del 14 gennaio 2025 (n. 14), ha ritenuto ammissibile uno scostamento limitato a due soli parametri, in ragione del maggior numero di parametri (14) rispetto ai 9 considerati nella circolare ministeriale.</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In ogni caso, il giudizio è sindacabile dall’Autorità solo per vizi di macroscopica irragionevolezza o illogicità (ANAC, par. 14/2025).</a:t>
            </a:r>
          </a:p>
          <a:p>
            <a:pPr marL="299085" marR="5080" indent="-287020" algn="just">
              <a:spcBef>
                <a:spcPts val="1200"/>
              </a:spcBef>
              <a:buClr>
                <a:srgbClr val="375F92"/>
              </a:buClr>
              <a:buFont typeface="Wingdings"/>
              <a:buChar char=""/>
              <a:tabLst>
                <a:tab pos="299085" algn="l"/>
              </a:tabLst>
            </a:pPr>
            <a:endParaRPr lang="it-IT" dirty="0"/>
          </a:p>
          <a:p>
            <a:endParaRPr lang="it-IT" dirty="0"/>
          </a:p>
        </p:txBody>
      </p:sp>
      <p:grpSp>
        <p:nvGrpSpPr>
          <p:cNvPr id="3" name="object 3"/>
          <p:cNvGrpSpPr/>
          <p:nvPr/>
        </p:nvGrpSpPr>
        <p:grpSpPr>
          <a:xfrm>
            <a:off x="514642" y="488314"/>
            <a:ext cx="11162665" cy="6039485"/>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noProof="0" dirty="0">
                <a:ln>
                  <a:noFill/>
                </a:ln>
                <a:solidFill>
                  <a:srgbClr val="375F92"/>
                </a:solidFill>
                <a:effectLst/>
                <a:uLnTx/>
                <a:uFillTx/>
                <a:latin typeface="Segoe UI"/>
                <a:ea typeface="+mj-ea"/>
                <a:cs typeface="Segoe UI"/>
              </a:rPr>
              <a:t>Tutele normative</a:t>
            </a:r>
          </a:p>
        </p:txBody>
      </p:sp>
    </p:spTree>
    <p:extLst>
      <p:ext uri="{BB962C8B-B14F-4D97-AF65-F5344CB8AC3E}">
        <p14:creationId xmlns:p14="http://schemas.microsoft.com/office/powerpoint/2010/main" val="3892558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5</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127895"/>
            <a:ext cx="10405534" cy="4524315"/>
          </a:xfrm>
          <a:prstGeom prst="rect">
            <a:avLst/>
          </a:prstGeom>
          <a:noFill/>
        </p:spPr>
        <p:txBody>
          <a:bodyPr wrap="square" rtlCol="0">
            <a:spAutoFit/>
          </a:bodyPr>
          <a:lstStyle/>
          <a:p>
            <a:pPr algn="ctr"/>
            <a:endParaRPr lang="it-IT" b="1" dirty="0">
              <a:solidFill>
                <a:srgbClr val="FF0000"/>
              </a:solidFill>
            </a:endParaRPr>
          </a:p>
          <a:p>
            <a:pPr algn="ctr"/>
            <a:endParaRPr lang="it-IT" b="1" dirty="0">
              <a:solidFill>
                <a:srgbClr val="FF0000"/>
              </a:solidFill>
            </a:endParaRPr>
          </a:p>
          <a:p>
            <a:pPr algn="ctr"/>
            <a:r>
              <a:rPr lang="it-IT" b="1" dirty="0">
                <a:solidFill>
                  <a:srgbClr val="FF0000"/>
                </a:solidFill>
              </a:rPr>
              <a:t>Verifica della dichiarazione di equivalenza</a:t>
            </a:r>
          </a:p>
          <a:p>
            <a:endParaRPr lang="it-IT" dirty="0"/>
          </a:p>
          <a:p>
            <a:pPr marL="342900" indent="-342900">
              <a:buAutoNum type="arabicPeriod"/>
            </a:pPr>
            <a:r>
              <a:rPr lang="it-IT" dirty="0"/>
              <a:t>Per consentire alle stazioni appaltanti ed enti concedenti di verificare la congruità dell'offerta ai sensi dell'articolo 110, gli operatori economici trasmettono la dichiarazione di equivalenza di cui all'articolo 11, comma 4, </a:t>
            </a:r>
            <a:r>
              <a:rPr lang="it-IT" b="1" dirty="0">
                <a:solidFill>
                  <a:srgbClr val="FF0000"/>
                </a:solidFill>
              </a:rPr>
              <a:t>in sede di presentazione dell'offerta</a:t>
            </a:r>
            <a:r>
              <a:rPr lang="it-IT" dirty="0"/>
              <a:t>.</a:t>
            </a:r>
          </a:p>
          <a:p>
            <a:endParaRPr lang="it-IT" dirty="0"/>
          </a:p>
          <a:p>
            <a:r>
              <a:rPr lang="it-IT" dirty="0"/>
              <a:t>2. Prima di procedere </a:t>
            </a:r>
            <a:r>
              <a:rPr lang="it-IT" b="1" dirty="0">
                <a:solidFill>
                  <a:srgbClr val="FF0000"/>
                </a:solidFill>
              </a:rPr>
              <a:t>all'affidamento</a:t>
            </a:r>
            <a:r>
              <a:rPr lang="it-IT" dirty="0">
                <a:solidFill>
                  <a:srgbClr val="FF0000"/>
                </a:solidFill>
              </a:rPr>
              <a:t> </a:t>
            </a:r>
            <a:r>
              <a:rPr lang="it-IT" dirty="0"/>
              <a:t>o all'aggiudicazione, la stazione appaltante o l'ente concedente verifica la dichiarazione di equivalenza presentata dall'operatore economico individuato.</a:t>
            </a:r>
          </a:p>
          <a:p>
            <a:endParaRPr lang="it-IT" dirty="0"/>
          </a:p>
          <a:p>
            <a:r>
              <a:rPr lang="it-IT" dirty="0"/>
              <a:t>Dal comma 2 si deduce che l’indicazione del CCNL applicato (conferma di quello indicato dalla S.A. o di quello ritenuto equivalente) è obbligatoria anche per gli AFFIDAMENTI DIRETTI: chiaramente andrà fornita dall’O.E. unitamente al preventivo. Si rende quindi necessaria una preliminare interlocuzione tra S.A. e O.E., visto che l’indicazione del CCNL nella decisione a contrarre è inutile (la decisione a contrarre contiene già il nome dell’affidatario).</a:t>
            </a:r>
          </a:p>
        </p:txBody>
      </p:sp>
    </p:spTree>
    <p:extLst>
      <p:ext uri="{BB962C8B-B14F-4D97-AF65-F5344CB8AC3E}">
        <p14:creationId xmlns:p14="http://schemas.microsoft.com/office/powerpoint/2010/main" val="2757861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13657"/>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CCNL - giurisprudenza</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686695"/>
            <a:ext cx="10405534"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b="1" dirty="0">
                <a:solidFill>
                  <a:schemeClr val="accent2"/>
                </a:solidFill>
              </a:rPr>
              <a:t>TAR Lombardia, Milano, n. 296/2025</a:t>
            </a:r>
          </a:p>
          <a:p>
            <a:pPr algn="ctr"/>
            <a:r>
              <a:rPr lang="it-IT" dirty="0"/>
              <a:t>È illegittimo l’agire della PA che ometta la verifica della equivalenza, in particolare laddove non vi sia «</a:t>
            </a:r>
            <a:r>
              <a:rPr lang="it-IT" i="1" dirty="0"/>
              <a:t>traccia, né nei verbali di gara né nella determinazione di affidamento, dell’effettivo espletamento della verifica relativa al contenuto della dichiarazione di equivalenza resa dalla </a:t>
            </a:r>
            <a:r>
              <a:rPr lang="it-IT" i="1" dirty="0" err="1"/>
              <a:t>controinteressata</a:t>
            </a:r>
            <a:r>
              <a:rPr lang="it-IT" dirty="0"/>
              <a:t>».</a:t>
            </a:r>
          </a:p>
        </p:txBody>
      </p:sp>
      <p:sp>
        <p:nvSpPr>
          <p:cNvPr id="7" name="CasellaDiTesto 6"/>
          <p:cNvSpPr txBox="1"/>
          <p:nvPr/>
        </p:nvSpPr>
        <p:spPr>
          <a:xfrm>
            <a:off x="693369" y="3107787"/>
            <a:ext cx="10405534"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b="1" dirty="0">
                <a:solidFill>
                  <a:schemeClr val="accent2"/>
                </a:solidFill>
              </a:rPr>
              <a:t>TAR Toscana, n. 1440/2024</a:t>
            </a:r>
          </a:p>
          <a:p>
            <a:r>
              <a:rPr lang="it-IT" dirty="0"/>
              <a:t>- «</a:t>
            </a:r>
            <a:r>
              <a:rPr lang="it-IT" i="1" dirty="0"/>
              <a:t>l’Amministrazione non può dimostrare in giudizio che l’esito della gara sarebbe stato lo stesso, poiché, come noto, l’art. 21-octies della l. n. 241 del 1990, richiamato sia dal Comune, sia dalla </a:t>
            </a:r>
            <a:r>
              <a:rPr lang="it-IT" i="1" dirty="0" err="1"/>
              <a:t>controinteressata</a:t>
            </a:r>
            <a:r>
              <a:rPr lang="it-IT" i="1" dirty="0"/>
              <a:t>, consente tale dimostrazione solo in presenza di attività vincolata, circostanza che è da escludere nel caso dell’attività in esame, caratterizzata da ampia discrezionalità tecnica</a:t>
            </a:r>
            <a:r>
              <a:rPr lang="it-IT" dirty="0"/>
              <a:t>»;</a:t>
            </a:r>
          </a:p>
          <a:p>
            <a:r>
              <a:rPr lang="it-IT" dirty="0"/>
              <a:t>- «</a:t>
            </a:r>
            <a:r>
              <a:rPr lang="it-IT" i="1" dirty="0"/>
              <a:t>né tantomeno, questa valutazione può essere effettuata, in sede processuale, dalla </a:t>
            </a:r>
            <a:r>
              <a:rPr lang="it-IT" i="1" dirty="0" err="1"/>
              <a:t>controinteressata</a:t>
            </a:r>
            <a:r>
              <a:rPr lang="it-IT" i="1" dirty="0"/>
              <a:t>, la quale deposita in giudizio una relazione tecnica che dimostrerebbe, si sottolinea, solo in sede processuale</a:t>
            </a:r>
            <a:r>
              <a:rPr lang="it-IT" dirty="0"/>
              <a:t>», l’equivalenza fra contratti collettivi; «</a:t>
            </a:r>
            <a:r>
              <a:rPr lang="it-IT" i="1" dirty="0"/>
              <a:t>non è infatti possibile spostare nel processo ciò che avrebbe dovuto correttamente avvenire nel procedimento</a:t>
            </a:r>
            <a:r>
              <a:rPr lang="it-IT" dirty="0"/>
              <a:t>».</a:t>
            </a:r>
          </a:p>
          <a:p>
            <a:r>
              <a:rPr lang="it-IT" i="1" dirty="0"/>
              <a:t> - </a:t>
            </a:r>
            <a:r>
              <a:rPr lang="it-IT" dirty="0"/>
              <a:t>è illegittimo il provvedimento di aggiudicazione </a:t>
            </a:r>
            <a:r>
              <a:rPr lang="it-IT" i="1" dirty="0"/>
              <a:t>«in cui si riportava esclusivamente l’esito positivo dell’istruttoria condotta dal RUP, senza alcuna possibilità di poter comprendere le ragioni sottese a tale sintetico giudizio»</a:t>
            </a:r>
            <a:endParaRPr lang="it-IT" dirty="0"/>
          </a:p>
        </p:txBody>
      </p:sp>
    </p:spTree>
    <p:extLst>
      <p:ext uri="{BB962C8B-B14F-4D97-AF65-F5344CB8AC3E}">
        <p14:creationId xmlns:p14="http://schemas.microsoft.com/office/powerpoint/2010/main" val="274387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13657"/>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CCNL – giurisprudenza/2</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686695"/>
            <a:ext cx="10405534" cy="48013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b="1" dirty="0">
                <a:solidFill>
                  <a:schemeClr val="accent2"/>
                </a:solidFill>
              </a:rPr>
              <a:t>TAR Lombardia, Brescia, n. 773/2024</a:t>
            </a:r>
          </a:p>
          <a:p>
            <a:pPr algn="ctr"/>
            <a:r>
              <a:rPr lang="it-IT" b="1" dirty="0">
                <a:solidFill>
                  <a:schemeClr val="accent2"/>
                </a:solidFill>
              </a:rPr>
              <a:t>Pronunciata in base al d.lgs. N. 36/2023 ante correttivo, e probabilmente superata dalle nuove – più tassative – regole di valutazione dell’allegato I.01</a:t>
            </a:r>
          </a:p>
          <a:p>
            <a:pPr algn="ctr"/>
            <a:endParaRPr lang="it-IT" b="1" dirty="0">
              <a:solidFill>
                <a:schemeClr val="accent2"/>
              </a:solidFill>
            </a:endParaRPr>
          </a:p>
          <a:p>
            <a:r>
              <a:rPr lang="it-IT" dirty="0"/>
              <a:t>- L’art. 11, co. 3-4, del Codice, nell’imporre (sostanzialmente) l’applicazione di un unico CCNL, «</a:t>
            </a:r>
            <a:r>
              <a:rPr lang="it-IT" i="1" dirty="0"/>
              <a:t>provoca una limitazione della libertà di organizzazione aziendale, e dunque non può essere interpretata in senso eccessivamente restrittivo</a:t>
            </a:r>
            <a:r>
              <a:rPr lang="it-IT" dirty="0"/>
              <a:t>». Prosegue il TAR sottolineando l’esigenza di «</a:t>
            </a:r>
            <a:r>
              <a:rPr lang="it-IT" i="1" dirty="0"/>
              <a:t>evitare di introdurre freni non necessari alla concorrenza, che potrebbero ostacolare il raggiungimento della massima partecipazione</a:t>
            </a:r>
            <a:r>
              <a:rPr lang="it-IT" dirty="0"/>
              <a:t>», ritenendo opportuno che le stazioni appaltanti si limitino ad accertare che:</a:t>
            </a:r>
          </a:p>
          <a:p>
            <a:r>
              <a:rPr lang="it-IT" dirty="0"/>
              <a:t>a) il trattamento dei lavoratori impiegati dal concorrente che adotti un CCNL diverso «</a:t>
            </a:r>
            <a:r>
              <a:rPr lang="it-IT" i="1" dirty="0"/>
              <a:t>non sia eccessivamente inferiore a quello dei CCNL individuati dalla stazione appaltante</a:t>
            </a:r>
            <a:r>
              <a:rPr lang="it-IT" dirty="0"/>
              <a:t>»;</a:t>
            </a:r>
          </a:p>
          <a:p>
            <a:r>
              <a:rPr lang="it-IT" dirty="0" err="1"/>
              <a:t>Vb</a:t>
            </a:r>
            <a:r>
              <a:rPr lang="it-IT" dirty="0"/>
              <a:t>) i sia «</a:t>
            </a:r>
            <a:r>
              <a:rPr lang="it-IT" i="1" dirty="0"/>
              <a:t>corrispondenza, o almeno confrontabilità, tra le mansioni del CCNL applicato e le lavorazioni oggetto dell’appalto</a:t>
            </a:r>
            <a:r>
              <a:rPr lang="it-IT" dirty="0"/>
              <a:t>».</a:t>
            </a:r>
          </a:p>
          <a:p>
            <a:r>
              <a:rPr lang="it-IT" dirty="0"/>
              <a:t>- «</a:t>
            </a:r>
            <a:r>
              <a:rPr lang="it-IT" i="1" dirty="0"/>
              <a:t>l’equivalenza dei CCNL non richiede la parità di retribuzione</a:t>
            </a:r>
            <a:r>
              <a:rPr lang="it-IT" dirty="0"/>
              <a:t>», il che renderebbe sostanzialmente la dimostrazione di equivalenza sia impossibile, «</a:t>
            </a:r>
            <a:r>
              <a:rPr lang="it-IT" i="1" dirty="0"/>
              <a:t>data la varietà di contenuti normalmente osservabile nei diversi settori della contrattazione collettiva</a:t>
            </a:r>
            <a:r>
              <a:rPr lang="it-IT" dirty="0"/>
              <a:t>», sia discriminatoria, «</a:t>
            </a:r>
            <a:r>
              <a:rPr lang="it-IT" i="1" dirty="0"/>
              <a:t>avendo quale risultato l’imposizione dei soli CCNL presi come riferimento negli atti di gara</a:t>
            </a:r>
            <a:r>
              <a:rPr lang="it-IT" dirty="0"/>
              <a:t>».</a:t>
            </a:r>
          </a:p>
        </p:txBody>
      </p:sp>
    </p:spTree>
    <p:extLst>
      <p:ext uri="{BB962C8B-B14F-4D97-AF65-F5344CB8AC3E}">
        <p14:creationId xmlns:p14="http://schemas.microsoft.com/office/powerpoint/2010/main" val="3381236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2"/>
          <p:cNvSpPr txBox="1">
            <a:spLocks/>
          </p:cNvSpPr>
          <p:nvPr/>
        </p:nvSpPr>
        <p:spPr>
          <a:xfrm>
            <a:off x="604494" y="862701"/>
            <a:ext cx="10982960" cy="5099472"/>
          </a:xfrm>
          <a:prstGeom prst="rect">
            <a:avLst/>
          </a:prstGeom>
        </p:spPr>
        <p:txBody>
          <a:bodyPr vert="horz" wrap="square" lIns="0" tIns="264794" rIns="0" bIns="0" rtlCol="0">
            <a:spAutoFit/>
          </a:bodyPr>
          <a:lstStyle>
            <a:lvl1pPr marL="0">
              <a:defRPr sz="1600" b="0" i="0">
                <a:solidFill>
                  <a:schemeClr val="tx1"/>
                </a:solidFill>
                <a:latin typeface="Segoe UI"/>
                <a:ea typeface="+mn-ea"/>
                <a:cs typeface="Segoe U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99085" marR="5080" indent="-287020" algn="just">
              <a:spcBef>
                <a:spcPts val="1200"/>
              </a:spcBef>
              <a:buClr>
                <a:srgbClr val="375F92"/>
              </a:buClr>
              <a:buFont typeface="Wingdings"/>
              <a:buChar char=""/>
              <a:tabLst>
                <a:tab pos="299085" algn="l"/>
              </a:tabLst>
            </a:pPr>
            <a:endParaRPr lang="it-IT" kern="0" dirty="0">
              <a:solidFill>
                <a:sysClr val="windowText" lastClr="000000"/>
              </a:solidFill>
            </a:endParaRP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Sulla Gazzetta Ufficiale, Serie Generale, n. 305 del 31 dicembre 2024, supplemento ordinario n. 45, è stato pubblicato il decreto legislativo 31 dicembre 2024, n. 209, recante «Disposizioni integrative e correttive al codice dei contratti pubblici di cui al decreto legislativo 31 marzo 2023, n. 36». </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Il decreto è entrato in vigore il giorno stesso della sua pubblicazione nella Gazzetta Ufficiale, ossia il 31 dicembre 2024.</a:t>
            </a:r>
          </a:p>
          <a:p>
            <a:pPr marL="299085" marR="5080" lvl="0" indent="-287020" algn="just" defTabSz="914400" eaLnBrk="1" fontAlgn="auto" latinLnBrk="0" hangingPunct="1">
              <a:spcBef>
                <a:spcPts val="1200"/>
              </a:spcBef>
              <a:spcAft>
                <a:spcPts val="0"/>
              </a:spcAft>
              <a:buClr>
                <a:srgbClr val="375F92"/>
              </a:buClr>
              <a:buSzTx/>
              <a:buFont typeface="Wingdings"/>
              <a:buChar char=""/>
              <a:tabLst>
                <a:tab pos="299085" algn="l"/>
              </a:tabLst>
              <a:defRPr/>
            </a:pPr>
            <a:r>
              <a:rPr kumimoji="0" lang="it-IT" b="0" i="0" u="none" strike="noStrike" kern="0" cap="none" spc="0" normalizeH="0" baseline="0" noProof="0" dirty="0">
                <a:ln>
                  <a:noFill/>
                </a:ln>
                <a:solidFill>
                  <a:sysClr val="windowText" lastClr="000000"/>
                </a:solidFill>
                <a:effectLst/>
                <a:uLnTx/>
                <a:uFillTx/>
              </a:rPr>
              <a:t>Nella giornata</a:t>
            </a:r>
            <a:r>
              <a:rPr kumimoji="0" lang="it-IT" b="0" i="0" u="none" strike="noStrike" kern="0" cap="none" spc="0" normalizeH="0" noProof="0" dirty="0">
                <a:ln>
                  <a:noFill/>
                </a:ln>
                <a:solidFill>
                  <a:sysClr val="windowText" lastClr="000000"/>
                </a:solidFill>
                <a:effectLst/>
                <a:uLnTx/>
                <a:uFillTx/>
              </a:rPr>
              <a:t> odierna </a:t>
            </a:r>
            <a:r>
              <a:rPr kumimoji="0" lang="it-IT" b="0" i="0" u="none" strike="noStrike" kern="0" cap="none" spc="0" normalizeH="0" baseline="0" noProof="0" dirty="0">
                <a:ln>
                  <a:noFill/>
                </a:ln>
                <a:solidFill>
                  <a:sysClr val="windowText" lastClr="000000"/>
                </a:solidFill>
                <a:effectLst/>
                <a:uLnTx/>
                <a:uFillTx/>
              </a:rPr>
              <a:t>si procederà:</a:t>
            </a:r>
          </a:p>
          <a:p>
            <a:pPr marL="756285" marR="5080" lvl="1" indent="-287020" algn="just">
              <a:spcBef>
                <a:spcPts val="1200"/>
              </a:spcBef>
              <a:buClr>
                <a:srgbClr val="375F92"/>
              </a:buClr>
              <a:buFont typeface="Wingdings"/>
              <a:buChar char=""/>
              <a:tabLst>
                <a:tab pos="299085" algn="l"/>
              </a:tabLst>
            </a:pPr>
            <a:r>
              <a:rPr lang="it-IT" sz="1600" kern="0" dirty="0">
                <a:solidFill>
                  <a:sysClr val="windowText" lastClr="000000"/>
                </a:solidFill>
                <a:latin typeface="Segoe UI"/>
                <a:cs typeface="Segoe UI"/>
              </a:rPr>
              <a:t>ad una illustrazione sintetica delle principali novità, che hanno a seconda dei casi carattere del tutto innovativo e originale, carattere di mera correzione a errori di coordinamento e omissioni o carattere di miglioramento della disciplina previgente, per superare difficoltà emerse in sede di prima applicazione</a:t>
            </a:r>
          </a:p>
          <a:p>
            <a:pPr marL="756285" marR="5080" lvl="1" indent="-287020" algn="just">
              <a:spcBef>
                <a:spcPts val="1200"/>
              </a:spcBef>
              <a:buClr>
                <a:srgbClr val="375F92"/>
              </a:buClr>
              <a:buFont typeface="Wingdings"/>
              <a:buChar char=""/>
              <a:tabLst>
                <a:tab pos="299085" algn="l"/>
              </a:tabLst>
            </a:pPr>
            <a:r>
              <a:rPr lang="it-IT" sz="1600" kern="0" dirty="0">
                <a:solidFill>
                  <a:sysClr val="windowText" lastClr="000000"/>
                </a:solidFill>
                <a:latin typeface="Segoe UI"/>
                <a:cs typeface="Segoe UI"/>
              </a:rPr>
              <a:t>alla analisi approfondita dell’istituto del collegio consultivo tecnico, profondamente rinnovato</a:t>
            </a:r>
          </a:p>
          <a:p>
            <a:pPr marL="299085" marR="5080" indent="-287020" algn="just">
              <a:spcBef>
                <a:spcPts val="1200"/>
              </a:spcBef>
              <a:buClr>
                <a:srgbClr val="375F92"/>
              </a:buClr>
              <a:buFont typeface="Wingdings"/>
              <a:buChar char=""/>
              <a:tabLst>
                <a:tab pos="299085" algn="l"/>
              </a:tabLst>
            </a:pPr>
            <a:r>
              <a:rPr lang="it-IT" kern="0" dirty="0">
                <a:solidFill>
                  <a:sysClr val="windowText" lastClr="000000"/>
                </a:solidFill>
              </a:rPr>
              <a:t>Nella seconda giornata del corso (21 marzo 2025) si procederà all’analisi delle novità relative a tre istituti:</a:t>
            </a:r>
          </a:p>
          <a:p>
            <a:pPr marL="756285" marR="5080" lvl="1" indent="-287020" algn="just">
              <a:spcBef>
                <a:spcPts val="1200"/>
              </a:spcBef>
              <a:buClr>
                <a:srgbClr val="375F92"/>
              </a:buClr>
              <a:buFont typeface="Wingdings"/>
              <a:buChar char=""/>
              <a:tabLst>
                <a:tab pos="299085" algn="l"/>
              </a:tabLst>
            </a:pPr>
            <a:r>
              <a:rPr lang="it-IT" sz="1600" kern="0" dirty="0">
                <a:solidFill>
                  <a:sysClr val="windowText" lastClr="000000"/>
                </a:solidFill>
                <a:latin typeface="Segoe UI"/>
                <a:cs typeface="Segoe UI"/>
              </a:rPr>
              <a:t>Revisione prezzi</a:t>
            </a:r>
          </a:p>
          <a:p>
            <a:pPr marL="756285" marR="5080" lvl="1" indent="-287020" algn="just">
              <a:spcBef>
                <a:spcPts val="1200"/>
              </a:spcBef>
              <a:buClr>
                <a:srgbClr val="375F92"/>
              </a:buClr>
              <a:buFont typeface="Wingdings"/>
              <a:buChar char=""/>
              <a:tabLst>
                <a:tab pos="299085" algn="l"/>
              </a:tabLst>
            </a:pPr>
            <a:r>
              <a:rPr lang="it-IT" sz="1600" kern="0" dirty="0">
                <a:solidFill>
                  <a:sysClr val="windowText" lastClr="000000"/>
                </a:solidFill>
                <a:latin typeface="Segoe UI"/>
                <a:cs typeface="Segoe UI"/>
              </a:rPr>
              <a:t>Modalità di individuazione dei CCNL applicabili</a:t>
            </a:r>
          </a:p>
          <a:p>
            <a:pPr marL="756285" marR="5080" lvl="1" indent="-287020" algn="just">
              <a:spcBef>
                <a:spcPts val="1200"/>
              </a:spcBef>
              <a:buClr>
                <a:srgbClr val="375F92"/>
              </a:buClr>
              <a:buFont typeface="Wingdings"/>
              <a:buChar char=""/>
              <a:tabLst>
                <a:tab pos="299085" algn="l"/>
              </a:tabLst>
            </a:pPr>
            <a:r>
              <a:rPr lang="it-IT" sz="1600" kern="0" dirty="0">
                <a:solidFill>
                  <a:sysClr val="windowText" lastClr="000000"/>
                </a:solidFill>
                <a:latin typeface="Segoe UI"/>
                <a:cs typeface="Segoe UI"/>
              </a:rPr>
              <a:t>Novità in materia di partenariato pubblico privato e finanza di progetto</a:t>
            </a:r>
          </a:p>
        </p:txBody>
      </p:sp>
      <p:grpSp>
        <p:nvGrpSpPr>
          <p:cNvPr id="11" name="object 3"/>
          <p:cNvGrpSpPr/>
          <p:nvPr/>
        </p:nvGrpSpPr>
        <p:grpSpPr>
          <a:xfrm>
            <a:off x="514642" y="488315"/>
            <a:ext cx="11162665" cy="5666952"/>
            <a:chOff x="514642" y="488315"/>
            <a:chExt cx="11162665" cy="5114925"/>
          </a:xfrm>
        </p:grpSpPr>
        <p:sp>
          <p:nvSpPr>
            <p:cNvPr id="12"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6"/>
          <p:cNvSpPr txBox="1">
            <a:spLocks/>
          </p:cNvSpPr>
          <p:nvPr/>
        </p:nvSpPr>
        <p:spPr>
          <a:xfrm>
            <a:off x="682244" y="574294"/>
            <a:ext cx="5193791" cy="486029"/>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noProof="0">
                <a:ln>
                  <a:noFill/>
                </a:ln>
                <a:solidFill>
                  <a:srgbClr val="375F92"/>
                </a:solidFill>
                <a:effectLst/>
                <a:uLnTx/>
                <a:uFillTx/>
                <a:latin typeface="Segoe UI"/>
                <a:ea typeface="+mj-ea"/>
                <a:cs typeface="Segoe UI"/>
              </a:rPr>
              <a:t>Premessa</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Tree>
    <p:extLst>
      <p:ext uri="{BB962C8B-B14F-4D97-AF65-F5344CB8AC3E}">
        <p14:creationId xmlns:p14="http://schemas.microsoft.com/office/powerpoint/2010/main" val="2222237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object 3"/>
          <p:cNvGrpSpPr/>
          <p:nvPr/>
        </p:nvGrpSpPr>
        <p:grpSpPr>
          <a:xfrm>
            <a:off x="389468" y="488314"/>
            <a:ext cx="11275140" cy="6217285"/>
            <a:chOff x="527342" y="488315"/>
            <a:chExt cx="11137265" cy="5102402"/>
          </a:xfrm>
        </p:grpSpPr>
        <p:sp>
          <p:nvSpPr>
            <p:cNvPr id="9"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endParaRPr/>
            </a:p>
          </p:txBody>
        </p:sp>
        <p:sp>
          <p:nvSpPr>
            <p:cNvPr id="10" name="object 5"/>
            <p:cNvSpPr/>
            <p:nvPr/>
          </p:nvSpPr>
          <p:spPr>
            <a:xfrm>
              <a:off x="706069" y="488315"/>
              <a:ext cx="10436064"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nchor="ctr"/>
            <a:lstStyle/>
            <a:p>
              <a:pPr algn="ctr"/>
              <a:r>
                <a:rPr lang="it-IT" sz="2800" b="1" dirty="0"/>
                <a:t>Argomento II</a:t>
              </a:r>
              <a:endParaRPr sz="2800" b="1" dirty="0"/>
            </a:p>
          </p:txBody>
        </p:sp>
      </p:grpSp>
      <p:sp>
        <p:nvSpPr>
          <p:cNvPr id="11" name="object 2"/>
          <p:cNvSpPr txBox="1">
            <a:spLocks/>
          </p:cNvSpPr>
          <p:nvPr/>
        </p:nvSpPr>
        <p:spPr>
          <a:xfrm>
            <a:off x="535558" y="2734162"/>
            <a:ext cx="10982960" cy="1770355"/>
          </a:xfrm>
          <a:prstGeom prst="rect">
            <a:avLst/>
          </a:prstGeom>
        </p:spPr>
        <p:txBody>
          <a:bodyPr vert="horz" wrap="square" lIns="0" tIns="264794"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9085" marR="6985" indent="-287020" algn="ctr">
              <a:lnSpc>
                <a:spcPct val="100000"/>
              </a:lnSpc>
              <a:spcBef>
                <a:spcPts val="95"/>
              </a:spcBef>
              <a:buClr>
                <a:srgbClr val="375F92"/>
              </a:buClr>
              <a:buFont typeface="Wingdings"/>
              <a:buChar char=""/>
              <a:tabLst>
                <a:tab pos="299085" algn="l"/>
              </a:tabLst>
            </a:pPr>
            <a:endParaRPr lang="it-IT" sz="3200" b="1" dirty="0">
              <a:solidFill>
                <a:schemeClr val="accent2"/>
              </a:solidFill>
            </a:endParaRPr>
          </a:p>
          <a:p>
            <a:pPr marL="12065" marR="6985" indent="0" algn="ctr">
              <a:lnSpc>
                <a:spcPct val="100000"/>
              </a:lnSpc>
              <a:spcBef>
                <a:spcPts val="95"/>
              </a:spcBef>
              <a:buClr>
                <a:srgbClr val="375F92"/>
              </a:buClr>
              <a:buNone/>
              <a:tabLst>
                <a:tab pos="299085" algn="l"/>
              </a:tabLst>
            </a:pPr>
            <a:r>
              <a:rPr lang="it-IT" sz="3200" b="1" dirty="0">
                <a:solidFill>
                  <a:schemeClr val="accent2"/>
                </a:solidFill>
              </a:rPr>
              <a:t>La revisione prezzi</a:t>
            </a:r>
          </a:p>
          <a:p>
            <a:pPr marL="299085" marR="6985" indent="-287020" algn="just">
              <a:lnSpc>
                <a:spcPct val="100000"/>
              </a:lnSpc>
              <a:spcBef>
                <a:spcPts val="95"/>
              </a:spcBef>
              <a:buClr>
                <a:srgbClr val="375F92"/>
              </a:buClr>
              <a:buFont typeface="Wingdings"/>
              <a:buChar char=""/>
              <a:tabLst>
                <a:tab pos="299085" algn="l"/>
              </a:tabLst>
            </a:pPr>
            <a:endParaRPr lang="it-IT" sz="3200" spc="-10" dirty="0"/>
          </a:p>
        </p:txBody>
      </p:sp>
    </p:spTree>
    <p:extLst>
      <p:ext uri="{BB962C8B-B14F-4D97-AF65-F5344CB8AC3E}">
        <p14:creationId xmlns:p14="http://schemas.microsoft.com/office/powerpoint/2010/main" val="2519175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a:solidFill>
                  <a:srgbClr val="375F92"/>
                </a:solidFill>
              </a:rPr>
              <a:t>Revisione prezzi</a:t>
            </a:r>
          </a:p>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dirty="0">
                <a:ln>
                  <a:noFill/>
                </a:ln>
                <a:solidFill>
                  <a:srgbClr val="375F92"/>
                </a:solidFill>
                <a:effectLst/>
                <a:uLnTx/>
                <a:uFillTx/>
                <a:latin typeface="Segoe UI"/>
                <a:ea typeface="+mj-ea"/>
                <a:cs typeface="Segoe UI"/>
              </a:rPr>
              <a:t>e rinegoziazione</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787373" y="1564066"/>
            <a:ext cx="1040553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La revisione prezzi costituisce strumento per assicurare il principio di conservazione dell’equilibrio contrattuale, principio generale sancito dall’art. 9 del Codice.</a:t>
            </a:r>
          </a:p>
          <a:p>
            <a:pPr marL="285750" indent="-285750">
              <a:buFont typeface="Arial" panose="020B0604020202020204" pitchFamily="34" charset="0"/>
              <a:buChar char="•"/>
            </a:pPr>
            <a:r>
              <a:rPr lang="it-IT" dirty="0"/>
              <a:t>È un istituto diverso dalla </a:t>
            </a:r>
            <a:r>
              <a:rPr lang="it-IT" b="1" dirty="0">
                <a:effectLst>
                  <a:outerShdw blurRad="38100" dist="38100" dir="2700000" algn="tl">
                    <a:srgbClr val="000000">
                      <a:alpha val="43137"/>
                    </a:srgbClr>
                  </a:outerShdw>
                </a:effectLst>
              </a:rPr>
              <a:t>rinegoziazione </a:t>
            </a:r>
            <a:r>
              <a:rPr lang="it-IT" dirty="0"/>
              <a:t>secondo buona fede delle condizioni contrattuali, quest’ultima disciplinata dall’art. 9, c. 1  e dall’art. 120, comma 8, che la ritiene modifica contrattuale sempre ammissibile al verificarsi dei presupposti.</a:t>
            </a:r>
          </a:p>
          <a:p>
            <a:pPr marL="285750" indent="-285750">
              <a:buFont typeface="Arial" panose="020B0604020202020204" pitchFamily="34" charset="0"/>
              <a:buChar char="•"/>
            </a:pPr>
            <a:r>
              <a:rPr lang="it-IT" dirty="0"/>
              <a:t>La rinegoziazione opera «</a:t>
            </a:r>
            <a:r>
              <a:rPr lang="it-IT" b="1" i="1" u="sng" dirty="0"/>
              <a:t>se sopravvengono circostanze straordinarie e imprevedibili</a:t>
            </a:r>
            <a:r>
              <a:rPr lang="it-IT" i="1" dirty="0"/>
              <a:t>, </a:t>
            </a:r>
            <a:r>
              <a:rPr lang="it-IT" b="1" i="1" u="sng" dirty="0"/>
              <a:t>estranee alla normale alea, all'ordinaria fluttuazione economica e al rischio di mercato </a:t>
            </a:r>
            <a:r>
              <a:rPr lang="it-IT" i="1" dirty="0"/>
              <a:t>e </a:t>
            </a:r>
            <a:r>
              <a:rPr lang="it-IT" b="1" i="1" u="sng" dirty="0"/>
              <a:t>tali da alterare in maniera rilevante l'equilibrio originario del contratto</a:t>
            </a:r>
            <a:r>
              <a:rPr lang="it-IT" i="1" dirty="0"/>
              <a:t>, la parte svantaggiata, che non abbia volontariamente assunto il relativo rischio, ha diritto alla rinegoziazione secondo buona fede delle condizioni contrattuali. Gli oneri per la rinegoziazione sono riconosciuti all'esecutore a valere sulle somme a disposizione indicate nel quadro economico dell'intervento, alle voci imprevisti e accantonamenti e, se necessario, anche utilizzando le economie da ribasso d'asta</a:t>
            </a:r>
            <a:r>
              <a:rPr lang="it-IT" dirty="0"/>
              <a:t>»</a:t>
            </a:r>
          </a:p>
          <a:p>
            <a:pPr marL="285750" indent="-285750">
              <a:buFont typeface="Arial" panose="020B0604020202020204" pitchFamily="34" charset="0"/>
              <a:buChar char="•"/>
            </a:pPr>
            <a:r>
              <a:rPr lang="it-IT" dirty="0"/>
              <a:t>Nell'ambito delle risorse individuate al comma 1, la rinegoziazione si limita al ripristino dell'originario equilibrio del contratto oggetto dell'affidamento, quale risultante dal bando e dal provvedimento di aggiudicazione, senza alterarne la sostanza economica.</a:t>
            </a:r>
          </a:p>
          <a:p>
            <a:pPr marL="285750" indent="-285750">
              <a:buFont typeface="Arial" panose="020B0604020202020204" pitchFamily="34" charset="0"/>
              <a:buChar char="•"/>
            </a:pPr>
            <a:r>
              <a:rPr lang="it-IT" dirty="0"/>
              <a:t>È </a:t>
            </a:r>
            <a:r>
              <a:rPr lang="it-IT" b="1" u="sng" dirty="0">
                <a:solidFill>
                  <a:srgbClr val="FF0000"/>
                </a:solidFill>
              </a:rPr>
              <a:t>favorito</a:t>
            </a:r>
            <a:r>
              <a:rPr lang="it-IT" dirty="0">
                <a:solidFill>
                  <a:srgbClr val="FF0000"/>
                </a:solidFill>
              </a:rPr>
              <a:t> </a:t>
            </a:r>
            <a:r>
              <a:rPr lang="it-IT" dirty="0"/>
              <a:t>l’inserimento di clausole di rinegoziazione, dandone pubblicità nel bando o nell'avviso di indizione della gara, specie quando il contratto risulta particolarmente esposto per la sua durata, per il contesto economico di riferimento o per altre circostanze, al rischio delle interferenze da sopravvenienze</a:t>
            </a:r>
          </a:p>
        </p:txBody>
      </p:sp>
    </p:spTree>
    <p:extLst>
      <p:ext uri="{BB962C8B-B14F-4D97-AF65-F5344CB8AC3E}">
        <p14:creationId xmlns:p14="http://schemas.microsoft.com/office/powerpoint/2010/main" val="3180264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a:solidFill>
                  <a:srgbClr val="375F92"/>
                </a:solidFill>
              </a:rPr>
              <a:t>Revisione prezzi</a:t>
            </a:r>
          </a:p>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dirty="0">
                <a:ln>
                  <a:noFill/>
                </a:ln>
                <a:solidFill>
                  <a:srgbClr val="375F92"/>
                </a:solidFill>
                <a:effectLst/>
                <a:uLnTx/>
                <a:uFillTx/>
                <a:latin typeface="Segoe UI"/>
                <a:ea typeface="+mj-ea"/>
                <a:cs typeface="Segoe UI"/>
              </a:rPr>
              <a:t>Art. 60</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787373" y="1564066"/>
            <a:ext cx="1040553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Nei </a:t>
            </a:r>
            <a:r>
              <a:rPr lang="it-IT" b="1" u="sng" dirty="0">
                <a:solidFill>
                  <a:srgbClr val="FF0000"/>
                </a:solidFill>
              </a:rPr>
              <a:t>documenti di gara iniziali </a:t>
            </a:r>
            <a:r>
              <a:rPr lang="it-IT" dirty="0"/>
              <a:t>delle procedure di affidamento è </a:t>
            </a:r>
            <a:r>
              <a:rPr lang="it-IT" b="1" u="sng" dirty="0">
                <a:solidFill>
                  <a:srgbClr val="FF0000"/>
                </a:solidFill>
              </a:rPr>
              <a:t>obbligatorio</a:t>
            </a:r>
            <a:r>
              <a:rPr lang="it-IT" dirty="0">
                <a:solidFill>
                  <a:srgbClr val="FF0000"/>
                </a:solidFill>
              </a:rPr>
              <a:t> </a:t>
            </a:r>
            <a:r>
              <a:rPr lang="it-IT" dirty="0"/>
              <a:t>l'inserimento delle clausole di revisione prezzi riferite alle prestazioni oggetto del contratto.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Queste clausole non possono apportare modifiche che </a:t>
            </a:r>
            <a:r>
              <a:rPr lang="it-IT" u="sng" dirty="0"/>
              <a:t>alterino la natura generale del contratto o dell'accordo quadro</a:t>
            </a:r>
            <a:r>
              <a:rPr lang="it-IT" dirty="0"/>
              <a:t>; si attivano al verificarsi di particolari </a:t>
            </a:r>
            <a:r>
              <a:rPr lang="it-IT" b="1" dirty="0">
                <a:solidFill>
                  <a:srgbClr val="FF0000"/>
                </a:solidFill>
              </a:rPr>
              <a:t>condizioni di natura oggettiva</a:t>
            </a:r>
            <a:r>
              <a:rPr lang="it-IT" dirty="0"/>
              <a:t>, che determinano:</a:t>
            </a:r>
          </a:p>
          <a:p>
            <a:r>
              <a:rPr lang="it-IT" dirty="0"/>
              <a:t>a) una variazione del </a:t>
            </a:r>
            <a:r>
              <a:rPr lang="it-IT" b="1" dirty="0">
                <a:solidFill>
                  <a:srgbClr val="FF0000"/>
                </a:solidFill>
              </a:rPr>
              <a:t>costo</a:t>
            </a:r>
            <a:r>
              <a:rPr lang="it-IT" dirty="0">
                <a:solidFill>
                  <a:srgbClr val="FF0000"/>
                </a:solidFill>
              </a:rPr>
              <a:t> </a:t>
            </a:r>
            <a:r>
              <a:rPr lang="it-IT" dirty="0"/>
              <a:t>dell'</a:t>
            </a:r>
            <a:r>
              <a:rPr lang="it-IT" b="1" dirty="0">
                <a:solidFill>
                  <a:schemeClr val="accent4"/>
                </a:solidFill>
              </a:rPr>
              <a:t>opera</a:t>
            </a:r>
            <a:r>
              <a:rPr lang="it-IT" dirty="0"/>
              <a:t>, in aumento o in diminuzione, </a:t>
            </a:r>
            <a:r>
              <a:rPr lang="it-IT" u="sng" dirty="0"/>
              <a:t>superiore al 3 per cento dell'importo complessivo e operano nella misura del 90 per cento del valore eccedente la variazione del 3 per cento applicata alle prestazioni da eseguire</a:t>
            </a:r>
            <a:r>
              <a:rPr lang="it-IT" dirty="0"/>
              <a:t>;</a:t>
            </a:r>
          </a:p>
          <a:p>
            <a:r>
              <a:rPr lang="it-IT" dirty="0"/>
              <a:t>b) una variazione del </a:t>
            </a:r>
            <a:r>
              <a:rPr lang="it-IT" b="1" dirty="0">
                <a:solidFill>
                  <a:srgbClr val="FF0000"/>
                </a:solidFill>
              </a:rPr>
              <a:t>costo</a:t>
            </a:r>
            <a:r>
              <a:rPr lang="it-IT" dirty="0">
                <a:solidFill>
                  <a:srgbClr val="FF0000"/>
                </a:solidFill>
              </a:rPr>
              <a:t> </a:t>
            </a:r>
            <a:r>
              <a:rPr lang="it-IT" dirty="0"/>
              <a:t>della </a:t>
            </a:r>
            <a:r>
              <a:rPr lang="it-IT" b="1" dirty="0">
                <a:solidFill>
                  <a:schemeClr val="accent4"/>
                </a:solidFill>
              </a:rPr>
              <a:t>fornitura o del servizio</a:t>
            </a:r>
            <a:r>
              <a:rPr lang="it-IT" dirty="0"/>
              <a:t>, in aumento o in diminuzione, </a:t>
            </a:r>
            <a:r>
              <a:rPr lang="it-IT" u="sng" dirty="0"/>
              <a:t>superiore al 5 per cento dell'importo complessivo e operano nella misura dell'80 per cento del valore eccedente la variazione del 5 per cento applicata alle prestazioni da eseguire</a:t>
            </a:r>
            <a:r>
              <a:rPr lang="it-IT" dirty="0"/>
              <a:t>.</a:t>
            </a:r>
          </a:p>
          <a:p>
            <a:endParaRPr lang="it-IT" dirty="0"/>
          </a:p>
          <a:p>
            <a:pPr marL="285750" indent="-285750">
              <a:buFont typeface="Arial" panose="020B0604020202020204" pitchFamily="34" charset="0"/>
              <a:buChar char="•"/>
            </a:pPr>
            <a:r>
              <a:rPr lang="it-IT" dirty="0"/>
              <a:t>Per gli appalti di </a:t>
            </a:r>
            <a:r>
              <a:rPr lang="it-IT" b="1" dirty="0">
                <a:solidFill>
                  <a:schemeClr val="accent4"/>
                </a:solidFill>
              </a:rPr>
              <a:t>servizi e forniture</a:t>
            </a:r>
            <a:r>
              <a:rPr lang="it-IT" dirty="0"/>
              <a:t>, resta ferma la </a:t>
            </a:r>
            <a:r>
              <a:rPr lang="it-IT" b="1" u="sng" dirty="0">
                <a:solidFill>
                  <a:srgbClr val="FF0000"/>
                </a:solidFill>
              </a:rPr>
              <a:t>facoltà</a:t>
            </a:r>
            <a:r>
              <a:rPr lang="it-IT" dirty="0"/>
              <a:t> di inserire nel contratto, </a:t>
            </a:r>
            <a:r>
              <a:rPr lang="it-IT" b="1" dirty="0">
                <a:solidFill>
                  <a:srgbClr val="FF0000"/>
                </a:solidFill>
              </a:rPr>
              <a:t>oltre</a:t>
            </a:r>
            <a:r>
              <a:rPr lang="it-IT" dirty="0"/>
              <a:t> alle clausole di cui al comma 1, </a:t>
            </a:r>
            <a:r>
              <a:rPr lang="it-IT" u="sng" dirty="0"/>
              <a:t>meccanismi ordinari di adeguamento del prezzo del contratto all'indice inflattivo convenzionalmente individuato tra le parti</a:t>
            </a:r>
            <a:r>
              <a:rPr lang="it-IT" dirty="0"/>
              <a:t>. In tale ipotesi, l'incremento di prezzo riconosciuto in virtù dei meccanismi ordinari di adeguamento del prezzo del contratto non è considerato nel calcolo della variazione del costo del servizio o della fornitura rilevante, ai sensi del comma 2, lettera b), ai fini dell'attivazione delle clausole di revisione prezzi.</a:t>
            </a:r>
          </a:p>
        </p:txBody>
      </p:sp>
    </p:spTree>
    <p:extLst>
      <p:ext uri="{BB962C8B-B14F-4D97-AF65-F5344CB8AC3E}">
        <p14:creationId xmlns:p14="http://schemas.microsoft.com/office/powerpoint/2010/main" val="690550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a:solidFill>
                  <a:srgbClr val="375F92"/>
                </a:solidFill>
              </a:rPr>
              <a:t>Revisione prezzi</a:t>
            </a:r>
          </a:p>
          <a:p>
            <a:pPr marL="765810"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10" normalizeH="0" baseline="0" dirty="0">
                <a:ln>
                  <a:noFill/>
                </a:ln>
                <a:solidFill>
                  <a:srgbClr val="375F92"/>
                </a:solidFill>
                <a:effectLst/>
                <a:uLnTx/>
                <a:uFillTx/>
                <a:latin typeface="Segoe UI"/>
                <a:ea typeface="+mj-ea"/>
                <a:cs typeface="Segoe UI"/>
              </a:rPr>
              <a:t>Art. 60/2</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787373" y="1564066"/>
            <a:ext cx="10405534" cy="4524315"/>
          </a:xfrm>
          <a:prstGeom prst="rect">
            <a:avLst/>
          </a:prstGeom>
          <a:noFill/>
        </p:spPr>
        <p:txBody>
          <a:bodyPr wrap="square" rtlCol="0">
            <a:spAutoFit/>
          </a:bodyPr>
          <a:lstStyle/>
          <a:p>
            <a:pPr marL="285750" indent="-285750">
              <a:buFont typeface="Arial" panose="020B0604020202020204" pitchFamily="34" charset="0"/>
              <a:buChar char="•"/>
            </a:pPr>
            <a:r>
              <a:rPr lang="it-IT" dirty="0"/>
              <a:t>Ai fini della determinazione della variazione dei costi e dei prezzi di cui al comma 1, si utilizzano i seguenti indici sintetici:</a:t>
            </a:r>
          </a:p>
          <a:p>
            <a:endParaRPr lang="it-IT" dirty="0"/>
          </a:p>
          <a:p>
            <a:r>
              <a:rPr lang="it-IT" dirty="0"/>
              <a:t>a) con riguardo ai contratti di lavori, gli </a:t>
            </a:r>
            <a:r>
              <a:rPr lang="it-IT" b="1" u="sng" dirty="0">
                <a:solidFill>
                  <a:srgbClr val="FF0000"/>
                </a:solidFill>
              </a:rPr>
              <a:t>indici sintetici individuati ai sensi del comma 4-quater </a:t>
            </a:r>
            <a:r>
              <a:rPr lang="it-IT" dirty="0"/>
              <a:t>(«</a:t>
            </a:r>
            <a:r>
              <a:rPr lang="it-IT" i="1" dirty="0"/>
              <a:t>L'allegato II.2-bis disciplina le modalità di applicazione delle clausole di revisione dei prezzi, tenuto conto della natura e del settore merceologico dell'appalto, e degli indici disponibili e ne specifica le modalità di corresponsione, anche in considerazione dell'eventuale ricorso al subappalto</a:t>
            </a:r>
            <a:r>
              <a:rPr lang="it-IT" dirty="0"/>
              <a:t>»; ma «</a:t>
            </a:r>
            <a:r>
              <a:rPr lang="it-IT" i="1" dirty="0"/>
              <a:t>Con provvedimento adottato dal Ministero dell'infrastrutture e dei trasporti, sentito l'ISTAT, sono adottati i singoli indici di costo delle lavorazioni, sulla base delle tipologie omogenee di cui alla tabella A dell'allegato II.2-bis</a:t>
            </a:r>
            <a:r>
              <a:rPr lang="it-IT" dirty="0"/>
              <a:t>»)</a:t>
            </a:r>
          </a:p>
          <a:p>
            <a:endParaRPr lang="it-IT" dirty="0"/>
          </a:p>
          <a:p>
            <a:r>
              <a:rPr lang="it-IT" dirty="0"/>
              <a:t>b) con riguardo ai contratti di servizi e forniture, </a:t>
            </a:r>
            <a:r>
              <a:rPr lang="it-IT" b="1" u="sng" dirty="0">
                <a:solidFill>
                  <a:srgbClr val="FF0000"/>
                </a:solidFill>
              </a:rPr>
              <a:t>gli indici dei prezzi al consumo, dei prezzi alla produzione dell'industria e dei servizi e gli indici , anche disaggregati, delle retribuzioni contrattuali orarie</a:t>
            </a:r>
            <a:r>
              <a:rPr lang="it-IT" dirty="0"/>
              <a:t>.</a:t>
            </a:r>
          </a:p>
          <a:p>
            <a:r>
              <a:rPr lang="it-IT" dirty="0"/>
              <a:t>A tal fine «</a:t>
            </a:r>
            <a:r>
              <a:rPr lang="it-IT" i="1" dirty="0"/>
              <a:t>in relazione agli appalti di servizi e forniture che, in ragione dei settori di riferimento, dispongono di </a:t>
            </a:r>
            <a:r>
              <a:rPr lang="it-IT" i="1" u="sng" dirty="0"/>
              <a:t>specifici indici di determinazione della variazione del prezzo</a:t>
            </a:r>
            <a:r>
              <a:rPr lang="it-IT" i="1" dirty="0"/>
              <a:t>, </a:t>
            </a:r>
            <a:r>
              <a:rPr lang="it-IT" i="1" u="sng" dirty="0"/>
              <a:t>resta ferma la possibilità di fare riferimento ai medesimi indici anche in sostituzione di quelli previsti dal comma 3, lettera b</a:t>
            </a:r>
            <a:r>
              <a:rPr lang="it-IT" i="1" dirty="0"/>
              <a:t>). Le disposizioni di cui al comma 1 non si applicano agli appalti di servizi e forniture il cui prezzo è determinato sulla base di una indicizzazione»</a:t>
            </a:r>
          </a:p>
        </p:txBody>
      </p:sp>
    </p:spTree>
    <p:extLst>
      <p:ext uri="{BB962C8B-B14F-4D97-AF65-F5344CB8AC3E}">
        <p14:creationId xmlns:p14="http://schemas.microsoft.com/office/powerpoint/2010/main" val="1877545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art. 1</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787373" y="1564066"/>
            <a:ext cx="10405534" cy="3970318"/>
          </a:xfrm>
          <a:prstGeom prst="rect">
            <a:avLst/>
          </a:prstGeom>
          <a:noFill/>
        </p:spPr>
        <p:txBody>
          <a:bodyPr wrap="square" rtlCol="0">
            <a:spAutoFit/>
          </a:bodyPr>
          <a:lstStyle/>
          <a:p>
            <a:pPr algn="ctr"/>
            <a:r>
              <a:rPr lang="it-IT" b="1" dirty="0">
                <a:solidFill>
                  <a:srgbClr val="FF0000"/>
                </a:solidFill>
              </a:rPr>
              <a:t>Articolo 1</a:t>
            </a:r>
          </a:p>
          <a:p>
            <a:pPr algn="ctr"/>
            <a:r>
              <a:rPr lang="it-IT" b="1" dirty="0">
                <a:solidFill>
                  <a:srgbClr val="FF0000"/>
                </a:solidFill>
              </a:rPr>
              <a:t>Ambito di applicazione</a:t>
            </a:r>
          </a:p>
          <a:p>
            <a:endParaRPr lang="it-IT" dirty="0"/>
          </a:p>
          <a:p>
            <a:r>
              <a:rPr lang="it-IT" dirty="0"/>
              <a:t>1. Il presente allegato disciplina le modalità di attuazione delle clausole di revisione dei prezzi di cui all'articolo 60 del codice, </a:t>
            </a:r>
            <a:r>
              <a:rPr lang="it-IT" dirty="0">
                <a:solidFill>
                  <a:srgbClr val="FF0000"/>
                </a:solidFill>
              </a:rPr>
              <a:t>tenuto conto della natura, del settore merceologico dell'appalto e degli indici disponibili</a:t>
            </a:r>
            <a:r>
              <a:rPr lang="it-IT" dirty="0"/>
              <a:t>, e ne specifica le </a:t>
            </a:r>
            <a:r>
              <a:rPr lang="it-IT" dirty="0">
                <a:solidFill>
                  <a:srgbClr val="FF0000"/>
                </a:solidFill>
              </a:rPr>
              <a:t>modalità di corresponsione</a:t>
            </a:r>
            <a:r>
              <a:rPr lang="it-IT" dirty="0"/>
              <a:t>, anche in considerazione dell'eventuale ricorso al subappalto.</a:t>
            </a:r>
          </a:p>
          <a:p>
            <a:r>
              <a:rPr lang="it-IT" dirty="0"/>
              <a:t>2. Nel caso di </a:t>
            </a:r>
            <a:r>
              <a:rPr lang="it-IT" u="sng" dirty="0"/>
              <a:t>appalti di lavori, la revisione dei prezzi si applica ai lavori di nuova costruzione, nonché ai lavori di manutenzione straordinaria e ordinaria</a:t>
            </a:r>
            <a:r>
              <a:rPr lang="it-IT" dirty="0"/>
              <a:t>.</a:t>
            </a:r>
          </a:p>
          <a:p>
            <a:r>
              <a:rPr lang="it-IT" dirty="0"/>
              <a:t>3. Nel caso di appalti di </a:t>
            </a:r>
            <a:r>
              <a:rPr lang="it-IT" u="sng" dirty="0"/>
              <a:t>servizi o forniture, la revisione prezzi si applica ai contratti di durata, il cui oggetto non consiste in una prestazione ad esecuzione istantanea</a:t>
            </a:r>
            <a:r>
              <a:rPr lang="it-IT" dirty="0"/>
              <a:t>.</a:t>
            </a:r>
          </a:p>
          <a:p>
            <a:r>
              <a:rPr lang="it-IT" dirty="0"/>
              <a:t>4. In caso di </a:t>
            </a:r>
            <a:r>
              <a:rPr lang="it-IT" u="sng" dirty="0"/>
              <a:t>contratti misti, si applicano, alla componente di lavori, le disposizioni di cui alla Sezione II del presente Allegato e, alla componente di forniture e servizi</a:t>
            </a:r>
            <a:r>
              <a:rPr lang="it-IT" dirty="0"/>
              <a:t>, le disposizioni di cui alla Sezione III del presente Allegato.</a:t>
            </a:r>
          </a:p>
          <a:p>
            <a:endParaRPr lang="it-IT" i="1" dirty="0"/>
          </a:p>
        </p:txBody>
      </p:sp>
    </p:spTree>
    <p:extLst>
      <p:ext uri="{BB962C8B-B14F-4D97-AF65-F5344CB8AC3E}">
        <p14:creationId xmlns:p14="http://schemas.microsoft.com/office/powerpoint/2010/main" val="3764842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art. 3</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623262"/>
            <a:ext cx="10405534" cy="4801314"/>
          </a:xfrm>
          <a:prstGeom prst="rect">
            <a:avLst/>
          </a:prstGeom>
          <a:noFill/>
        </p:spPr>
        <p:txBody>
          <a:bodyPr wrap="square" rtlCol="0">
            <a:spAutoFit/>
          </a:bodyPr>
          <a:lstStyle/>
          <a:p>
            <a:pPr algn="ctr"/>
            <a:r>
              <a:rPr lang="it-IT" b="1" dirty="0">
                <a:solidFill>
                  <a:srgbClr val="FF0000"/>
                </a:solidFill>
              </a:rPr>
              <a:t>Articolo 3</a:t>
            </a:r>
          </a:p>
          <a:p>
            <a:pPr algn="ctr"/>
            <a:r>
              <a:rPr lang="it-IT" b="1" dirty="0">
                <a:solidFill>
                  <a:srgbClr val="FF0000"/>
                </a:solidFill>
              </a:rPr>
              <a:t>Attivazione delle clausole di revisione prezzi</a:t>
            </a:r>
          </a:p>
          <a:p>
            <a:pPr algn="ctr"/>
            <a:endParaRPr lang="it-IT" b="1" dirty="0">
              <a:solidFill>
                <a:srgbClr val="FF0000"/>
              </a:solidFill>
            </a:endParaRPr>
          </a:p>
          <a:p>
            <a:pPr algn="just"/>
            <a:r>
              <a:rPr lang="it-IT" dirty="0"/>
              <a:t>1. Le stazioni appaltanti </a:t>
            </a:r>
            <a:r>
              <a:rPr lang="it-IT" b="1" u="sng" dirty="0"/>
              <a:t>monitorano</a:t>
            </a:r>
            <a:r>
              <a:rPr lang="it-IT" dirty="0"/>
              <a:t> l'andamento degli indici di cui all'articolo 60 del codice </a:t>
            </a:r>
            <a:r>
              <a:rPr lang="it-IT" b="1" u="sng" dirty="0"/>
              <a:t>con la frequenza </a:t>
            </a:r>
            <a:r>
              <a:rPr lang="it-IT" b="1" u="sng" dirty="0">
                <a:solidFill>
                  <a:srgbClr val="FF0000"/>
                </a:solidFill>
              </a:rPr>
              <a:t>indicata nei documenti di gara iniziali</a:t>
            </a:r>
            <a:r>
              <a:rPr lang="it-IT" b="1" u="sng" dirty="0"/>
              <a:t>, comunque </a:t>
            </a:r>
            <a:r>
              <a:rPr lang="it-IT" b="1" u="sng" dirty="0">
                <a:solidFill>
                  <a:srgbClr val="FF0000"/>
                </a:solidFill>
              </a:rPr>
              <a:t>non superiore a quella di aggiornamento degli indici revisionali applicati all'appalto</a:t>
            </a:r>
            <a:r>
              <a:rPr lang="it-IT" dirty="0"/>
              <a:t>, al fine di valutare se sussistono le condizioni per l'attivazione delle clausole di revisione prezzi.</a:t>
            </a:r>
          </a:p>
          <a:p>
            <a:pPr algn="just"/>
            <a:r>
              <a:rPr lang="it-IT" dirty="0"/>
              <a:t>2. Le clausole di revisione dei prezzi introdotte ai sensi dell'articolo 60 sono </a:t>
            </a:r>
            <a:r>
              <a:rPr lang="it-IT" u="sng" dirty="0">
                <a:solidFill>
                  <a:srgbClr val="FF0000"/>
                </a:solidFill>
              </a:rPr>
              <a:t>attivate automaticamente dalla stazione appaltante, anche in assenza di istanza di parte</a:t>
            </a:r>
            <a:r>
              <a:rPr lang="it-IT" dirty="0">
                <a:solidFill>
                  <a:srgbClr val="FF0000"/>
                </a:solidFill>
              </a:rPr>
              <a:t>, </a:t>
            </a:r>
            <a:r>
              <a:rPr lang="it-IT" dirty="0"/>
              <a:t>quando la variazione dell'indice sintetico, calcolato in coerenza con la Sezione II per gli appalti di lavori, ovvero la variazione dell'indice o del sistema ponderato di indici, calcolato in coerenza con la Sezione III per gli appalti di servizi e forniture, supera, in aumento o diminuzione, rispettivamente la soglia del 3 per cento e la soglia del 5 per cento </a:t>
            </a:r>
            <a:r>
              <a:rPr lang="it-IT" u="sng" dirty="0"/>
              <a:t>dell'importo del contratto quale risultante dal provvedimento di aggiudicazione.</a:t>
            </a:r>
          </a:p>
          <a:p>
            <a:pPr algn="just"/>
            <a:r>
              <a:rPr lang="it-IT" dirty="0"/>
              <a:t>3. Le clausole di revisione dei prezzi si applicano nella misura del 90 per cento del valore eccedente la variazione del 3 per cento per i lavori e nella misura dell'80 per cento del valore eccedente la variazione del 5 per cento per i servizi e forniture, applicata </a:t>
            </a:r>
            <a:r>
              <a:rPr lang="it-IT" u="sng" dirty="0"/>
              <a:t>alle prestazioni da eseguire dopo l'attivazione della clausola di revisione.</a:t>
            </a:r>
            <a:endParaRPr lang="it-IT" i="1" u="sng" dirty="0"/>
          </a:p>
        </p:txBody>
      </p:sp>
    </p:spTree>
    <p:extLst>
      <p:ext uri="{BB962C8B-B14F-4D97-AF65-F5344CB8AC3E}">
        <p14:creationId xmlns:p14="http://schemas.microsoft.com/office/powerpoint/2010/main" val="392353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art. 4</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21240" y="1362436"/>
            <a:ext cx="10405534" cy="4524315"/>
          </a:xfrm>
          <a:prstGeom prst="rect">
            <a:avLst/>
          </a:prstGeom>
          <a:noFill/>
        </p:spPr>
        <p:txBody>
          <a:bodyPr wrap="square" rtlCol="0">
            <a:spAutoFit/>
          </a:bodyPr>
          <a:lstStyle/>
          <a:p>
            <a:pPr algn="ctr"/>
            <a:r>
              <a:rPr lang="it-IT" b="1" dirty="0">
                <a:solidFill>
                  <a:srgbClr val="FF0000"/>
                </a:solidFill>
              </a:rPr>
              <a:t>Articolo 4</a:t>
            </a:r>
          </a:p>
          <a:p>
            <a:pPr algn="ctr"/>
            <a:r>
              <a:rPr lang="it-IT" b="1" dirty="0">
                <a:solidFill>
                  <a:srgbClr val="FF0000"/>
                </a:solidFill>
              </a:rPr>
              <a:t>Indice sintetico revisionale per i contratti di lavori</a:t>
            </a:r>
          </a:p>
          <a:p>
            <a:pPr algn="just"/>
            <a:r>
              <a:rPr lang="it-IT" dirty="0"/>
              <a:t>1. Ai fini della determinazione della variazione del costo dei contratti di lavori ai sensi dell'articolo 60, comma 3, lettera a), del codice si utilizza l'indice sintetico revisionale di cui al presente articolo.</a:t>
            </a:r>
          </a:p>
          <a:p>
            <a:pPr algn="just"/>
            <a:r>
              <a:rPr lang="it-IT" dirty="0"/>
              <a:t>2. Il </a:t>
            </a:r>
            <a:r>
              <a:rPr lang="it-IT" b="1" u="sng" dirty="0">
                <a:solidFill>
                  <a:srgbClr val="FF0000"/>
                </a:solidFill>
              </a:rPr>
              <a:t>progettista</a:t>
            </a:r>
            <a:r>
              <a:rPr lang="it-IT" dirty="0"/>
              <a:t>, in sede di elaborazione del progetto a base di gara, </a:t>
            </a:r>
            <a:r>
              <a:rPr lang="it-IT" b="1" u="sng" dirty="0">
                <a:solidFill>
                  <a:srgbClr val="FF0000"/>
                </a:solidFill>
              </a:rPr>
              <a:t>individua l'indice sintetico </a:t>
            </a:r>
            <a:r>
              <a:rPr lang="it-IT" dirty="0"/>
              <a:t>da utilizzare per la revisione dei prezzi. L'indice sintetico è </a:t>
            </a:r>
            <a:r>
              <a:rPr lang="it-IT" u="sng" dirty="0"/>
              <a:t>composto da una media ponderata di indici</a:t>
            </a:r>
            <a:r>
              <a:rPr lang="it-IT" dirty="0"/>
              <a:t>, selezionati tra quelli individuati con provvedimento adottato dal Ministero dell'infrastrutture e dei trasporti, sentito l'ISTAT, ai sensi dell'articolo 60, comma 4, del codice, sulla base delle tipologie omogenee di lavorazioni di cui alla Tabella A, tenuto conto delle lavorazioni del progetto posto a base di gara. </a:t>
            </a:r>
            <a:r>
              <a:rPr lang="it-IT" u="sng" dirty="0"/>
              <a:t>Il valore di riferimento per il calcolo dell'indice sintetico è quello dell'indice revisionale relativo al mese del provvedimento di aggiudicazione</a:t>
            </a:r>
            <a:r>
              <a:rPr lang="it-IT" dirty="0"/>
              <a:t>. I </a:t>
            </a:r>
            <a:r>
              <a:rPr lang="it-IT" b="1" u="sng" dirty="0">
                <a:solidFill>
                  <a:srgbClr val="FF0000"/>
                </a:solidFill>
              </a:rPr>
              <a:t>documenti iniziali di gara </a:t>
            </a:r>
            <a:r>
              <a:rPr lang="it-IT" u="sng" dirty="0"/>
              <a:t>prevedono che, in caso di </a:t>
            </a:r>
            <a:r>
              <a:rPr lang="it-IT" u="sng" dirty="0">
                <a:solidFill>
                  <a:srgbClr val="FF0000"/>
                </a:solidFill>
              </a:rPr>
              <a:t>sospensione o proroga dei termini di aggiudicazione nelle ipotesi di cui all'articolo 1, commi 3, 4 e 5 dell'Allegato 1.3</a:t>
            </a:r>
            <a:r>
              <a:rPr lang="it-IT" u="sng" dirty="0"/>
              <a:t>., il valore di riferimento per il calcolo dell'indice sintetico è quello dell'indice revisionale relativo </a:t>
            </a:r>
            <a:r>
              <a:rPr lang="it-IT" u="sng" dirty="0">
                <a:solidFill>
                  <a:srgbClr val="FF0000"/>
                </a:solidFill>
              </a:rPr>
              <a:t>al mese di scadenza del termine massimo per l'aggiudicazione</a:t>
            </a:r>
            <a:r>
              <a:rPr lang="it-IT" u="sng" dirty="0"/>
              <a:t>, come individuato dall'articolo 1, commi 1 e 2 del predetto Allegato</a:t>
            </a:r>
            <a:r>
              <a:rPr lang="it-IT" dirty="0"/>
              <a:t>.</a:t>
            </a:r>
          </a:p>
          <a:p>
            <a:pPr algn="just"/>
            <a:endParaRPr lang="it-IT" dirty="0"/>
          </a:p>
          <a:p>
            <a:pPr algn="just"/>
            <a:r>
              <a:rPr lang="it-IT" dirty="0"/>
              <a:t>Seguono le modalità di calcolo dell’indice sintetico</a:t>
            </a:r>
            <a:endParaRPr lang="it-IT" i="1" u="sng" dirty="0"/>
          </a:p>
        </p:txBody>
      </p:sp>
    </p:spTree>
    <p:extLst>
      <p:ext uri="{BB962C8B-B14F-4D97-AF65-F5344CB8AC3E}">
        <p14:creationId xmlns:p14="http://schemas.microsoft.com/office/powerpoint/2010/main" val="282382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art. 5</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240217"/>
            <a:ext cx="10405534" cy="5386090"/>
          </a:xfrm>
          <a:prstGeom prst="rect">
            <a:avLst/>
          </a:prstGeom>
          <a:noFill/>
        </p:spPr>
        <p:txBody>
          <a:bodyPr wrap="square" rtlCol="0">
            <a:spAutoFit/>
          </a:bodyPr>
          <a:lstStyle/>
          <a:p>
            <a:pPr algn="ctr"/>
            <a:r>
              <a:rPr lang="it-IT" b="1" dirty="0">
                <a:solidFill>
                  <a:srgbClr val="FF0000"/>
                </a:solidFill>
              </a:rPr>
              <a:t>Articolo 5</a:t>
            </a:r>
          </a:p>
          <a:p>
            <a:pPr algn="ctr"/>
            <a:r>
              <a:rPr lang="it-IT" b="1" dirty="0">
                <a:solidFill>
                  <a:srgbClr val="FF0000"/>
                </a:solidFill>
              </a:rPr>
              <a:t>Verifica della variazione del costo dei contratti, modalità e termini di pagamento della revisione prezzi</a:t>
            </a:r>
          </a:p>
          <a:p>
            <a:r>
              <a:rPr lang="it-IT" sz="1400" dirty="0"/>
              <a:t>1.Le stazioni appaltanti verificano la variazione del costo dei contratti di lavori con la cadenza stabilita dall'articolo 3, comma 1. La variazione è calcolata come </a:t>
            </a:r>
            <a:r>
              <a:rPr lang="it-IT" sz="1400" b="1" u="sng" dirty="0">
                <a:solidFill>
                  <a:srgbClr val="FF0000"/>
                </a:solidFill>
              </a:rPr>
              <a:t>differenza tra il valore dell'indice sintetico al momento della rilevazione e il corrispondente valore al mese di aggiudicazione della miglior offerta,</a:t>
            </a:r>
            <a:r>
              <a:rPr lang="it-IT" sz="1400" dirty="0"/>
              <a:t> fatto salvo quanto previsto dall'articolo 4, comma 2, quarto periodo.</a:t>
            </a:r>
          </a:p>
          <a:p>
            <a:r>
              <a:rPr lang="it-IT" sz="1400" dirty="0"/>
              <a:t>2. Quando, in occasione delle verifiche di cui al comma 1, si realizza la condizione di cui all'articolo 3, comma 2, il direttore dei lavori provvede all'accertamento e a dame comunicazione al RUP e all'appaltatore.</a:t>
            </a:r>
          </a:p>
          <a:p>
            <a:r>
              <a:rPr lang="it-IT" sz="1400" dirty="0"/>
              <a:t>3. La determinazione delle somme, in aumento o in diminuzione, dovute a titolo di revisione dei prezzi </a:t>
            </a:r>
            <a:r>
              <a:rPr lang="it-IT" sz="1400" u="sng" dirty="0">
                <a:solidFill>
                  <a:srgbClr val="FF0000"/>
                </a:solidFill>
              </a:rPr>
              <a:t>avviene in corrispondenza della scadenza degli stati di avanzamento dei lavori adottati</a:t>
            </a:r>
            <a:r>
              <a:rPr lang="it-IT" sz="1400" dirty="0"/>
              <a:t>, a decorrere dalla data dell'accertamento di cui al comma 2, ai sensi dell'articolo 125, comma 3 del codice.</a:t>
            </a:r>
          </a:p>
          <a:p>
            <a:r>
              <a:rPr lang="it-IT" sz="1400" dirty="0"/>
              <a:t>4. Ai fini di cui al comma 2, il direttore dei lavori trasmette alla stazione appaltante, ad integrazione di ciascun stato di avanzamento dei lavori adottato ai sensi dell'articolo 125, comma 3, </a:t>
            </a:r>
            <a:r>
              <a:rPr lang="it-IT" sz="1400" b="1" dirty="0">
                <a:solidFill>
                  <a:srgbClr val="FF0000"/>
                </a:solidFill>
              </a:rPr>
              <a:t>uno stato di avanzamento dei lavori revisionale</a:t>
            </a:r>
            <a:r>
              <a:rPr lang="it-IT" sz="1400" dirty="0"/>
              <a:t>. L'importo dello stato di avanzamento dei lavori revisionale, in aumento o in diminuzione, è determinato applicando la metodologia di calcolo di cui alla Tabella B.</a:t>
            </a:r>
          </a:p>
          <a:p>
            <a:r>
              <a:rPr lang="it-IT" sz="1400" dirty="0"/>
              <a:t>5. I documenti iniziali di gara possono prevedere per il calcolo degli stati di avanzamento dei lavori revisionali il ricorso all'alternativa metodologia di cui alla Tabella C. </a:t>
            </a:r>
            <a:r>
              <a:rPr lang="it-IT" sz="1400" i="1" dirty="0">
                <a:solidFill>
                  <a:srgbClr val="FF0000"/>
                </a:solidFill>
              </a:rPr>
              <a:t>La stazione appaltante motiva nella determina a contrarre le ragioni del ricorso alla predetta metodologia alternativa, che non può essere modificata nel corso dell'esecuzione del contratto</a:t>
            </a:r>
            <a:r>
              <a:rPr lang="it-IT" sz="1400" dirty="0"/>
              <a:t>. In assenza di esplicita previsione nei documenti di gara iniziali, si applica la metodologia di cui alla Tabella B.</a:t>
            </a:r>
          </a:p>
          <a:p>
            <a:r>
              <a:rPr lang="it-IT" sz="1400" dirty="0"/>
              <a:t>6. La </a:t>
            </a:r>
            <a:r>
              <a:rPr lang="it-IT" sz="1400" b="1" u="sng" dirty="0">
                <a:solidFill>
                  <a:srgbClr val="FF0000"/>
                </a:solidFill>
              </a:rPr>
              <a:t>stazione appaltante provvede alla regolazione dell'importo revisionale, in aumento o in diminuzione, in occasione del pagamento di ciascun stato di avanzamento dei lavori, secondo la cadenza contrattuale dei medesimi</a:t>
            </a:r>
            <a:r>
              <a:rPr lang="it-IT" sz="1400" dirty="0"/>
              <a:t>.</a:t>
            </a:r>
          </a:p>
          <a:p>
            <a:r>
              <a:rPr lang="it-IT" sz="1400" dirty="0"/>
              <a:t>7. </a:t>
            </a:r>
            <a:r>
              <a:rPr lang="it-IT" sz="1400" u="sng" dirty="0"/>
              <a:t>Prima del pagamento della rata di saldo di cui all'articolo 125, comma 7, la stazione appaltante verifica la regolazione degli importi dovuti a titolo di revisione dei prezzi. Gli eventuali importi non regolati sono compensati, in aumento o in diminuzione, a valere sulla rata di saldo</a:t>
            </a:r>
            <a:r>
              <a:rPr lang="it-IT" sz="1400" dirty="0"/>
              <a:t>.</a:t>
            </a:r>
          </a:p>
          <a:p>
            <a:r>
              <a:rPr lang="it-IT" sz="1400" dirty="0"/>
              <a:t>8. </a:t>
            </a:r>
            <a:r>
              <a:rPr lang="it-IT" sz="1400" b="1" u="sng" dirty="0">
                <a:solidFill>
                  <a:schemeClr val="accent6"/>
                </a:solidFill>
              </a:rPr>
              <a:t>Resta ferma la possibilità di prevedere nel contratto modalità semplificate di pagamento degli importi dovuti a titolo di revisione prezzi, previa adozione di un unico stato di avanzamento dei lavori che riporti </a:t>
            </a:r>
            <a:r>
              <a:rPr lang="it-IT" sz="1400" b="1" u="sng" dirty="0">
                <a:solidFill>
                  <a:srgbClr val="FF0000"/>
                </a:solidFill>
              </a:rPr>
              <a:t>separatamente</a:t>
            </a:r>
            <a:r>
              <a:rPr lang="it-IT" sz="1400" b="1" u="sng" dirty="0">
                <a:solidFill>
                  <a:schemeClr val="accent6"/>
                </a:solidFill>
              </a:rPr>
              <a:t> l'importo contrattuale di cui all'articolo 125, comma 3 e l'importo revisionale, determinato ai sensi del presente Allegato</a:t>
            </a:r>
            <a:r>
              <a:rPr lang="it-IT" sz="1400" dirty="0"/>
              <a:t>.</a:t>
            </a:r>
          </a:p>
        </p:txBody>
      </p:sp>
    </p:spTree>
    <p:extLst>
      <p:ext uri="{BB962C8B-B14F-4D97-AF65-F5344CB8AC3E}">
        <p14:creationId xmlns:p14="http://schemas.microsoft.com/office/powerpoint/2010/main" val="3081159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artt. 7-8</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240217"/>
            <a:ext cx="10405534" cy="5478423"/>
          </a:xfrm>
          <a:prstGeom prst="rect">
            <a:avLst/>
          </a:prstGeom>
          <a:noFill/>
        </p:spPr>
        <p:txBody>
          <a:bodyPr wrap="square" rtlCol="0">
            <a:spAutoFit/>
          </a:bodyPr>
          <a:lstStyle/>
          <a:p>
            <a:pPr algn="ctr"/>
            <a:r>
              <a:rPr lang="it-IT" sz="1400" b="1" dirty="0">
                <a:solidFill>
                  <a:srgbClr val="FF0000"/>
                </a:solidFill>
              </a:rPr>
              <a:t>Articolo 7</a:t>
            </a:r>
          </a:p>
          <a:p>
            <a:pPr algn="ctr"/>
            <a:r>
              <a:rPr lang="it-IT" sz="1400" b="1" dirty="0">
                <a:solidFill>
                  <a:srgbClr val="FF0000"/>
                </a:solidFill>
              </a:rPr>
              <a:t>Varianti in corso d'opera</a:t>
            </a:r>
          </a:p>
          <a:p>
            <a:pPr algn="just"/>
            <a:r>
              <a:rPr lang="it-IT" sz="1400" dirty="0"/>
              <a:t>1. Nel caso di varianti in corso d'opera, la stazione appaltante, sentito il progettista, ridefinisce l'indice sintetico di revisione dei prezzi determinato ai sensi dell'articolo 4 nel rispetto dei seguenti criteri:</a:t>
            </a:r>
          </a:p>
          <a:p>
            <a:pPr algn="just"/>
            <a:r>
              <a:rPr lang="it-IT" sz="1400" dirty="0"/>
              <a:t>a) in caso di varianti di natura meramente quantitativa, ferme restando le TOL individuate ai sensi dell'articolo 4, comma 3, lettera a), è rideterminato il peso percentuale di ogni TOL di cui all'articolo 4, comma 3, lettera b);</a:t>
            </a:r>
          </a:p>
          <a:p>
            <a:pPr algn="just"/>
            <a:r>
              <a:rPr lang="it-IT" sz="1400" dirty="0"/>
              <a:t>b) in caso di varianti di tipo qualitativo, la composizione dell'indice sintetico è modificata con l'integrazione nella scomposizione e classificazione di cui all'articolo 4, comma 3, lettera a) dei TOL relativi alle nuove tipologie di lavorazioni introdotte e con la conseguente rideterminazione dei pesi percentuali ai sensi dell'articolo 4, comma 3, lettera b).</a:t>
            </a:r>
          </a:p>
          <a:p>
            <a:pPr algn="just"/>
            <a:r>
              <a:rPr lang="it-IT" sz="1400" dirty="0"/>
              <a:t>2. Il nuovo indice sintetico di revisione prezzi, determinato ai sensi del comma 1, si applica, ai sensi dell'articolo 5, comma 3, agli stati di avanzamento dei lavori successivi all'approvazione della variante. Restano ferme le somme già regolate a valere sui precedenti saldi di lavori revisionali.</a:t>
            </a:r>
          </a:p>
          <a:p>
            <a:pPr algn="ctr"/>
            <a:r>
              <a:rPr lang="it-IT" sz="1400" b="1" dirty="0">
                <a:solidFill>
                  <a:srgbClr val="FF0000"/>
                </a:solidFill>
              </a:rPr>
              <a:t>Articolo 8</a:t>
            </a:r>
          </a:p>
          <a:p>
            <a:pPr algn="ctr"/>
            <a:r>
              <a:rPr lang="it-IT" sz="1400" b="1" dirty="0">
                <a:solidFill>
                  <a:srgbClr val="FF0000"/>
                </a:solidFill>
              </a:rPr>
              <a:t>Subappalto</a:t>
            </a:r>
          </a:p>
          <a:p>
            <a:pPr algn="just"/>
            <a:r>
              <a:rPr lang="it-IT" sz="1400" dirty="0"/>
              <a:t>1. I contratti di </a:t>
            </a:r>
            <a:r>
              <a:rPr lang="it-IT" sz="1400" b="1" u="sng" dirty="0">
                <a:solidFill>
                  <a:srgbClr val="FF0000"/>
                </a:solidFill>
              </a:rPr>
              <a:t>subappalto o i sub-contratti </a:t>
            </a:r>
            <a:r>
              <a:rPr lang="it-IT" sz="1400" dirty="0"/>
              <a:t>comunicati alla stazione appaltante ai sensi dell'articolo 119, comma 2, del codice </a:t>
            </a:r>
            <a:r>
              <a:rPr lang="it-IT" sz="1400" b="1" u="sng" dirty="0">
                <a:solidFill>
                  <a:srgbClr val="FF0000"/>
                </a:solidFill>
              </a:rPr>
              <a:t>disciplinano le clausole di revisione prezzi</a:t>
            </a:r>
            <a:r>
              <a:rPr lang="it-IT" sz="1400" dirty="0"/>
              <a:t> riferite alle prestazioni oggetto del subappalto o del sub-contratto, che si attivano al verificarsi delle particolari condizioni di natura oggettiva di cui all'articolo 60, comma 2. Le clausole di cui al primo periodo sono definite tra le parti tenuto conto dei meccanismi revisionali e dei limiti di spesa di cui all'articolo 60 del codice, delle specifiche prestazioni oggetto del contratto di subappalto o del sub-contratto e </a:t>
            </a:r>
            <a:r>
              <a:rPr lang="it-IT" sz="1400" u="sng" dirty="0">
                <a:solidFill>
                  <a:srgbClr val="FF0000"/>
                </a:solidFill>
              </a:rPr>
              <a:t>delle modalità di determinazione degli indici sintetici disciplinate dal presente Allegato</a:t>
            </a:r>
            <a:r>
              <a:rPr lang="it-IT" sz="1400" dirty="0"/>
              <a:t>. L'appaltatore è responsabile della corretta attuazione degli obblighi di cui all'articolo 119, comma 2-bis.</a:t>
            </a:r>
          </a:p>
          <a:p>
            <a:pPr algn="just"/>
            <a:r>
              <a:rPr lang="it-IT" sz="1400" dirty="0"/>
              <a:t>2. </a:t>
            </a:r>
            <a:r>
              <a:rPr lang="it-IT" sz="1400" b="1" u="sng" dirty="0">
                <a:solidFill>
                  <a:srgbClr val="FF0000"/>
                </a:solidFill>
              </a:rPr>
              <a:t>Per le prestazioni eseguite mediante subappalto o sub-contratto i cui importi sono corrisposti direttamente dalla stazione appaltante al subappaltatore o al titolare del sub-contratto nei casi di cui all'articolo 119, comma 11, la determinazione e il pagamento delle somme, in aumento o in diminuzione, dovute a titolo di revisione dei prezzi sono effettuati in coerenza con l'articolo 5</a:t>
            </a:r>
            <a:r>
              <a:rPr lang="it-IT" sz="1400" dirty="0"/>
              <a:t>. Negli altri casi l'appaltatore provvede alla determinazione e al pagamento delle somme dovute a titolo di revisione dei prezzi secondo quanto previsto, nel rispetto delle disposizioni di cui all'articolo 60 del codice e al presente Allegato, nel contratto di subappalto o nel sub-contratto.</a:t>
            </a:r>
          </a:p>
        </p:txBody>
      </p:sp>
    </p:spTree>
    <p:extLst>
      <p:ext uri="{BB962C8B-B14F-4D97-AF65-F5344CB8AC3E}">
        <p14:creationId xmlns:p14="http://schemas.microsoft.com/office/powerpoint/2010/main" val="3078921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10</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819108"/>
            <a:ext cx="10405534" cy="4524315"/>
          </a:xfrm>
          <a:prstGeom prst="rect">
            <a:avLst/>
          </a:prstGeom>
          <a:noFill/>
        </p:spPr>
        <p:txBody>
          <a:bodyPr wrap="square" rtlCol="0">
            <a:spAutoFit/>
          </a:bodyPr>
          <a:lstStyle/>
          <a:p>
            <a:pPr algn="ctr"/>
            <a:r>
              <a:rPr lang="it-IT" b="1" dirty="0">
                <a:solidFill>
                  <a:srgbClr val="FF0000"/>
                </a:solidFill>
              </a:rPr>
              <a:t>Articolo 10</a:t>
            </a:r>
          </a:p>
          <a:p>
            <a:pPr algn="ctr"/>
            <a:r>
              <a:rPr lang="it-IT" b="1" dirty="0">
                <a:solidFill>
                  <a:srgbClr val="FF0000"/>
                </a:solidFill>
              </a:rPr>
              <a:t>Indici revisionali applicabili ai contratti di servizi e forniture</a:t>
            </a:r>
          </a:p>
          <a:p>
            <a:r>
              <a:rPr lang="it-IT" dirty="0"/>
              <a:t>1. Ai fini della determinazione della variazione del prezzo dei contratti di servizi e forniture ai sensi dell'articolo 60, comma 3, lettera b), del codice si utilizzano i </a:t>
            </a:r>
            <a:r>
              <a:rPr lang="it-IT" u="sng" dirty="0"/>
              <a:t>seguenti indici, e le loro relative disaggregazioni settoriali, pubblicati, unitamente alla relativa metodologia di calcolo, sul portale istituzionale dell'ISTAT</a:t>
            </a:r>
            <a:r>
              <a:rPr lang="it-IT" dirty="0"/>
              <a:t>:</a:t>
            </a:r>
          </a:p>
          <a:p>
            <a:r>
              <a:rPr lang="it-IT" dirty="0"/>
              <a:t>a) nell'ambito degli </a:t>
            </a:r>
            <a:r>
              <a:rPr lang="it-IT" b="1" dirty="0">
                <a:solidFill>
                  <a:srgbClr val="FF0000"/>
                </a:solidFill>
              </a:rPr>
              <a:t>indici dei prezzi al consumo, gli indici nazionali per l'intera collettività (NIC), </a:t>
            </a:r>
            <a:r>
              <a:rPr lang="it-IT" dirty="0"/>
              <a:t>secondo la classificazione ECOICOP;</a:t>
            </a:r>
          </a:p>
          <a:p>
            <a:r>
              <a:rPr lang="it-IT" dirty="0"/>
              <a:t>b) gli </a:t>
            </a:r>
            <a:r>
              <a:rPr lang="it-IT" b="1" dirty="0">
                <a:solidFill>
                  <a:srgbClr val="FF0000"/>
                </a:solidFill>
              </a:rPr>
              <a:t>indici dei prezzi alla produzione </a:t>
            </a:r>
            <a:r>
              <a:rPr lang="it-IT" b="1" dirty="0" err="1">
                <a:solidFill>
                  <a:srgbClr val="FF0000"/>
                </a:solidFill>
              </a:rPr>
              <a:t>deIl'industria</a:t>
            </a:r>
            <a:r>
              <a:rPr lang="it-IT" b="1" dirty="0">
                <a:solidFill>
                  <a:srgbClr val="FF0000"/>
                </a:solidFill>
              </a:rPr>
              <a:t> per settore economico ATECO </a:t>
            </a:r>
            <a:r>
              <a:rPr lang="it-IT" dirty="0"/>
              <a:t>prediligendo i valori degli indici fomiti "per il mercato interno;</a:t>
            </a:r>
          </a:p>
          <a:p>
            <a:r>
              <a:rPr lang="it-IT" dirty="0"/>
              <a:t>c) gli </a:t>
            </a:r>
            <a:r>
              <a:rPr lang="it-IT" b="1" dirty="0">
                <a:solidFill>
                  <a:srgbClr val="FF0000"/>
                </a:solidFill>
              </a:rPr>
              <a:t>indici dei prezzi alla produzione dei servizi prediligendo i valori degli indici "business to business"(</a:t>
            </a:r>
            <a:r>
              <a:rPr lang="it-IT" b="1" dirty="0" err="1">
                <a:solidFill>
                  <a:srgbClr val="FF0000"/>
                </a:solidFill>
              </a:rPr>
              <a:t>BtoB</a:t>
            </a:r>
            <a:r>
              <a:rPr lang="it-IT" b="1" dirty="0">
                <a:solidFill>
                  <a:srgbClr val="FF0000"/>
                </a:solidFill>
              </a:rPr>
              <a:t>) per settore economico ATECO</a:t>
            </a:r>
            <a:r>
              <a:rPr lang="it-IT" dirty="0"/>
              <a:t>;</a:t>
            </a:r>
          </a:p>
          <a:p>
            <a:r>
              <a:rPr lang="it-IT" dirty="0"/>
              <a:t>d) gli </a:t>
            </a:r>
            <a:r>
              <a:rPr lang="it-IT" b="1" dirty="0">
                <a:solidFill>
                  <a:srgbClr val="FF0000"/>
                </a:solidFill>
              </a:rPr>
              <a:t>indici delle retribuzioni contrattuali orarie per tipo di contratto e per settore economico ATECO</a:t>
            </a:r>
            <a:r>
              <a:rPr lang="it-IT" dirty="0"/>
              <a:t>.</a:t>
            </a:r>
          </a:p>
          <a:p>
            <a:r>
              <a:rPr lang="it-IT" dirty="0"/>
              <a:t>2. </a:t>
            </a:r>
            <a:r>
              <a:rPr lang="it-IT" u="sng" dirty="0"/>
              <a:t>Per gli appalti di servizi e forniture che dispongono, in base alla disciplina settoriale, di specifici indici di determinazione della variazione del prezzo, i documenti di gara iniziali, ovvero, in caso di affidamenti diretti, le </a:t>
            </a:r>
            <a:r>
              <a:rPr lang="it-IT" u="sng" dirty="0" err="1"/>
              <a:t>determine</a:t>
            </a:r>
            <a:r>
              <a:rPr lang="it-IT" u="sng" dirty="0"/>
              <a:t> a contrarre possono indicare che le clausole di revisione dei prezzi operano sulla base dei predetti indici settoriali</a:t>
            </a:r>
            <a:r>
              <a:rPr lang="it-IT" dirty="0"/>
              <a:t>.</a:t>
            </a:r>
          </a:p>
        </p:txBody>
      </p:sp>
    </p:spTree>
    <p:extLst>
      <p:ext uri="{BB962C8B-B14F-4D97-AF65-F5344CB8AC3E}">
        <p14:creationId xmlns:p14="http://schemas.microsoft.com/office/powerpoint/2010/main" val="101354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object 3"/>
          <p:cNvGrpSpPr/>
          <p:nvPr/>
        </p:nvGrpSpPr>
        <p:grpSpPr>
          <a:xfrm>
            <a:off x="389468" y="488314"/>
            <a:ext cx="11275140" cy="6217285"/>
            <a:chOff x="527342" y="488315"/>
            <a:chExt cx="11137265" cy="5102402"/>
          </a:xfrm>
        </p:grpSpPr>
        <p:sp>
          <p:nvSpPr>
            <p:cNvPr id="9"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endParaRPr/>
            </a:p>
          </p:txBody>
        </p:sp>
        <p:sp>
          <p:nvSpPr>
            <p:cNvPr id="10" name="object 5"/>
            <p:cNvSpPr/>
            <p:nvPr/>
          </p:nvSpPr>
          <p:spPr>
            <a:xfrm>
              <a:off x="706069" y="488315"/>
              <a:ext cx="10436064"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nchor="ctr"/>
            <a:lstStyle/>
            <a:p>
              <a:pPr algn="ctr"/>
              <a:r>
                <a:rPr lang="it-IT" sz="2800" b="1" dirty="0"/>
                <a:t>Indice degli argomenti della Parte seconda</a:t>
              </a:r>
              <a:endParaRPr sz="2800" b="1" dirty="0"/>
            </a:p>
          </p:txBody>
        </p:sp>
      </p:grpSp>
      <p:sp>
        <p:nvSpPr>
          <p:cNvPr id="11" name="object 2"/>
          <p:cNvSpPr txBox="1">
            <a:spLocks/>
          </p:cNvSpPr>
          <p:nvPr/>
        </p:nvSpPr>
        <p:spPr>
          <a:xfrm>
            <a:off x="606044" y="1350645"/>
            <a:ext cx="10982960" cy="5268749"/>
          </a:xfrm>
          <a:prstGeom prst="rect">
            <a:avLst/>
          </a:prstGeom>
        </p:spPr>
        <p:txBody>
          <a:bodyPr vert="horz" wrap="square" lIns="0" tIns="264794"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9085" marR="6985" indent="-287020" algn="just">
              <a:lnSpc>
                <a:spcPct val="100000"/>
              </a:lnSpc>
              <a:spcBef>
                <a:spcPts val="95"/>
              </a:spcBef>
              <a:buClr>
                <a:srgbClr val="375F92"/>
              </a:buClr>
              <a:buFont typeface="Wingdings"/>
              <a:buChar char=""/>
              <a:tabLst>
                <a:tab pos="299085" algn="l"/>
              </a:tabLst>
            </a:pPr>
            <a:endParaRPr lang="it-IT" sz="3200" dirty="0"/>
          </a:p>
          <a:p>
            <a:pPr marL="299085" marR="6985" indent="-287020" algn="just">
              <a:lnSpc>
                <a:spcPct val="100000"/>
              </a:lnSpc>
              <a:spcBef>
                <a:spcPts val="95"/>
              </a:spcBef>
              <a:buClr>
                <a:srgbClr val="375F92"/>
              </a:buClr>
              <a:buFont typeface="Wingdings"/>
              <a:buChar char=""/>
              <a:tabLst>
                <a:tab pos="299085" algn="l"/>
              </a:tabLst>
            </a:pPr>
            <a:r>
              <a:rPr lang="it-IT" sz="3200" dirty="0"/>
              <a:t>La selezione del contratto collettivo in fase di progettazione della gara e l’introduzione dell’allegato I.01</a:t>
            </a:r>
          </a:p>
          <a:p>
            <a:pPr marL="299085" marR="6985" indent="-287020" algn="just">
              <a:lnSpc>
                <a:spcPct val="100000"/>
              </a:lnSpc>
              <a:spcBef>
                <a:spcPts val="95"/>
              </a:spcBef>
              <a:buClr>
                <a:srgbClr val="375F92"/>
              </a:buClr>
              <a:buFont typeface="Wingdings"/>
              <a:buChar char=""/>
              <a:tabLst>
                <a:tab pos="299085" algn="l"/>
              </a:tabLst>
            </a:pPr>
            <a:endParaRPr lang="it-IT" sz="3200" dirty="0"/>
          </a:p>
          <a:p>
            <a:pPr marL="299085" marR="6985" indent="-287020" algn="just">
              <a:lnSpc>
                <a:spcPct val="100000"/>
              </a:lnSpc>
              <a:spcBef>
                <a:spcPts val="95"/>
              </a:spcBef>
              <a:buClr>
                <a:srgbClr val="375F92"/>
              </a:buClr>
              <a:buFont typeface="Wingdings"/>
              <a:buChar char=""/>
              <a:tabLst>
                <a:tab pos="299085" algn="l"/>
              </a:tabLst>
            </a:pPr>
            <a:r>
              <a:rPr lang="it-IT" sz="3200" dirty="0"/>
              <a:t>La revisione prezzi. Le modifiche all’art. 60 e l’introduzione dell’allegato II.2bis</a:t>
            </a:r>
          </a:p>
          <a:p>
            <a:pPr marL="299085" marR="6985" indent="-287020" algn="just">
              <a:lnSpc>
                <a:spcPct val="100000"/>
              </a:lnSpc>
              <a:spcBef>
                <a:spcPts val="95"/>
              </a:spcBef>
              <a:buClr>
                <a:srgbClr val="375F92"/>
              </a:buClr>
              <a:buFont typeface="Wingdings"/>
              <a:buChar char=""/>
              <a:tabLst>
                <a:tab pos="299085" algn="l"/>
              </a:tabLst>
            </a:pPr>
            <a:endParaRPr lang="it-IT" sz="3200" dirty="0"/>
          </a:p>
          <a:p>
            <a:pPr marL="299085" marR="6985" indent="-287020" algn="just">
              <a:lnSpc>
                <a:spcPct val="100000"/>
              </a:lnSpc>
              <a:spcBef>
                <a:spcPts val="95"/>
              </a:spcBef>
              <a:buClr>
                <a:srgbClr val="375F92"/>
              </a:buClr>
              <a:buFont typeface="Wingdings"/>
              <a:buChar char=""/>
              <a:tabLst>
                <a:tab pos="299085" algn="l"/>
              </a:tabLst>
            </a:pPr>
            <a:r>
              <a:rPr lang="it-IT" sz="3200" dirty="0"/>
              <a:t>Le novità in materia di partenariati pubblico privato e finanza di progetto</a:t>
            </a:r>
          </a:p>
          <a:p>
            <a:pPr marL="299085" marR="6985" indent="-287020" algn="just">
              <a:lnSpc>
                <a:spcPct val="100000"/>
              </a:lnSpc>
              <a:spcBef>
                <a:spcPts val="95"/>
              </a:spcBef>
              <a:buClr>
                <a:srgbClr val="375F92"/>
              </a:buClr>
              <a:buFont typeface="Wingdings"/>
              <a:buChar char=""/>
              <a:tabLst>
                <a:tab pos="299085" algn="l"/>
              </a:tabLst>
            </a:pPr>
            <a:endParaRPr lang="it-IT" sz="3200" spc="-10" dirty="0"/>
          </a:p>
        </p:txBody>
      </p:sp>
    </p:spTree>
    <p:extLst>
      <p:ext uri="{BB962C8B-B14F-4D97-AF65-F5344CB8AC3E}">
        <p14:creationId xmlns:p14="http://schemas.microsoft.com/office/powerpoint/2010/main" val="3341572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11</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226442"/>
            <a:ext cx="10405534" cy="5355312"/>
          </a:xfrm>
          <a:prstGeom prst="rect">
            <a:avLst/>
          </a:prstGeom>
          <a:noFill/>
        </p:spPr>
        <p:txBody>
          <a:bodyPr wrap="square" rtlCol="0">
            <a:spAutoFit/>
          </a:bodyPr>
          <a:lstStyle/>
          <a:p>
            <a:pPr algn="ctr"/>
            <a:r>
              <a:rPr lang="it-IT" b="1" dirty="0">
                <a:solidFill>
                  <a:srgbClr val="FF0000"/>
                </a:solidFill>
              </a:rPr>
              <a:t>Articolo 11</a:t>
            </a:r>
          </a:p>
          <a:p>
            <a:pPr algn="ctr"/>
            <a:r>
              <a:rPr lang="it-IT" b="1" dirty="0">
                <a:solidFill>
                  <a:srgbClr val="FF0000"/>
                </a:solidFill>
              </a:rPr>
              <a:t>Individuazione degli indici revisionali applicabili ai contratti di servizi e forniture</a:t>
            </a:r>
          </a:p>
          <a:p>
            <a:r>
              <a:rPr lang="it-IT" dirty="0"/>
              <a:t>1. Nei </a:t>
            </a:r>
            <a:r>
              <a:rPr lang="it-IT" u="sng" dirty="0"/>
              <a:t>documenti di gara iniziali </a:t>
            </a:r>
            <a:r>
              <a:rPr lang="it-IT" dirty="0"/>
              <a:t>delle procedure di affidamento, la stazione appaltante indica, </a:t>
            </a:r>
            <a:r>
              <a:rPr lang="it-IT" u="sng" dirty="0"/>
              <a:t>sulla base dell'attività oggetto dell'appalto, individuata anche in maniera prevalente, la relativa descrizione secondo il sistema unico europeo di classificazione</a:t>
            </a:r>
            <a:r>
              <a:rPr lang="it-IT" dirty="0"/>
              <a:t> (CPV).</a:t>
            </a:r>
          </a:p>
          <a:p>
            <a:r>
              <a:rPr lang="it-IT" dirty="0"/>
              <a:t>2. Per gli appalti </a:t>
            </a:r>
            <a:r>
              <a:rPr lang="it-IT" dirty="0">
                <a:solidFill>
                  <a:srgbClr val="FF0000"/>
                </a:solidFill>
              </a:rPr>
              <a:t>associati ad un codice CPV elencato nella Tabella D</a:t>
            </a:r>
            <a:r>
              <a:rPr lang="it-IT" dirty="0"/>
              <a:t>, le stazioni appaltanti tenuto conto dell'oggetto e delle caratteristiche specifiche dell'appalto, individuano l'associazione fra il CPV selezionato e l'indice o gli indici ISTAT indicati nelle Tabelle </a:t>
            </a:r>
            <a:r>
              <a:rPr lang="it-IT" dirty="0" err="1"/>
              <a:t>D.l.</a:t>
            </a:r>
            <a:r>
              <a:rPr lang="it-IT" dirty="0"/>
              <a:t>, D.2. e D.3, secondo i criteri indicati  (…)</a:t>
            </a:r>
          </a:p>
          <a:p>
            <a:r>
              <a:rPr lang="it-IT" dirty="0"/>
              <a:t>3. In caso di ricorso ad un sistema di ponderazione di più indici, nelle ipotesi di cui al comma 2, lettere b) e c), la stazione appaltante indica nei documenti di gara iniziali i pesi adottati per la ponderazione degli indici rilevanti.</a:t>
            </a:r>
          </a:p>
          <a:p>
            <a:r>
              <a:rPr lang="it-IT" dirty="0"/>
              <a:t>4. Per gli appalti associati ad un </a:t>
            </a:r>
            <a:r>
              <a:rPr lang="it-IT" dirty="0">
                <a:solidFill>
                  <a:srgbClr val="FF0000"/>
                </a:solidFill>
              </a:rPr>
              <a:t>codice CPV non elencato nella Tabella D</a:t>
            </a:r>
            <a:r>
              <a:rPr lang="it-IT" dirty="0"/>
              <a:t>, la stazione appaltante individua l'indice di revisione di cui all'articolo 10, comma 1 </a:t>
            </a:r>
            <a:r>
              <a:rPr lang="it-IT" dirty="0">
                <a:solidFill>
                  <a:srgbClr val="FF0000"/>
                </a:solidFill>
              </a:rPr>
              <a:t>ritenuto maggiormente pertinente all'attività oggetto dell'appalto, anche tenuto conto delle associazioni individuate dalla predetta Tabella D</a:t>
            </a:r>
            <a:r>
              <a:rPr lang="it-IT" dirty="0"/>
              <a:t>.</a:t>
            </a:r>
          </a:p>
          <a:p>
            <a:r>
              <a:rPr lang="it-IT" dirty="0"/>
              <a:t>5. Resta in ogni caso ferma la possibilità per le stazioni appaltanti di </a:t>
            </a:r>
            <a:r>
              <a:rPr lang="it-IT" u="sng" dirty="0">
                <a:solidFill>
                  <a:schemeClr val="accent6"/>
                </a:solidFill>
              </a:rPr>
              <a:t>motivare, nei documenti di gara iniziali delle procedure di affidamento, l'adozione di indici di revisione dei prezzi </a:t>
            </a:r>
            <a:r>
              <a:rPr lang="it-IT" dirty="0"/>
              <a:t>diversi da quelli individuati per il codice CPV di riferimento dalla Tabella D in caso di appalti che, in ragione della specifica natura delle prestazioni richieste e delle condizioni di esecuzione delle medesime, non sono adeguatamente rappresentati ovvero nel caso di una variazione degli indici pubblicati da ISTAT.</a:t>
            </a:r>
          </a:p>
        </p:txBody>
      </p:sp>
    </p:spTree>
    <p:extLst>
      <p:ext uri="{BB962C8B-B14F-4D97-AF65-F5344CB8AC3E}">
        <p14:creationId xmlns:p14="http://schemas.microsoft.com/office/powerpoint/2010/main" val="1993140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12</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693369" y="1226442"/>
            <a:ext cx="10405534" cy="4524315"/>
          </a:xfrm>
          <a:prstGeom prst="rect">
            <a:avLst/>
          </a:prstGeom>
          <a:noFill/>
        </p:spPr>
        <p:txBody>
          <a:bodyPr wrap="square" rtlCol="0">
            <a:spAutoFit/>
          </a:bodyPr>
          <a:lstStyle/>
          <a:p>
            <a:pPr algn="ctr"/>
            <a:r>
              <a:rPr lang="it-IT" b="1" dirty="0">
                <a:solidFill>
                  <a:srgbClr val="FF0000"/>
                </a:solidFill>
              </a:rPr>
              <a:t>Articolo 12</a:t>
            </a:r>
          </a:p>
          <a:p>
            <a:pPr algn="ctr"/>
            <a:r>
              <a:rPr lang="it-IT" b="1" dirty="0">
                <a:solidFill>
                  <a:srgbClr val="FF0000"/>
                </a:solidFill>
              </a:rPr>
              <a:t>Verifica della variazione del prezzo dei contratti, modalità e termini di pagamento della revisione prezzi</a:t>
            </a:r>
          </a:p>
          <a:p>
            <a:endParaRPr lang="it-IT" dirty="0"/>
          </a:p>
          <a:p>
            <a:r>
              <a:rPr lang="it-IT" dirty="0"/>
              <a:t>1. Le stazioni appaltanti verificano la variazione del prezzo dei contratti di servizi e forniture </a:t>
            </a:r>
            <a:r>
              <a:rPr lang="it-IT" u="sng" dirty="0"/>
              <a:t>con la cadenza stabilita dall'articolo 3, comma 1</a:t>
            </a:r>
            <a:r>
              <a:rPr lang="it-IT" dirty="0"/>
              <a:t>. La variazione è calcolata come </a:t>
            </a:r>
            <a:r>
              <a:rPr lang="it-IT" u="sng" dirty="0"/>
              <a:t>differenza tra il valore dell'indice o del sistema ponderato di indici, individuati, ai sensi dell'articolo 11, al momento della rilevazione e il corrispondente valore al mese del provvedimento di aggiudicazione</a:t>
            </a:r>
            <a:r>
              <a:rPr lang="it-IT" dirty="0"/>
              <a:t>. I documenti iniziali di gara prevedono che, in caso di sospensione o proroga dei termini di aggiudicazione nelle ipotesi di cui all'articolo 1, commi 3, 4 e 5 dell'Allegato I.3., il valore di riferimento per il calcolo della variazione è quello relativo al mese di scadenza del termine massimo per l'aggiudicazione, come individuato dall'articolo 1, commi 1 e 2 del predetto Allegato.</a:t>
            </a:r>
          </a:p>
          <a:p>
            <a:r>
              <a:rPr lang="it-IT" dirty="0"/>
              <a:t>2. </a:t>
            </a:r>
            <a:r>
              <a:rPr lang="it-IT" b="1" dirty="0">
                <a:solidFill>
                  <a:srgbClr val="FF0000"/>
                </a:solidFill>
              </a:rPr>
              <a:t>Le stazioni appaltanti definiscono </a:t>
            </a:r>
            <a:r>
              <a:rPr lang="it-IT" b="1" i="1" u="sng" dirty="0">
                <a:solidFill>
                  <a:srgbClr val="FF0000"/>
                </a:solidFill>
              </a:rPr>
              <a:t>nei documenti iniziali di gara le modalità operative per la determinazione e il pagamento dei corrispettivi dovuti </a:t>
            </a:r>
            <a:r>
              <a:rPr lang="it-IT" b="1" dirty="0">
                <a:solidFill>
                  <a:srgbClr val="FF0000"/>
                </a:solidFill>
              </a:rPr>
              <a:t>in conseguenza dell'applicazione della revisione prezzi</a:t>
            </a:r>
            <a:r>
              <a:rPr lang="it-IT" dirty="0"/>
              <a:t>. Quando si verificano le condizioni di cui all'articolo 3, comma 1, le stazioni appaltanti comunicano all'appaltatore i prezzi revisionati in coerenza con le modalità di cui al comma 1, da applicare alle prestazioni da eseguire.</a:t>
            </a:r>
          </a:p>
        </p:txBody>
      </p:sp>
    </p:spTree>
    <p:extLst>
      <p:ext uri="{BB962C8B-B14F-4D97-AF65-F5344CB8AC3E}">
        <p14:creationId xmlns:p14="http://schemas.microsoft.com/office/powerpoint/2010/main" val="2834278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15</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226442"/>
            <a:ext cx="10405534" cy="4801314"/>
          </a:xfrm>
          <a:prstGeom prst="rect">
            <a:avLst/>
          </a:prstGeom>
          <a:noFill/>
        </p:spPr>
        <p:txBody>
          <a:bodyPr wrap="square" rtlCol="0">
            <a:spAutoFit/>
          </a:bodyPr>
          <a:lstStyle/>
          <a:p>
            <a:pPr algn="ctr"/>
            <a:r>
              <a:rPr lang="it-IT" b="1" dirty="0">
                <a:solidFill>
                  <a:srgbClr val="FF0000"/>
                </a:solidFill>
              </a:rPr>
              <a:t>Articolo 15</a:t>
            </a:r>
          </a:p>
          <a:p>
            <a:pPr algn="ctr"/>
            <a:r>
              <a:rPr lang="it-IT" b="1" dirty="0">
                <a:solidFill>
                  <a:srgbClr val="FF0000"/>
                </a:solidFill>
              </a:rPr>
              <a:t>Copertura finanziaria per i lavori</a:t>
            </a:r>
          </a:p>
          <a:p>
            <a:endParaRPr lang="it-IT" dirty="0"/>
          </a:p>
          <a:p>
            <a:pPr marL="342900" indent="-342900">
              <a:buAutoNum type="arabicPeriod"/>
            </a:pPr>
            <a:r>
              <a:rPr lang="it-IT" dirty="0"/>
              <a:t>Per i lavori, le S.A. utilizzano:</a:t>
            </a:r>
          </a:p>
          <a:p>
            <a:r>
              <a:rPr lang="it-IT" dirty="0"/>
              <a:t>a) gli accantonamenti di cui all'articolo 5, comma 1, lettera e), punto 6), dell'Allegato I.7 (</a:t>
            </a:r>
            <a:r>
              <a:rPr lang="it-IT" u="sng" dirty="0"/>
              <a:t>quelli specifici messi tra le somme a disposizione</a:t>
            </a:r>
            <a:r>
              <a:rPr lang="it-IT" dirty="0"/>
              <a:t>);</a:t>
            </a:r>
          </a:p>
          <a:p>
            <a:r>
              <a:rPr lang="it-IT" dirty="0"/>
              <a:t>b) nel </a:t>
            </a:r>
            <a:r>
              <a:rPr lang="it-IT" u="sng" dirty="0"/>
              <a:t>limite del 50 per cento</a:t>
            </a:r>
            <a:r>
              <a:rPr lang="it-IT" dirty="0"/>
              <a:t>, le risorse appositamente accantonate per imprevisti di cui all'articolo 5, comma 1, lettera e), punto 5), dell'Allegato I.7 (</a:t>
            </a:r>
            <a:r>
              <a:rPr lang="it-IT" u="sng" dirty="0"/>
              <a:t>imprevisti</a:t>
            </a:r>
            <a:r>
              <a:rPr lang="it-IT" dirty="0"/>
              <a:t>), fatte salve le somme relative agli impegni contrattuali già assunti, e le eventuali somme a disposizione della medesima stazione appaltante e stanziate annualmente relativamente allo stesso intervento;</a:t>
            </a:r>
          </a:p>
          <a:p>
            <a:r>
              <a:rPr lang="it-IT" dirty="0"/>
              <a:t>c) le </a:t>
            </a:r>
            <a:r>
              <a:rPr lang="it-IT" u="sng" dirty="0"/>
              <a:t>somme derivanti dai ribassi d'asta</a:t>
            </a:r>
            <a:r>
              <a:rPr lang="it-IT" dirty="0"/>
              <a:t>, se non ne è prevista una diversa destinazione dalle norme vigenti;</a:t>
            </a:r>
          </a:p>
          <a:p>
            <a:r>
              <a:rPr lang="it-IT" dirty="0"/>
              <a:t>d) le </a:t>
            </a:r>
            <a:r>
              <a:rPr lang="it-IT" u="sng" dirty="0"/>
              <a:t>somme disponibili relative ad altri interventi di competenza della medesima stazione appaltante, per i quali siano già stati eseguiti i relativi collaudi e emessi i certificati di regolare esecuzione, nel rispetto delle procedure contabili della spesa e nei limiti della residua spesa autorizzata disponibile</a:t>
            </a:r>
            <a:r>
              <a:rPr lang="it-IT" dirty="0"/>
              <a:t>.</a:t>
            </a:r>
          </a:p>
          <a:p>
            <a:r>
              <a:rPr lang="it-IT" dirty="0"/>
              <a:t>2. In caso di variazioni in diminuzione del costo dei lavori, dei servizi e delle forniture, le somme disponibili derivanti dall'applicazione delle clausole di revisione prezzi sono iscritte negli accantonamenti di cui all'articolo 5, comma 1, lettera e), punto 6), dell'Allegato I.7.</a:t>
            </a:r>
          </a:p>
        </p:txBody>
      </p:sp>
    </p:spTree>
    <p:extLst>
      <p:ext uri="{BB962C8B-B14F-4D97-AF65-F5344CB8AC3E}">
        <p14:creationId xmlns:p14="http://schemas.microsoft.com/office/powerpoint/2010/main" val="2884951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26342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noProof="0" dirty="0" err="1">
                <a:solidFill>
                  <a:srgbClr val="375F92"/>
                </a:solidFill>
              </a:rPr>
              <a:t>All</a:t>
            </a:r>
            <a:r>
              <a:rPr lang="it-IT" kern="0" spc="-10" noProof="0" dirty="0">
                <a:solidFill>
                  <a:srgbClr val="375F92"/>
                </a:solidFill>
              </a:rPr>
              <a:t>. II.2-</a:t>
            </a:r>
            <a:r>
              <a:rPr lang="it-IT" kern="0" spc="-10" dirty="0">
                <a:solidFill>
                  <a:srgbClr val="375F92"/>
                </a:solidFill>
              </a:rPr>
              <a:t>bis,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15</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880507" y="1226442"/>
            <a:ext cx="10405534" cy="3970318"/>
          </a:xfrm>
          <a:prstGeom prst="rect">
            <a:avLst/>
          </a:prstGeom>
          <a:noFill/>
        </p:spPr>
        <p:txBody>
          <a:bodyPr wrap="square" rtlCol="0">
            <a:spAutoFit/>
          </a:bodyPr>
          <a:lstStyle/>
          <a:p>
            <a:pPr algn="ctr"/>
            <a:r>
              <a:rPr lang="it-IT" b="1" dirty="0">
                <a:solidFill>
                  <a:srgbClr val="FF0000"/>
                </a:solidFill>
              </a:rPr>
              <a:t>Articolo 15</a:t>
            </a:r>
          </a:p>
          <a:p>
            <a:pPr algn="ctr"/>
            <a:r>
              <a:rPr lang="it-IT" b="1" dirty="0">
                <a:solidFill>
                  <a:srgbClr val="FF0000"/>
                </a:solidFill>
              </a:rPr>
              <a:t>Copertura finanziaria per i servizi</a:t>
            </a:r>
          </a:p>
          <a:p>
            <a:r>
              <a:rPr lang="it-IT" dirty="0"/>
              <a:t>3. Per far fronte ai maggiori oneri derivanti dalla revisione prezzi, le stazioni appaltanti per gli appalti di servizi e forniture utilizzano le risorse indicate all'articolo 60, comma 5, del codice:</a:t>
            </a:r>
          </a:p>
          <a:p>
            <a:r>
              <a:rPr lang="it-IT" dirty="0"/>
              <a:t>a) nel limite del 50 per cento, le risorse appositamente accantonate per </a:t>
            </a:r>
            <a:r>
              <a:rPr lang="it-IT" u="sng" dirty="0"/>
              <a:t>imprevisti</a:t>
            </a:r>
            <a:r>
              <a:rPr lang="it-IT" dirty="0"/>
              <a:t> nel quadro economico di ogni intervento, fatte salve le somme relative agli impegni contrattuali già assunti, e le eventuali ulteriori somme a disposizione della medesima stazione appaltante e stanziate annualmente relativamente allo stesso intervento;</a:t>
            </a:r>
          </a:p>
          <a:p>
            <a:r>
              <a:rPr lang="it-IT" dirty="0"/>
              <a:t>b) le somme </a:t>
            </a:r>
            <a:r>
              <a:rPr lang="it-IT" u="sng" dirty="0"/>
              <a:t>derivanti da ribassi d'asta</a:t>
            </a:r>
            <a:r>
              <a:rPr lang="it-IT" dirty="0"/>
              <a:t>, se non ne è prevista una diversa destinazione dalle norme vigenti;</a:t>
            </a:r>
          </a:p>
          <a:p>
            <a:r>
              <a:rPr lang="it-IT" dirty="0"/>
              <a:t>c) le </a:t>
            </a:r>
            <a:r>
              <a:rPr lang="it-IT" u="sng" dirty="0"/>
              <a:t>somme disponibili relative ad altri interventi ultimati di competenza della medesima stazione appaltante </a:t>
            </a:r>
            <a:r>
              <a:rPr lang="it-IT" dirty="0"/>
              <a:t>e per i quali siano stati eseguiti i relativi collaudi o emessi i certificati di regolare esecuzione, nel rispetto delle procedure contabili della spesa e nei limiti della residua spesa autorizzata disponibile</a:t>
            </a:r>
          </a:p>
          <a:p>
            <a:endParaRPr lang="it-IT" dirty="0"/>
          </a:p>
          <a:p>
            <a:endParaRPr lang="it-IT" dirty="0"/>
          </a:p>
        </p:txBody>
      </p:sp>
      <p:sp>
        <p:nvSpPr>
          <p:cNvPr id="2" name="CasellaDiTesto 1"/>
          <p:cNvSpPr txBox="1"/>
          <p:nvPr/>
        </p:nvSpPr>
        <p:spPr>
          <a:xfrm>
            <a:off x="1142999" y="4755880"/>
            <a:ext cx="9626600"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4. Quando le somme complessivamente disponibili per la revisione prezzi, come determinate ai sensi dei commi 1 e 3, </a:t>
            </a:r>
            <a:r>
              <a:rPr lang="it-IT" b="1" u="sng" dirty="0">
                <a:solidFill>
                  <a:srgbClr val="FF0000"/>
                </a:solidFill>
              </a:rPr>
              <a:t>risultano utilizzate o impegnate in una percentuale pari o superiore all'80 per cento, la stazione appaltante attiva in tempo utile le procedure per il reintegro delle somme</a:t>
            </a:r>
            <a:r>
              <a:rPr lang="it-IT" dirty="0">
                <a:solidFill>
                  <a:schemeClr val="tx1"/>
                </a:solidFill>
              </a:rPr>
              <a:t>, nel caso degli appalti di lavori anche attraverso rimodulazione della programmazione triennale o dell'elenco annuale dei lavori, ovvero ricorrendo alle economie derivanti da possibili varianti in diminuzione del medesimo intervento.</a:t>
            </a:r>
          </a:p>
        </p:txBody>
      </p:sp>
    </p:spTree>
    <p:extLst>
      <p:ext uri="{BB962C8B-B14F-4D97-AF65-F5344CB8AC3E}">
        <p14:creationId xmlns:p14="http://schemas.microsoft.com/office/powerpoint/2010/main" val="3597486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object 3"/>
          <p:cNvGrpSpPr/>
          <p:nvPr/>
        </p:nvGrpSpPr>
        <p:grpSpPr>
          <a:xfrm>
            <a:off x="389468" y="488314"/>
            <a:ext cx="11275140" cy="6217285"/>
            <a:chOff x="527342" y="488315"/>
            <a:chExt cx="11137265" cy="5102402"/>
          </a:xfrm>
        </p:grpSpPr>
        <p:sp>
          <p:nvSpPr>
            <p:cNvPr id="9"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endParaRPr/>
            </a:p>
          </p:txBody>
        </p:sp>
        <p:sp>
          <p:nvSpPr>
            <p:cNvPr id="10" name="object 5"/>
            <p:cNvSpPr/>
            <p:nvPr/>
          </p:nvSpPr>
          <p:spPr>
            <a:xfrm>
              <a:off x="706069" y="488315"/>
              <a:ext cx="10436064"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nchor="ctr"/>
            <a:lstStyle/>
            <a:p>
              <a:pPr algn="ctr"/>
              <a:r>
                <a:rPr lang="it-IT" sz="2800" b="1" dirty="0"/>
                <a:t>Argomento III</a:t>
              </a:r>
              <a:endParaRPr sz="2800" b="1" dirty="0"/>
            </a:p>
          </p:txBody>
        </p:sp>
      </p:grpSp>
      <p:sp>
        <p:nvSpPr>
          <p:cNvPr id="11" name="object 2"/>
          <p:cNvSpPr txBox="1">
            <a:spLocks/>
          </p:cNvSpPr>
          <p:nvPr/>
        </p:nvSpPr>
        <p:spPr>
          <a:xfrm>
            <a:off x="535558" y="2734162"/>
            <a:ext cx="10982960" cy="1770355"/>
          </a:xfrm>
          <a:prstGeom prst="rect">
            <a:avLst/>
          </a:prstGeom>
        </p:spPr>
        <p:txBody>
          <a:bodyPr vert="horz" wrap="square" lIns="0" tIns="264794"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9085" marR="6985" indent="-287020" algn="ctr">
              <a:lnSpc>
                <a:spcPct val="100000"/>
              </a:lnSpc>
              <a:spcBef>
                <a:spcPts val="95"/>
              </a:spcBef>
              <a:buClr>
                <a:srgbClr val="375F92"/>
              </a:buClr>
              <a:buFont typeface="Wingdings"/>
              <a:buChar char=""/>
              <a:tabLst>
                <a:tab pos="299085" algn="l"/>
              </a:tabLst>
            </a:pPr>
            <a:endParaRPr lang="it-IT" sz="3200" b="1" dirty="0">
              <a:solidFill>
                <a:schemeClr val="accent2"/>
              </a:solidFill>
            </a:endParaRPr>
          </a:p>
          <a:p>
            <a:pPr marL="12065" marR="6985" indent="0" algn="ctr">
              <a:lnSpc>
                <a:spcPct val="100000"/>
              </a:lnSpc>
              <a:spcBef>
                <a:spcPts val="95"/>
              </a:spcBef>
              <a:buClr>
                <a:srgbClr val="375F92"/>
              </a:buClr>
              <a:buNone/>
              <a:tabLst>
                <a:tab pos="299085" algn="l"/>
              </a:tabLst>
            </a:pPr>
            <a:r>
              <a:rPr lang="it-IT" sz="3200" b="1" dirty="0">
                <a:solidFill>
                  <a:schemeClr val="accent2"/>
                </a:solidFill>
              </a:rPr>
              <a:t>I partenariati pubblico-privati e la finanza di progetto</a:t>
            </a:r>
          </a:p>
          <a:p>
            <a:pPr marL="299085" marR="6985" indent="-287020" algn="just">
              <a:lnSpc>
                <a:spcPct val="100000"/>
              </a:lnSpc>
              <a:spcBef>
                <a:spcPts val="95"/>
              </a:spcBef>
              <a:buClr>
                <a:srgbClr val="375F92"/>
              </a:buClr>
              <a:buFont typeface="Wingdings"/>
              <a:buChar char=""/>
              <a:tabLst>
                <a:tab pos="299085" algn="l"/>
              </a:tabLst>
            </a:pPr>
            <a:endParaRPr lang="it-IT" sz="3200" spc="-10" dirty="0"/>
          </a:p>
        </p:txBody>
      </p:sp>
    </p:spTree>
    <p:extLst>
      <p:ext uri="{BB962C8B-B14F-4D97-AF65-F5344CB8AC3E}">
        <p14:creationId xmlns:p14="http://schemas.microsoft.com/office/powerpoint/2010/main" val="3649834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592666" y="1477786"/>
            <a:ext cx="10871200" cy="4247317"/>
          </a:xfrm>
          <a:prstGeom prst="rect">
            <a:avLst/>
          </a:prstGeom>
          <a:noFill/>
        </p:spPr>
        <p:txBody>
          <a:bodyPr wrap="square" rtlCol="0">
            <a:spAutoFit/>
          </a:bodyPr>
          <a:lstStyle/>
          <a:p>
            <a:pPr algn="ctr"/>
            <a:r>
              <a:rPr lang="it-IT" dirty="0">
                <a:solidFill>
                  <a:schemeClr val="accent2"/>
                </a:solidFill>
              </a:rPr>
              <a:t>COMMA 1</a:t>
            </a:r>
          </a:p>
          <a:p>
            <a:r>
              <a:rPr lang="it-IT" dirty="0"/>
              <a:t>Il nuovo art. 193 del </a:t>
            </a:r>
            <a:r>
              <a:rPr lang="it-IT" dirty="0" err="1"/>
              <a:t>D.Lgs</a:t>
            </a:r>
            <a:r>
              <a:rPr lang="it-IT" dirty="0"/>
              <a:t> 36/2023 specifica innanzitutto che l'affidamento in concessione di lavori o servizi mediante finanza di progetto può avvenire:</a:t>
            </a:r>
            <a:br>
              <a:rPr lang="it-IT" dirty="0"/>
            </a:br>
            <a:r>
              <a:rPr lang="it-IT" dirty="0"/>
              <a:t>- su iniziativa privata (</a:t>
            </a:r>
            <a:r>
              <a:rPr lang="it-IT" dirty="0">
                <a:sym typeface="Wingdings" panose="05000000000000000000" pitchFamily="2" charset="2"/>
              </a:rPr>
              <a:t> c. 3), </a:t>
            </a:r>
            <a:r>
              <a:rPr lang="it-IT" dirty="0"/>
              <a:t>anche per proposte non incluse nella programmazione del partenariato pubblico-privato di cui all'articolo 175, comma 1;</a:t>
            </a:r>
            <a:br>
              <a:rPr lang="it-IT" dirty="0"/>
            </a:br>
            <a:r>
              <a:rPr lang="it-IT" dirty="0"/>
              <a:t>- ovvero su iniziativa dell'ente concedente (c . 16), per proposte incluse nella programmazione del partenariato pubblico-privato di cui all'articolo 175, comma 1.</a:t>
            </a:r>
          </a:p>
          <a:p>
            <a:endParaRPr lang="it-IT" dirty="0"/>
          </a:p>
          <a:p>
            <a:pPr algn="ctr"/>
            <a:r>
              <a:rPr lang="it-IT" dirty="0">
                <a:solidFill>
                  <a:schemeClr val="accent2"/>
                </a:solidFill>
              </a:rPr>
              <a:t>COMMA 2</a:t>
            </a:r>
          </a:p>
          <a:p>
            <a:r>
              <a:rPr lang="it-IT" dirty="0"/>
              <a:t>Ai fini della presentazione di una proposta ai sensi comma 1, un operatore economico può presentare all'ente concedente una </a:t>
            </a:r>
            <a:r>
              <a:rPr lang="it-IT" u="sng" dirty="0">
                <a:solidFill>
                  <a:schemeClr val="accent2"/>
                </a:solidFill>
              </a:rPr>
              <a:t>preliminare manifestazione di interesse</a:t>
            </a:r>
            <a:r>
              <a:rPr lang="it-IT" dirty="0"/>
              <a:t>, corredata dalla </a:t>
            </a:r>
            <a:r>
              <a:rPr lang="it-IT" u="sng" dirty="0"/>
              <a:t>richiesta di informazioni e dati necessari per la predisposizione della proposta</a:t>
            </a:r>
            <a:r>
              <a:rPr lang="it-IT" dirty="0"/>
              <a:t>. L'ente concedente </a:t>
            </a:r>
            <a:r>
              <a:rPr lang="it-IT" u="sng" dirty="0"/>
              <a:t>comunica all'operatore economico la sussistenza di un interesse pubblico preliminare all'elaborazione della proposta</a:t>
            </a:r>
            <a:r>
              <a:rPr lang="it-IT" dirty="0"/>
              <a:t>; in tale ipotesi, i dati e le informazioni richiesti sono trasmessi all'operatore economico e sono </a:t>
            </a:r>
            <a:r>
              <a:rPr lang="it-IT" u="sng" dirty="0"/>
              <a:t>resi disponibili a tutti gli interessati tramite pubblicazione nella sezione "Amministrazione trasparente" del proprio sito istituzionale</a:t>
            </a:r>
          </a:p>
        </p:txBody>
      </p:sp>
    </p:spTree>
    <p:extLst>
      <p:ext uri="{BB962C8B-B14F-4D97-AF65-F5344CB8AC3E}">
        <p14:creationId xmlns:p14="http://schemas.microsoft.com/office/powerpoint/2010/main" val="783803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592666" y="1477786"/>
            <a:ext cx="10871200" cy="6740307"/>
          </a:xfrm>
          <a:prstGeom prst="rect">
            <a:avLst/>
          </a:prstGeom>
          <a:noFill/>
        </p:spPr>
        <p:txBody>
          <a:bodyPr wrap="square" rtlCol="0">
            <a:spAutoFit/>
          </a:bodyPr>
          <a:lstStyle/>
          <a:p>
            <a:pPr algn="ctr"/>
            <a:r>
              <a:rPr lang="it-IT" dirty="0">
                <a:solidFill>
                  <a:schemeClr val="accent2"/>
                </a:solidFill>
              </a:rPr>
              <a:t>COMMA 3, INIZIATIVA PRIVATA</a:t>
            </a:r>
          </a:p>
          <a:p>
            <a:r>
              <a:rPr lang="it-IT" dirty="0"/>
              <a:t>Gli operatori economici possono presentare agli enti concedenti, in qualità di </a:t>
            </a:r>
            <a:r>
              <a:rPr lang="it-IT" b="1" dirty="0">
                <a:solidFill>
                  <a:schemeClr val="accent2"/>
                </a:solidFill>
              </a:rPr>
              <a:t>promotore</a:t>
            </a:r>
            <a:r>
              <a:rPr lang="it-IT" dirty="0"/>
              <a:t>, proposte relative alla realizzazione in concessione di lavori o servizi, elaborate su iniziativa privata per la realizzazione di interventi anche non inclusi nella programmazione del partenariato pubblico-privato di cui all'articolo 175, comma 1. </a:t>
            </a:r>
          </a:p>
          <a:p>
            <a:r>
              <a:rPr lang="it-IT" dirty="0"/>
              <a:t>Le proposte presentate ai sensi del primo periodo non sono soggette all'obbligo di preventiva presentazione di una manifestazione di interesse ai sensi del comma 2 e alla preventiva pubblicazione di un avviso ai sensi del comma 16. </a:t>
            </a:r>
            <a:r>
              <a:rPr lang="it-IT" dirty="0">
                <a:sym typeface="Wingdings" panose="05000000000000000000" pitchFamily="2" charset="2"/>
              </a:rPr>
              <a:t> c’è quindi libertà di forma nella proposta purché contenga i seguenti contenuti minimi:</a:t>
            </a:r>
          </a:p>
          <a:p>
            <a:pPr marL="285750" indent="-285750">
              <a:buFontTx/>
              <a:buChar char="-"/>
            </a:pPr>
            <a:r>
              <a:rPr lang="it-IT" dirty="0"/>
              <a:t>un progetto di fattibilità, redatto in coerenza con l'articolo 6-bis dell'allegato I.7, che differenzia i contenuti per il caso di finanza di progetto relativa a lavori e finanza di progetto relativa a servizi. </a:t>
            </a:r>
          </a:p>
          <a:p>
            <a:pPr marL="285750" indent="-285750">
              <a:buFontTx/>
              <a:buChar char="-"/>
            </a:pPr>
            <a:r>
              <a:rPr lang="it-IT" dirty="0"/>
              <a:t>una bozza di convenzione, </a:t>
            </a:r>
          </a:p>
          <a:p>
            <a:pPr marL="285750" indent="-285750">
              <a:buFontTx/>
              <a:buChar char="-"/>
            </a:pPr>
            <a:r>
              <a:rPr lang="it-IT" dirty="0"/>
              <a:t>il piano economico-finanziario asseverato, che comprende l'importo delle spese sostenute per la predisposizione della proposta, comprensivo anche dei diritti sulle opere dell'ingegno</a:t>
            </a:r>
          </a:p>
          <a:p>
            <a:pPr marL="285750" indent="-285750">
              <a:buFontTx/>
              <a:buChar char="-"/>
            </a:pPr>
            <a:r>
              <a:rPr lang="it-IT" dirty="0"/>
              <a:t>la specificazione delle caratteristiche del servizio e della gestione </a:t>
            </a:r>
          </a:p>
          <a:p>
            <a:pPr marL="285750" indent="-285750">
              <a:buFontTx/>
              <a:buChar char="-"/>
            </a:pPr>
            <a:r>
              <a:rPr lang="it-IT" dirty="0"/>
              <a:t>l'indicazione dei requisiti del promotore. </a:t>
            </a:r>
          </a:p>
          <a:p>
            <a:r>
              <a:rPr lang="it-IT" dirty="0"/>
              <a:t>Gli investitori istituzionali di cui all'articolo 32, comma 3, dl. 78/2010,, nonché i soggetti di cui all'articolo 2, numero 3), del regolamento (UE) 2015/1017 e gli altri operatori economici interessati, possono formulare le proposte di cui al primo periodo salva la necessità, nella successiva gara per l'affidamento dei lavori o dei servizi, di associarsi o consorziarsi con altri operatori economici in possesso dei requisiti richiesti dal bando, qualora gli stessi ne siano privi. Gli investitori istituzionali e gli altri operatori economici interessati, in sede di gara, possono soddisfare la richiesta dei requisiti di carattere economico, finanziario, tecnico e professionale avvalendosi, anche integralmente, delle capacità di altri soggetti. Gli investitori istituzionali e gli altri operatori economici interessati possono altresì impegnarsi a subappaltare, anche integralmente, le prestazioni oggetto del contratto di concessione a imprese in possesso dei requisiti richiesti dal bando, a condizione che il nominativo del subappaltatore sia comunicato, con il suo consenso, all'ente concedente entro la scadenza del termine per la presentazione dell'offerta.</a:t>
            </a:r>
            <a:endParaRPr lang="it-IT" u="sng" dirty="0"/>
          </a:p>
        </p:txBody>
      </p:sp>
    </p:spTree>
    <p:extLst>
      <p:ext uri="{BB962C8B-B14F-4D97-AF65-F5344CB8AC3E}">
        <p14:creationId xmlns:p14="http://schemas.microsoft.com/office/powerpoint/2010/main" val="3617111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592666" y="1477786"/>
            <a:ext cx="10871200" cy="4524315"/>
          </a:xfrm>
          <a:prstGeom prst="rect">
            <a:avLst/>
          </a:prstGeom>
          <a:noFill/>
        </p:spPr>
        <p:txBody>
          <a:bodyPr wrap="square" rtlCol="0">
            <a:spAutoFit/>
          </a:bodyPr>
          <a:lstStyle/>
          <a:p>
            <a:pPr algn="ctr"/>
            <a:r>
              <a:rPr lang="it-IT" dirty="0">
                <a:solidFill>
                  <a:schemeClr val="accent2"/>
                </a:solidFill>
              </a:rPr>
              <a:t>COMMA 3, INIZIATIVA PRIVATA/2</a:t>
            </a:r>
          </a:p>
          <a:p>
            <a:r>
              <a:rPr lang="it-IT" dirty="0"/>
              <a:t>Gli </a:t>
            </a:r>
            <a:r>
              <a:rPr lang="it-IT" u="sng" dirty="0"/>
              <a:t>investitori istituzionali di cui all'articolo 32, comma 3, dl. 78/2010</a:t>
            </a:r>
            <a:r>
              <a:rPr lang="it-IT" dirty="0"/>
              <a:t>,, nonché i </a:t>
            </a:r>
            <a:r>
              <a:rPr lang="it-IT" u="sng" dirty="0"/>
              <a:t>soggetti di cui all'articolo 2, numero 3), del regolamento (UE) 2015/1017</a:t>
            </a:r>
            <a:r>
              <a:rPr lang="it-IT" dirty="0"/>
              <a:t> (banche o istituti nazionali di promozione) e gli </a:t>
            </a:r>
            <a:r>
              <a:rPr lang="it-IT" u="sng" dirty="0"/>
              <a:t>altri operatori economici interessati</a:t>
            </a:r>
            <a:r>
              <a:rPr lang="it-IT" dirty="0"/>
              <a:t>, </a:t>
            </a:r>
            <a:r>
              <a:rPr lang="it-IT" dirty="0">
                <a:solidFill>
                  <a:schemeClr val="accent2"/>
                </a:solidFill>
              </a:rPr>
              <a:t>possono formulare le proposte </a:t>
            </a:r>
            <a:r>
              <a:rPr lang="it-IT" dirty="0"/>
              <a:t>di cui al primo periodo salva la </a:t>
            </a:r>
            <a:r>
              <a:rPr lang="it-IT" dirty="0">
                <a:solidFill>
                  <a:schemeClr val="accent2"/>
                </a:solidFill>
              </a:rPr>
              <a:t>necessità</a:t>
            </a:r>
            <a:r>
              <a:rPr lang="it-IT" dirty="0"/>
              <a:t>, nella successiva gara per l'affidamento dei lavori o dei servizi, di associarsi o consorziarsi con altri operatori economici in possesso dei requisiti richiesti dal bando, qualora gli stessi ne siano privi. </a:t>
            </a:r>
          </a:p>
          <a:p>
            <a:r>
              <a:rPr lang="it-IT" dirty="0"/>
              <a:t>I requisiti possono quindi essere anche dimostrati in un secondo momento, in vista della qualificazione per la gara.</a:t>
            </a:r>
          </a:p>
          <a:p>
            <a:endParaRPr lang="it-IT" dirty="0"/>
          </a:p>
          <a:p>
            <a:r>
              <a:rPr lang="it-IT" dirty="0"/>
              <a:t>Gli </a:t>
            </a:r>
            <a:r>
              <a:rPr lang="it-IT" u="sng" dirty="0"/>
              <a:t>investitori istituzionali </a:t>
            </a:r>
            <a:r>
              <a:rPr lang="it-IT" dirty="0"/>
              <a:t>e gli </a:t>
            </a:r>
            <a:r>
              <a:rPr lang="it-IT" u="sng" dirty="0"/>
              <a:t>altri operatori economici interessati</a:t>
            </a:r>
            <a:r>
              <a:rPr lang="it-IT" dirty="0"/>
              <a:t>, in sede di gara, possono soddisfare la richiesta dei requisiti di carattere economico, finanziario, tecnico e professionale </a:t>
            </a:r>
            <a:r>
              <a:rPr lang="it-IT" dirty="0">
                <a:solidFill>
                  <a:schemeClr val="accent2"/>
                </a:solidFill>
              </a:rPr>
              <a:t>avvalendosi, anche integralmente, delle capacità di altri soggetti</a:t>
            </a:r>
            <a:r>
              <a:rPr lang="it-IT" dirty="0"/>
              <a:t>. </a:t>
            </a:r>
          </a:p>
          <a:p>
            <a:endParaRPr lang="it-IT" dirty="0"/>
          </a:p>
          <a:p>
            <a:r>
              <a:rPr lang="it-IT" dirty="0"/>
              <a:t>Gli investitori istituzionali e gli altri operatori economici interessati </a:t>
            </a:r>
            <a:r>
              <a:rPr lang="it-IT" u="sng" dirty="0">
                <a:solidFill>
                  <a:schemeClr val="accent2"/>
                </a:solidFill>
              </a:rPr>
              <a:t>possono altresì impegnarsi a subappaltare, anche integralmente, le prestazioni oggetto del contratto di concessione</a:t>
            </a:r>
            <a:r>
              <a:rPr lang="it-IT" dirty="0"/>
              <a:t> a imprese in possesso dei requisiti richiesti dal bando, </a:t>
            </a:r>
            <a:r>
              <a:rPr lang="it-IT" u="sng" dirty="0"/>
              <a:t>a condizione che il nominativo del subappaltatore sia comunicato, con il suo consenso, all'ente concedente entro la scadenza del termine per la presentazione dell'offerta (ossia inserito in sede di gara)</a:t>
            </a:r>
            <a:r>
              <a:rPr lang="it-IT" dirty="0"/>
              <a:t>.</a:t>
            </a:r>
            <a:endParaRPr lang="it-IT" u="sng" dirty="0"/>
          </a:p>
        </p:txBody>
      </p:sp>
    </p:spTree>
    <p:extLst>
      <p:ext uri="{BB962C8B-B14F-4D97-AF65-F5344CB8AC3E}">
        <p14:creationId xmlns:p14="http://schemas.microsoft.com/office/powerpoint/2010/main" val="3648841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592666" y="1477786"/>
            <a:ext cx="10871200" cy="5078313"/>
          </a:xfrm>
          <a:prstGeom prst="rect">
            <a:avLst/>
          </a:prstGeom>
          <a:noFill/>
        </p:spPr>
        <p:txBody>
          <a:bodyPr wrap="square" rtlCol="0">
            <a:spAutoFit/>
          </a:bodyPr>
          <a:lstStyle/>
          <a:p>
            <a:pPr algn="ctr"/>
            <a:r>
              <a:rPr lang="it-IT" dirty="0">
                <a:solidFill>
                  <a:schemeClr val="accent2"/>
                </a:solidFill>
              </a:rPr>
              <a:t>COMMI 4 e 5, FASE ISTRUTTORIA</a:t>
            </a:r>
          </a:p>
          <a:p>
            <a:endParaRPr lang="it-IT" dirty="0"/>
          </a:p>
          <a:p>
            <a:pPr marL="342900" indent="-342900">
              <a:buAutoNum type="alphaLcParenR"/>
            </a:pPr>
            <a:r>
              <a:rPr lang="it-IT" dirty="0"/>
              <a:t>l’Ente verifica l'interesse pubblico alla proposta e la coerenza con la programmazione del partenariato pubblico-privato di cui all'articolo 175, comma 1;</a:t>
            </a:r>
          </a:p>
          <a:p>
            <a:pPr marL="342900" indent="-342900">
              <a:buAutoNum type="alphaLcParenR"/>
            </a:pPr>
            <a:r>
              <a:rPr lang="it-IT" dirty="0"/>
              <a:t>l‘Ente concedente dà notizia nella sezione «Amministrazione trasparente» del proprio sito istituzionale della presentazione della proposta e provvede, altresì, ad </a:t>
            </a:r>
            <a:r>
              <a:rPr lang="it-IT" u="sng" dirty="0"/>
              <a:t>indicare un termine, </a:t>
            </a:r>
            <a:r>
              <a:rPr lang="it-IT" u="sng" dirty="0">
                <a:solidFill>
                  <a:schemeClr val="accent2"/>
                </a:solidFill>
              </a:rPr>
              <a:t>non inferiore a sessanta giorni</a:t>
            </a:r>
            <a:r>
              <a:rPr lang="it-IT" u="sng" dirty="0"/>
              <a:t>, commisurato alla complessità del progetto, </a:t>
            </a:r>
            <a:r>
              <a:rPr lang="it-IT" u="sng" dirty="0">
                <a:solidFill>
                  <a:schemeClr val="accent2"/>
                </a:solidFill>
              </a:rPr>
              <a:t>per la presentazione da parte di altri operatori economici</a:t>
            </a:r>
            <a:r>
              <a:rPr lang="it-IT" u="sng" dirty="0"/>
              <a:t>, in qualità di </a:t>
            </a:r>
            <a:r>
              <a:rPr lang="it-IT" b="1" u="sng" dirty="0">
                <a:solidFill>
                  <a:schemeClr val="accent2"/>
                </a:solidFill>
              </a:rPr>
              <a:t>proponenti</a:t>
            </a:r>
            <a:r>
              <a:rPr lang="it-IT" u="sng" dirty="0"/>
              <a:t>, di proposte relative al medesimo intervento, redatte nel rispetto delle disposizioni del comma 3</a:t>
            </a:r>
            <a:r>
              <a:rPr lang="it-IT" dirty="0"/>
              <a:t>.</a:t>
            </a:r>
          </a:p>
          <a:p>
            <a:endParaRPr lang="it-IT" dirty="0"/>
          </a:p>
          <a:p>
            <a:r>
              <a:rPr lang="it-IT" dirty="0"/>
              <a:t>Quindi è PROMOTORE l’O.E. che ha redatto la prima proposta, e PROPONENTI quelli successivamente intervenuti.</a:t>
            </a:r>
          </a:p>
          <a:p>
            <a:endParaRPr lang="it-IT" dirty="0"/>
          </a:p>
          <a:p>
            <a:pPr marL="342900" indent="-342900">
              <a:buFont typeface="+mj-lt"/>
              <a:buAutoNum type="alphaLcParenR" startAt="3"/>
            </a:pPr>
            <a:r>
              <a:rPr lang="it-IT" dirty="0"/>
              <a:t>Nei 45 giorni successivi alla scadenza del termine di cui sopra, l'ente concedente, sulla base dei principi di cui al Libro I, Parte I, Titolo I, individua in forma comparativa, sulla base di criteri che tengano conto della fattibilità delle proposte e della corrispondenza dei progetti e dei relativi piani economici e finanziari ai fabbisogni dell'ente concedente, una o più proposte, presentate ai sensi del comma 3 o del comma 4, da sottoporre alla procedura di valutazione di cui al comma 6.</a:t>
            </a:r>
          </a:p>
          <a:p>
            <a:endParaRPr lang="it-IT" dirty="0"/>
          </a:p>
          <a:p>
            <a:r>
              <a:rPr lang="it-IT" dirty="0"/>
              <a:t>Possono anche essere selezionati solo dei proponenti, e non il promotore.</a:t>
            </a:r>
          </a:p>
        </p:txBody>
      </p:sp>
    </p:spTree>
    <p:extLst>
      <p:ext uri="{BB962C8B-B14F-4D97-AF65-F5344CB8AC3E}">
        <p14:creationId xmlns:p14="http://schemas.microsoft.com/office/powerpoint/2010/main" val="4063054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592666" y="1416033"/>
            <a:ext cx="10871200" cy="203132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dirty="0">
                <a:solidFill>
                  <a:schemeClr val="accent2"/>
                </a:solidFill>
              </a:rPr>
              <a:t>COMMA 6, PROCEDURA DI VALUTAZIONE</a:t>
            </a:r>
          </a:p>
          <a:p>
            <a:endParaRPr lang="it-IT" dirty="0"/>
          </a:p>
          <a:p>
            <a:pPr marL="342900" indent="-342900">
              <a:buAutoNum type="alphaLcParenR"/>
            </a:pPr>
            <a:r>
              <a:rPr lang="it-IT" dirty="0"/>
              <a:t>L'ente concedente comunica ai soggetti interessati la proposta o le proposte individuate ai sensi del comma 5, ne dà notizia sul proprio sito istituzionale e invita, se necessario, il promotore e i proponenti ad apportare al progetto di fattibilità, al piano economico-finanziario e allo schema di convenzione le modifiche necessarie per la loro approvazione, entro un termine fissato dall’Ente. L'ente concedente ha facoltà di indire una conferenza di servizi preliminare ai sensi dell'articolo 14, comma 3, della legge 7 agosto 1990, n. 241</a:t>
            </a:r>
          </a:p>
        </p:txBody>
      </p:sp>
      <p:sp>
        <p:nvSpPr>
          <p:cNvPr id="3" name="CasellaDiTesto 2"/>
          <p:cNvSpPr txBox="1"/>
          <p:nvPr/>
        </p:nvSpPr>
        <p:spPr>
          <a:xfrm>
            <a:off x="706069" y="3827397"/>
            <a:ext cx="4204598"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Se il promotore o i proponenti </a:t>
            </a:r>
            <a:r>
              <a:rPr lang="it-IT" u="sng" dirty="0"/>
              <a:t>non apportano le modifiche </a:t>
            </a:r>
            <a:r>
              <a:rPr lang="it-IT" dirty="0"/>
              <a:t>e integrazioni richieste per recepire le indicazioni dell'ente concedente entro il termine dallo stesso indicato, le proposte sono respinte con provvedimento motivato</a:t>
            </a:r>
          </a:p>
        </p:txBody>
      </p:sp>
      <p:cxnSp>
        <p:nvCxnSpPr>
          <p:cNvPr id="9" name="Connettore 2 8"/>
          <p:cNvCxnSpPr/>
          <p:nvPr/>
        </p:nvCxnSpPr>
        <p:spPr>
          <a:xfrm flipH="1">
            <a:off x="4631267" y="3484379"/>
            <a:ext cx="482600" cy="253326"/>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0" name="CasellaDiTesto 9"/>
          <p:cNvSpPr txBox="1"/>
          <p:nvPr/>
        </p:nvSpPr>
        <p:spPr>
          <a:xfrm>
            <a:off x="5113867" y="3827397"/>
            <a:ext cx="5875863"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Se vengono apportate le modifiche, o non erano state richieste, </a:t>
            </a:r>
            <a:r>
              <a:rPr lang="it-IT" b="1" dirty="0">
                <a:solidFill>
                  <a:schemeClr val="accent2"/>
                </a:solidFill>
              </a:rPr>
              <a:t>Entro sessanta giorni, differibili fino a novanta giorni per comprovate esigenze istruttorie</a:t>
            </a:r>
            <a:r>
              <a:rPr lang="it-IT" dirty="0"/>
              <a:t>, l'ente concedente conclude, </a:t>
            </a:r>
            <a:r>
              <a:rPr lang="it-IT" dirty="0">
                <a:solidFill>
                  <a:schemeClr val="accent2"/>
                </a:solidFill>
              </a:rPr>
              <a:t>con provvedimento motivato, la procedura di valutazione, che, in caso di pluralità di proposte ammesse, si svolge in forma comparativa</a:t>
            </a:r>
            <a:r>
              <a:rPr lang="it-IT" dirty="0"/>
              <a:t>. </a:t>
            </a:r>
          </a:p>
        </p:txBody>
      </p:sp>
      <p:cxnSp>
        <p:nvCxnSpPr>
          <p:cNvPr id="11" name="Connettore 2 10"/>
          <p:cNvCxnSpPr/>
          <p:nvPr/>
        </p:nvCxnSpPr>
        <p:spPr>
          <a:xfrm>
            <a:off x="6028266" y="3510125"/>
            <a:ext cx="482600" cy="22758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4" name="CasellaDiTesto 13"/>
          <p:cNvSpPr txBox="1"/>
          <p:nvPr/>
        </p:nvSpPr>
        <p:spPr>
          <a:xfrm>
            <a:off x="6269566" y="5726984"/>
            <a:ext cx="4055534"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Il provvedimento è pubblicato sul sito istituzionale dell'ente ed è comunicato ai soggetti interessati.</a:t>
            </a:r>
          </a:p>
        </p:txBody>
      </p:sp>
      <p:cxnSp>
        <p:nvCxnSpPr>
          <p:cNvPr id="16" name="Connettore 2 15"/>
          <p:cNvCxnSpPr>
            <a:stCxn id="10" idx="2"/>
          </p:cNvCxnSpPr>
          <p:nvPr/>
        </p:nvCxnSpPr>
        <p:spPr>
          <a:xfrm flipH="1">
            <a:off x="8051798" y="5581723"/>
            <a:ext cx="1" cy="234877"/>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72319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Immagine 91"/>
          <p:cNvPicPr>
            <a:picLocks noChangeAspect="1"/>
          </p:cNvPicPr>
          <p:nvPr/>
        </p:nvPicPr>
        <p:blipFill>
          <a:blip r:embed="rId2"/>
          <a:stretch>
            <a:fillRect/>
          </a:stretch>
        </p:blipFill>
        <p:spPr>
          <a:xfrm>
            <a:off x="696510" y="421370"/>
            <a:ext cx="10748180" cy="6218459"/>
          </a:xfrm>
          <a:prstGeom prst="rect">
            <a:avLst/>
          </a:prstGeom>
        </p:spPr>
      </p:pic>
    </p:spTree>
    <p:extLst>
      <p:ext uri="{BB962C8B-B14F-4D97-AF65-F5344CB8AC3E}">
        <p14:creationId xmlns:p14="http://schemas.microsoft.com/office/powerpoint/2010/main" val="2741223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793407" y="1379012"/>
            <a:ext cx="10871200" cy="5355312"/>
          </a:xfrm>
          <a:prstGeom prst="rect">
            <a:avLst/>
          </a:prstGeom>
          <a:noFill/>
        </p:spPr>
        <p:txBody>
          <a:bodyPr wrap="square" rtlCol="0">
            <a:spAutoFit/>
          </a:bodyPr>
          <a:lstStyle/>
          <a:p>
            <a:pPr algn="ctr"/>
            <a:r>
              <a:rPr lang="it-IT" dirty="0">
                <a:solidFill>
                  <a:schemeClr val="accent2"/>
                </a:solidFill>
              </a:rPr>
              <a:t>COMMA 7, ADEGUAMENTO PROGETTO E PROGRAMMAZIONE</a:t>
            </a:r>
          </a:p>
          <a:p>
            <a:endParaRPr lang="it-IT" dirty="0"/>
          </a:p>
          <a:p>
            <a:r>
              <a:rPr lang="it-IT" dirty="0"/>
              <a:t>Il progetto di fattibilità selezionato ai sensi del comma 6 è integrato, se necessario in funzione dell'oggetto dell'intervento, con gli ulteriori elaborati richiesti dall'articolo 6 dell'allegato I.7 anche ai fini della relativa sottoposizione al procedimento di approvazione ai sensi dell'articolo 38. </a:t>
            </a:r>
          </a:p>
          <a:p>
            <a:r>
              <a:rPr lang="it-IT" dirty="0"/>
              <a:t>Il progetto di fattibilità tecnica ed economica per i lavori o il progetto di cui all'articolo 4-bis dell'Allegato 1.7 per i servizi, una volta approvati, sono inseriti tra gli strumenti di programmazione dell'ente concedente.</a:t>
            </a:r>
          </a:p>
          <a:p>
            <a:endParaRPr lang="it-IT" dirty="0"/>
          </a:p>
          <a:p>
            <a:r>
              <a:rPr lang="it-IT" dirty="0"/>
              <a:t>La norma non tratta la verifica e validazione del PFTE dei </a:t>
            </a:r>
            <a:r>
              <a:rPr lang="it-IT" u="sng" dirty="0"/>
              <a:t>lavori</a:t>
            </a:r>
            <a:r>
              <a:rPr lang="it-IT" dirty="0"/>
              <a:t>, che pure sono necessarie ai fini della approvazione e messa a gara della finanza di progetto</a:t>
            </a:r>
          </a:p>
          <a:p>
            <a:endParaRPr lang="it-IT" dirty="0"/>
          </a:p>
          <a:p>
            <a:pPr algn="ctr"/>
            <a:r>
              <a:rPr lang="it-IT" dirty="0">
                <a:solidFill>
                  <a:schemeClr val="accent2"/>
                </a:solidFill>
              </a:rPr>
              <a:t>COMMA 8, INDIZIONE DELLA GARA</a:t>
            </a:r>
          </a:p>
          <a:p>
            <a:r>
              <a:rPr lang="it-IT" dirty="0"/>
              <a:t>All'esito dell'approvazione, il progetto di fattibilità tecnica ed economica, per gli affidamenti di lavori, ovvero il progetto di cui all'articolo 4-bis dell'Allegato 1.7, per gli affidamenti di servizi, unitamente agli altri elaborati della proposta, inclusa una sintesi del piano economico finanziario, sono posti a base di gara nei tempi previsti dalla programmazione. Gli obblighi di trasparenza sono assolti ai sensi dell'articolo 28, nel rispetto delle disposizioni sulla riservatezza di cui all'articolo 35 e delle deroghe relative ai contratti secretati di cui all'articolo 139. </a:t>
            </a:r>
            <a:r>
              <a:rPr lang="it-IT" u="sng" dirty="0">
                <a:solidFill>
                  <a:schemeClr val="accent2"/>
                </a:solidFill>
              </a:rPr>
              <a:t>Il criterio di aggiudicazione è l'offerta economicamente più vantaggiosa individuata sulla base del miglior rapporto tra qualità e prezzo.</a:t>
            </a:r>
          </a:p>
        </p:txBody>
      </p:sp>
    </p:spTree>
    <p:extLst>
      <p:ext uri="{BB962C8B-B14F-4D97-AF65-F5344CB8AC3E}">
        <p14:creationId xmlns:p14="http://schemas.microsoft.com/office/powerpoint/2010/main" val="621253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660374" y="1478807"/>
            <a:ext cx="10871200" cy="5355312"/>
          </a:xfrm>
          <a:prstGeom prst="rect">
            <a:avLst/>
          </a:prstGeom>
          <a:noFill/>
        </p:spPr>
        <p:txBody>
          <a:bodyPr wrap="square" rtlCol="0">
            <a:spAutoFit/>
          </a:bodyPr>
          <a:lstStyle/>
          <a:p>
            <a:pPr algn="ctr"/>
            <a:r>
              <a:rPr lang="it-IT" dirty="0">
                <a:solidFill>
                  <a:schemeClr val="accent2"/>
                </a:solidFill>
              </a:rPr>
              <a:t>COMMI 9-11 e 13, CARATTERISTICHE DELLA GARA E DELL’OFFERTA</a:t>
            </a:r>
          </a:p>
          <a:p>
            <a:pPr algn="ctr"/>
            <a:endParaRPr lang="it-IT" dirty="0">
              <a:solidFill>
                <a:schemeClr val="accent2"/>
              </a:solidFill>
            </a:endParaRPr>
          </a:p>
          <a:p>
            <a:pPr marL="342900" indent="-342900">
              <a:buAutoNum type="alphaLcParenR"/>
            </a:pPr>
            <a:r>
              <a:rPr lang="it-IT" dirty="0"/>
              <a:t>La configurazione giuridica del promotore ovvero del proponente può essere modificata e integrata sino alla data di scadenza della presentazione delle offerte. </a:t>
            </a:r>
          </a:p>
          <a:p>
            <a:pPr marL="342900" indent="-342900">
              <a:buAutoNum type="alphaLcParenR"/>
            </a:pPr>
            <a:r>
              <a:rPr lang="it-IT" dirty="0"/>
              <a:t>Nel bando l'ente concedente dispone che il promotore ovvero il proponente può esercitare il diritto di prelazione, nei termini previsti dal comma 12 (CLAUSOLA OBBLIGATORIA).</a:t>
            </a:r>
          </a:p>
          <a:p>
            <a:pPr marL="342900" indent="-342900">
              <a:buAutoNum type="alphaLcParenR"/>
            </a:pPr>
            <a:r>
              <a:rPr lang="it-IT" dirty="0"/>
              <a:t>Le offerte sono corredate delle garanzie di cui all'articolo 106.</a:t>
            </a:r>
          </a:p>
          <a:p>
            <a:pPr marL="342900" indent="-342900">
              <a:buAutoNum type="alphaLcParenR"/>
            </a:pPr>
            <a:r>
              <a:rPr lang="it-IT" dirty="0"/>
              <a:t> Tutti i concorrenti (anche il promotore e il proponente) devono essere in possesso dei requisiti soggettivi previsti dal bando, presentano un'offerta contenente il piano economico-finanziario asseverato, la specificazione delle caratteristiche del servizio e della gestione, le varianti migliorative al progetto di fattibilità tecnico economica e le eventuali modifiche allo schema di convenzione posti a base di gara, secondo gli indicatori (più correttamente criteri) previsti nel bando.</a:t>
            </a:r>
          </a:p>
          <a:p>
            <a:pPr marL="342900" indent="-342900">
              <a:buAutoNum type="alphaLcParenR"/>
            </a:pPr>
            <a:r>
              <a:rPr lang="it-IT" dirty="0"/>
              <a:t>in relazione alla specifica tipologia di lavoro o servizio, l'ente concedente può prevedere criteri di aggiudicazione premiali, volti a valorizzare l'apporto di ciascuna offerta agli obiettivi di innovazione, sviluppo e digitalizzazione</a:t>
            </a:r>
          </a:p>
          <a:p>
            <a:pPr marL="342900" indent="-342900">
              <a:buAutoNum type="alphaLcParenR"/>
            </a:pPr>
            <a:r>
              <a:rPr lang="it-IT" dirty="0"/>
              <a:t>L'ente concedente: a) prende in esame le offerte che sono pervenute nei termini indicati nel bando;  b) redige una graduatoria e nomina aggiudicatario il soggetto che ha presentato la migliore offerta; c) </a:t>
            </a:r>
            <a:r>
              <a:rPr lang="it-IT" u="sng" dirty="0"/>
              <a:t>pone in approvazione il successivo livello progettuale elaborato dall'aggiudicatario</a:t>
            </a:r>
            <a:r>
              <a:rPr lang="it-IT" dirty="0"/>
              <a:t>.</a:t>
            </a:r>
          </a:p>
          <a:p>
            <a:r>
              <a:rPr lang="it-IT" dirty="0"/>
              <a:t>.</a:t>
            </a:r>
          </a:p>
        </p:txBody>
      </p:sp>
    </p:spTree>
    <p:extLst>
      <p:ext uri="{BB962C8B-B14F-4D97-AF65-F5344CB8AC3E}">
        <p14:creationId xmlns:p14="http://schemas.microsoft.com/office/powerpoint/2010/main" val="3681118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2" name="CasellaDiTesto 1"/>
          <p:cNvSpPr txBox="1"/>
          <p:nvPr/>
        </p:nvSpPr>
        <p:spPr>
          <a:xfrm>
            <a:off x="706069" y="1204209"/>
            <a:ext cx="10871200" cy="3693319"/>
          </a:xfrm>
          <a:prstGeom prst="rect">
            <a:avLst/>
          </a:prstGeom>
          <a:noFill/>
        </p:spPr>
        <p:txBody>
          <a:bodyPr wrap="square" rtlCol="0">
            <a:spAutoFit/>
          </a:bodyPr>
          <a:lstStyle/>
          <a:p>
            <a:pPr algn="ctr"/>
            <a:r>
              <a:rPr lang="it-IT" dirty="0">
                <a:solidFill>
                  <a:schemeClr val="accent2"/>
                </a:solidFill>
              </a:rPr>
              <a:t>COMMA 12, PRELAZIONE</a:t>
            </a:r>
          </a:p>
          <a:p>
            <a:r>
              <a:rPr lang="it-IT" dirty="0"/>
              <a:t>Se il promotore ovvero il proponente della proposta selezionata ai sensi del comma 6 non risulta aggiudicatario, può esercitare, </a:t>
            </a:r>
            <a:r>
              <a:rPr lang="it-IT" u="sng" dirty="0"/>
              <a:t>entro quindici giorni </a:t>
            </a:r>
            <a:r>
              <a:rPr lang="it-IT" dirty="0"/>
              <a:t>dalla comunicazione dell'aggiudicazione, il diritto di prelazione e divenire aggiudicatario se dichiara di impegnarsi ad adempiere alle obbligazioni contrattuali alle </a:t>
            </a:r>
            <a:r>
              <a:rPr lang="it-IT" u="sng" dirty="0"/>
              <a:t>medesime condizioni offerte dall'aggiudicatario</a:t>
            </a:r>
            <a:r>
              <a:rPr lang="it-IT" dirty="0"/>
              <a:t>. </a:t>
            </a:r>
          </a:p>
          <a:p>
            <a:r>
              <a:rPr lang="it-IT" dirty="0"/>
              <a:t>Se il promotore ovvero il proponente non risulta aggiudicatario e </a:t>
            </a:r>
            <a:r>
              <a:rPr lang="it-IT" u="sng" dirty="0"/>
              <a:t>non esercita la prelazione </a:t>
            </a:r>
            <a:r>
              <a:rPr lang="it-IT" dirty="0"/>
              <a:t>ha diritto al </a:t>
            </a:r>
            <a:r>
              <a:rPr lang="it-IT" u="sng" dirty="0"/>
              <a:t>pagamento, a carico dell'aggiudicatario, dell'importo delle spese per la predisposizione della proposta, comprensive anche dei diritti sulle opere dell'ingegno</a:t>
            </a:r>
            <a:r>
              <a:rPr lang="it-IT" dirty="0"/>
              <a:t>. L'importo complessivo delle spese rimborsabili non può superare il 2,5 per cento del valore dell'investimento, come desumibile dal progetto di fattibilità posto a base di gara. </a:t>
            </a:r>
          </a:p>
          <a:p>
            <a:r>
              <a:rPr lang="it-IT" dirty="0"/>
              <a:t>Se il promotore ovvero il proponente </a:t>
            </a:r>
            <a:r>
              <a:rPr lang="it-IT" u="sng" dirty="0"/>
              <a:t>esercita la prelazione</a:t>
            </a:r>
            <a:r>
              <a:rPr lang="it-IT" dirty="0"/>
              <a:t>, l'originario </a:t>
            </a:r>
            <a:r>
              <a:rPr lang="it-IT" u="sng" dirty="0"/>
              <a:t>aggiudicatario ha diritto al pagamento</a:t>
            </a:r>
            <a:r>
              <a:rPr lang="it-IT" dirty="0"/>
              <a:t>, a </a:t>
            </a:r>
            <a:r>
              <a:rPr lang="it-IT" u="sng" dirty="0"/>
              <a:t>carico del promotore ovvero del proponente, dell'importo delle spese documentate ed effettivamente sostenute per la predisposizione dell'offerta nei limiti di cui al terzo periodo</a:t>
            </a:r>
            <a:r>
              <a:rPr lang="it-IT" dirty="0"/>
              <a:t> (2,5 per cento del valore dell’investimento)</a:t>
            </a:r>
          </a:p>
        </p:txBody>
      </p:sp>
      <p:sp>
        <p:nvSpPr>
          <p:cNvPr id="3" name="CasellaDiTesto 2"/>
          <p:cNvSpPr txBox="1"/>
          <p:nvPr/>
        </p:nvSpPr>
        <p:spPr>
          <a:xfrm>
            <a:off x="862702" y="4897528"/>
            <a:ext cx="10557934" cy="2031325"/>
          </a:xfrm>
          <a:prstGeom prst="rect">
            <a:avLst/>
          </a:prstGeom>
          <a:noFill/>
        </p:spPr>
        <p:txBody>
          <a:bodyPr wrap="square" rtlCol="0">
            <a:spAutoFit/>
          </a:bodyPr>
          <a:lstStyle/>
          <a:p>
            <a:pPr algn="ctr"/>
            <a:r>
              <a:rPr lang="it-IT" dirty="0">
                <a:solidFill>
                  <a:schemeClr val="accent2"/>
                </a:solidFill>
              </a:rPr>
              <a:t>COMMA 15, GARANZIA</a:t>
            </a:r>
          </a:p>
          <a:p>
            <a:r>
              <a:rPr lang="it-IT" dirty="0"/>
              <a:t>Il soggetto aggiudicatario presta la garanzia di cui all'articolo 117. Dalla data di inizio dell'esercizio del servizio da parte del concessionario è dovuta una cauzione, rinnovabile annualmente, a garanzia delle penali relative al mancato o inesatto adempimento di tutti gli obblighi contrattuali relativi alla gestione dell'opera, da prestarsi nella misura del 10 per cento del costo annuo operativo di esercizio e con le modalità di cui all'articolo 117. La mancata presentazione di tale cauzione costituisce grave inadempimento contrattuale.</a:t>
            </a:r>
          </a:p>
          <a:p>
            <a:endParaRPr lang="it-IT" dirty="0"/>
          </a:p>
        </p:txBody>
      </p:sp>
    </p:spTree>
    <p:extLst>
      <p:ext uri="{BB962C8B-B14F-4D97-AF65-F5344CB8AC3E}">
        <p14:creationId xmlns:p14="http://schemas.microsoft.com/office/powerpoint/2010/main" val="1224166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514642" y="479848"/>
            <a:ext cx="11162665" cy="6244802"/>
            <a:chOff x="514642" y="488315"/>
            <a:chExt cx="11162665" cy="5464175"/>
          </a:xfrm>
        </p:grpSpPr>
        <p:sp>
          <p:nvSpPr>
            <p:cNvPr id="5" name="object 5"/>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06069" y="488315"/>
              <a:ext cx="3683635" cy="786765"/>
            </a:xfrm>
            <a:custGeom>
              <a:avLst/>
              <a:gdLst/>
              <a:ahLst/>
              <a:cxnLst/>
              <a:rect l="l" t="t" r="r" b="b"/>
              <a:pathLst>
                <a:path w="3683635" h="786765">
                  <a:moveTo>
                    <a:pt x="3551986" y="0"/>
                  </a:moveTo>
                  <a:lnTo>
                    <a:pt x="131064" y="0"/>
                  </a:lnTo>
                  <a:lnTo>
                    <a:pt x="80051" y="10298"/>
                  </a:lnTo>
                  <a:lnTo>
                    <a:pt x="38390" y="38385"/>
                  </a:lnTo>
                  <a:lnTo>
                    <a:pt x="10300" y="80045"/>
                  </a:lnTo>
                  <a:lnTo>
                    <a:pt x="0" y="131063"/>
                  </a:lnTo>
                  <a:lnTo>
                    <a:pt x="0" y="655320"/>
                  </a:lnTo>
                  <a:lnTo>
                    <a:pt x="10300" y="706338"/>
                  </a:lnTo>
                  <a:lnTo>
                    <a:pt x="38390" y="747998"/>
                  </a:lnTo>
                  <a:lnTo>
                    <a:pt x="80051" y="776085"/>
                  </a:lnTo>
                  <a:lnTo>
                    <a:pt x="131064" y="786384"/>
                  </a:lnTo>
                  <a:lnTo>
                    <a:pt x="3551986" y="786384"/>
                  </a:lnTo>
                  <a:lnTo>
                    <a:pt x="3603005" y="776085"/>
                  </a:lnTo>
                  <a:lnTo>
                    <a:pt x="3644665" y="747998"/>
                  </a:lnTo>
                  <a:lnTo>
                    <a:pt x="3672751" y="706338"/>
                  </a:lnTo>
                  <a:lnTo>
                    <a:pt x="3683050" y="655320"/>
                  </a:lnTo>
                  <a:lnTo>
                    <a:pt x="3683050" y="131063"/>
                  </a:lnTo>
                  <a:lnTo>
                    <a:pt x="3672751" y="80045"/>
                  </a:lnTo>
                  <a:lnTo>
                    <a:pt x="3644665" y="38385"/>
                  </a:lnTo>
                  <a:lnTo>
                    <a:pt x="3603005" y="10298"/>
                  </a:lnTo>
                  <a:lnTo>
                    <a:pt x="3551986"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a:spLocks/>
          </p:cNvSpPr>
          <p:nvPr/>
        </p:nvSpPr>
        <p:spPr>
          <a:xfrm>
            <a:off x="978578" y="620622"/>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8580" marR="0" lvl="0" indent="0" defTabSz="914400" eaLnBrk="1" fontAlgn="auto" latinLnBrk="0" hangingPunct="1">
              <a:lnSpc>
                <a:spcPct val="100000"/>
              </a:lnSpc>
              <a:spcBef>
                <a:spcPts val="100"/>
              </a:spcBef>
              <a:spcAft>
                <a:spcPts val="0"/>
              </a:spcAft>
              <a:buClrTx/>
              <a:buSzTx/>
              <a:buFontTx/>
              <a:buNone/>
              <a:tabLst/>
              <a:defRPr/>
            </a:pPr>
            <a:r>
              <a:rPr lang="it-IT" kern="0" dirty="0"/>
              <a:t>Finanza di progetto, art. 193</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8" name="CasellaDiTesto 7"/>
          <p:cNvSpPr txBox="1"/>
          <p:nvPr/>
        </p:nvSpPr>
        <p:spPr>
          <a:xfrm>
            <a:off x="706069" y="1379012"/>
            <a:ext cx="10871200" cy="4524315"/>
          </a:xfrm>
          <a:prstGeom prst="rect">
            <a:avLst/>
          </a:prstGeom>
          <a:noFill/>
        </p:spPr>
        <p:txBody>
          <a:bodyPr wrap="square" rtlCol="0">
            <a:spAutoFit/>
          </a:bodyPr>
          <a:lstStyle/>
          <a:p>
            <a:pPr algn="ctr"/>
            <a:r>
              <a:rPr lang="it-IT" dirty="0">
                <a:solidFill>
                  <a:schemeClr val="accent2"/>
                </a:solidFill>
              </a:rPr>
              <a:t>COMMI 16 e 17, INIZIATIVA DELL’ENTE CONCEDENTE</a:t>
            </a:r>
          </a:p>
          <a:p>
            <a:endParaRPr lang="it-IT" dirty="0"/>
          </a:p>
          <a:p>
            <a:r>
              <a:rPr lang="it-IT" dirty="0"/>
              <a:t>L'ente concedente può, </a:t>
            </a:r>
            <a:r>
              <a:rPr lang="it-IT" b="1" u="sng" dirty="0">
                <a:solidFill>
                  <a:schemeClr val="accent2"/>
                </a:solidFill>
              </a:rPr>
              <a:t>mediante avviso pubblico</a:t>
            </a:r>
            <a:r>
              <a:rPr lang="it-IT" dirty="0"/>
              <a:t>, sollecitare i privati a farsi promotori di iniziative volte a realizzare in concessione, mediante finanza di progetto, interventi inclusi negli strumenti di programmazione del partenariato pubblico-privato, di cui all'articolo 175, comma 1, </a:t>
            </a:r>
            <a:r>
              <a:rPr lang="it-IT" b="1" u="sng" dirty="0">
                <a:solidFill>
                  <a:schemeClr val="accent2"/>
                </a:solidFill>
              </a:rPr>
              <a:t>tramite la presentazione, entro un termine non inferiore a sessanta giorni</a:t>
            </a:r>
            <a:r>
              <a:rPr lang="it-IT" dirty="0"/>
              <a:t>, di proposte redatte nel rispetto delle disposizioni del comma 3. </a:t>
            </a:r>
          </a:p>
          <a:p>
            <a:endParaRPr lang="it-IT" dirty="0"/>
          </a:p>
          <a:p>
            <a:r>
              <a:rPr lang="it-IT" dirty="0"/>
              <a:t>Gli operatori economici interessati a rispondere all'avviso possono richiedere all'ente concedente di fornire integrazioni documentali per una migliore formulazione delle proposte. Le eventuali integrazioni documentali predisposte dall'ente concedente sono trasmesse all'operatore economico e sono rese disponibili a tutti gli interessati tramite pubblicazione nella sezione "Amministrazione trasparente" del proprio sito istituzionale.</a:t>
            </a:r>
          </a:p>
          <a:p>
            <a:endParaRPr lang="it-IT" dirty="0"/>
          </a:p>
          <a:p>
            <a:r>
              <a:rPr lang="it-IT" dirty="0"/>
              <a:t>L'ente concedente valuta le proposte presentate ai sensi del comma 16 e pone a base di gara il progetto di fattibilità selezionato, unitamente agli altri elaborati della proposta, inclusa una sintesi del piano economico finanziario, nel rispetto delle disposizioni di cui ai commi 5, 6, 7 e 8. La procedura di gara si svolge in conformità ai commi 10, 11, 12 e 13. Il soggetto aggiudicatario presta le garanzie di cui al comma 15</a:t>
            </a:r>
          </a:p>
        </p:txBody>
      </p:sp>
    </p:spTree>
    <p:extLst>
      <p:ext uri="{BB962C8B-B14F-4D97-AF65-F5344CB8AC3E}">
        <p14:creationId xmlns:p14="http://schemas.microsoft.com/office/powerpoint/2010/main" val="1468328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object 3"/>
          <p:cNvGrpSpPr/>
          <p:nvPr/>
        </p:nvGrpSpPr>
        <p:grpSpPr>
          <a:xfrm>
            <a:off x="389468" y="488314"/>
            <a:ext cx="11275140" cy="6217285"/>
            <a:chOff x="527342" y="488315"/>
            <a:chExt cx="11137265" cy="5102402"/>
          </a:xfrm>
        </p:grpSpPr>
        <p:sp>
          <p:nvSpPr>
            <p:cNvPr id="9"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endParaRPr/>
            </a:p>
          </p:txBody>
        </p:sp>
        <p:sp>
          <p:nvSpPr>
            <p:cNvPr id="10" name="object 5"/>
            <p:cNvSpPr/>
            <p:nvPr/>
          </p:nvSpPr>
          <p:spPr>
            <a:xfrm>
              <a:off x="706069" y="488315"/>
              <a:ext cx="10436064"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nchor="ctr"/>
            <a:lstStyle/>
            <a:p>
              <a:pPr algn="ctr"/>
              <a:r>
                <a:rPr lang="it-IT" sz="2800" b="1" dirty="0"/>
                <a:t>Argomento I</a:t>
              </a:r>
              <a:endParaRPr sz="2800" b="1" dirty="0"/>
            </a:p>
          </p:txBody>
        </p:sp>
      </p:grpSp>
      <p:sp>
        <p:nvSpPr>
          <p:cNvPr id="11" name="object 2"/>
          <p:cNvSpPr txBox="1">
            <a:spLocks/>
          </p:cNvSpPr>
          <p:nvPr/>
        </p:nvSpPr>
        <p:spPr>
          <a:xfrm>
            <a:off x="535558" y="1828229"/>
            <a:ext cx="10982960" cy="4296688"/>
          </a:xfrm>
          <a:prstGeom prst="rect">
            <a:avLst/>
          </a:prstGeom>
        </p:spPr>
        <p:txBody>
          <a:bodyPr vert="horz" wrap="square" lIns="0" tIns="264794"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9085" marR="6985" indent="-287020" algn="ctr">
              <a:lnSpc>
                <a:spcPct val="100000"/>
              </a:lnSpc>
              <a:spcBef>
                <a:spcPts val="95"/>
              </a:spcBef>
              <a:buClr>
                <a:srgbClr val="375F92"/>
              </a:buClr>
              <a:buFont typeface="Wingdings"/>
              <a:buChar char=""/>
              <a:tabLst>
                <a:tab pos="299085" algn="l"/>
              </a:tabLst>
            </a:pPr>
            <a:endParaRPr lang="it-IT" sz="3200" b="1" dirty="0">
              <a:solidFill>
                <a:schemeClr val="accent2"/>
              </a:solidFill>
            </a:endParaRPr>
          </a:p>
          <a:p>
            <a:pPr marL="12065" marR="6985" indent="0" algn="ctr">
              <a:lnSpc>
                <a:spcPct val="100000"/>
              </a:lnSpc>
              <a:spcBef>
                <a:spcPts val="95"/>
              </a:spcBef>
              <a:buClr>
                <a:srgbClr val="375F92"/>
              </a:buClr>
              <a:buNone/>
              <a:tabLst>
                <a:tab pos="299085" algn="l"/>
              </a:tabLst>
            </a:pPr>
            <a:r>
              <a:rPr lang="it-IT" sz="3200" b="1" dirty="0">
                <a:solidFill>
                  <a:schemeClr val="accent2"/>
                </a:solidFill>
              </a:rPr>
              <a:t>La selezione del contratto collettivo </a:t>
            </a:r>
          </a:p>
          <a:p>
            <a:pPr marL="12065" marR="6985" indent="0" algn="ctr">
              <a:lnSpc>
                <a:spcPct val="100000"/>
              </a:lnSpc>
              <a:spcBef>
                <a:spcPts val="95"/>
              </a:spcBef>
              <a:buClr>
                <a:srgbClr val="375F92"/>
              </a:buClr>
              <a:buNone/>
              <a:tabLst>
                <a:tab pos="299085" algn="l"/>
              </a:tabLst>
            </a:pPr>
            <a:r>
              <a:rPr lang="it-IT" sz="3200" b="1" dirty="0">
                <a:solidFill>
                  <a:schemeClr val="accent2"/>
                </a:solidFill>
              </a:rPr>
              <a:t>in fase di progettazione della gara</a:t>
            </a:r>
          </a:p>
          <a:p>
            <a:pPr marL="12065" marR="6985" indent="0" algn="ctr">
              <a:lnSpc>
                <a:spcPct val="100000"/>
              </a:lnSpc>
              <a:spcBef>
                <a:spcPts val="95"/>
              </a:spcBef>
              <a:buClr>
                <a:srgbClr val="375F92"/>
              </a:buClr>
              <a:buNone/>
              <a:tabLst>
                <a:tab pos="299085" algn="l"/>
              </a:tabLst>
            </a:pPr>
            <a:endParaRPr lang="it-IT" sz="3200" b="1" dirty="0">
              <a:solidFill>
                <a:schemeClr val="accent2"/>
              </a:solidFill>
            </a:endParaRPr>
          </a:p>
          <a:p>
            <a:pPr marL="12065" marR="6985" indent="0" algn="ctr">
              <a:lnSpc>
                <a:spcPct val="100000"/>
              </a:lnSpc>
              <a:spcBef>
                <a:spcPts val="95"/>
              </a:spcBef>
              <a:buClr>
                <a:srgbClr val="375F92"/>
              </a:buClr>
              <a:buNone/>
              <a:tabLst>
                <a:tab pos="299085" algn="l"/>
              </a:tabLst>
            </a:pPr>
            <a:r>
              <a:rPr lang="it-IT" sz="3200" b="1" dirty="0">
                <a:solidFill>
                  <a:schemeClr val="accent2"/>
                </a:solidFill>
              </a:rPr>
              <a:t>L’introduzione dell’allegato I.01</a:t>
            </a:r>
          </a:p>
          <a:p>
            <a:pPr marL="12065" marR="6985" indent="0" algn="ctr">
              <a:lnSpc>
                <a:spcPct val="100000"/>
              </a:lnSpc>
              <a:spcBef>
                <a:spcPts val="95"/>
              </a:spcBef>
              <a:buClr>
                <a:srgbClr val="375F92"/>
              </a:buClr>
              <a:buNone/>
              <a:tabLst>
                <a:tab pos="299085" algn="l"/>
              </a:tabLst>
            </a:pPr>
            <a:endParaRPr lang="it-IT" sz="3200" b="1" dirty="0">
              <a:solidFill>
                <a:schemeClr val="accent2"/>
              </a:solidFill>
            </a:endParaRPr>
          </a:p>
          <a:p>
            <a:pPr marL="12065" marR="6985" indent="0" algn="ctr">
              <a:lnSpc>
                <a:spcPct val="100000"/>
              </a:lnSpc>
              <a:spcBef>
                <a:spcPts val="95"/>
              </a:spcBef>
              <a:buClr>
                <a:srgbClr val="375F92"/>
              </a:buClr>
              <a:buNone/>
              <a:tabLst>
                <a:tab pos="299085" algn="l"/>
              </a:tabLst>
            </a:pPr>
            <a:r>
              <a:rPr lang="it-IT" sz="3200" b="1" dirty="0">
                <a:solidFill>
                  <a:schemeClr val="accent2"/>
                </a:solidFill>
              </a:rPr>
              <a:t>L’equivalenza delle tutele</a:t>
            </a:r>
          </a:p>
          <a:p>
            <a:pPr marL="299085" marR="6985" indent="-287020" algn="just">
              <a:lnSpc>
                <a:spcPct val="100000"/>
              </a:lnSpc>
              <a:spcBef>
                <a:spcPts val="95"/>
              </a:spcBef>
              <a:buClr>
                <a:srgbClr val="375F92"/>
              </a:buClr>
              <a:buFont typeface="Wingdings"/>
              <a:buChar char=""/>
              <a:tabLst>
                <a:tab pos="299085" algn="l"/>
              </a:tabLst>
            </a:pPr>
            <a:endParaRPr lang="it-IT" sz="3200" spc="-10" dirty="0"/>
          </a:p>
        </p:txBody>
      </p:sp>
    </p:spTree>
    <p:extLst>
      <p:ext uri="{BB962C8B-B14F-4D97-AF65-F5344CB8AC3E}">
        <p14:creationId xmlns:p14="http://schemas.microsoft.com/office/powerpoint/2010/main" val="19427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5244" y="1180941"/>
            <a:ext cx="10982960" cy="5518818"/>
          </a:xfrm>
          <a:prstGeom prst="rect">
            <a:avLst/>
          </a:prstGeom>
        </p:spPr>
        <p:txBody>
          <a:bodyPr vert="horz" wrap="square" lIns="0" tIns="12065" rIns="0" bIns="0" rtlCol="0">
            <a:spAutoFit/>
          </a:bodyPr>
          <a:lstStyle/>
          <a:p>
            <a:pPr marL="12700" marR="6350" algn="ctr">
              <a:spcBef>
                <a:spcPts val="95"/>
              </a:spcBef>
            </a:pPr>
            <a:r>
              <a:rPr lang="it-IT" sz="1600" b="1" kern="0" dirty="0">
                <a:solidFill>
                  <a:sysClr val="windowText" lastClr="000000"/>
                </a:solidFill>
                <a:latin typeface="Segoe UI"/>
                <a:cs typeface="Segoe UI"/>
              </a:rPr>
              <a:t>Art. 11. (</a:t>
            </a:r>
            <a:r>
              <a:rPr lang="it-IT" sz="1600" b="1" u="sng" kern="0" dirty="0">
                <a:solidFill>
                  <a:sysClr val="windowText" lastClr="000000"/>
                </a:solidFill>
                <a:latin typeface="Segoe UI"/>
                <a:cs typeface="Segoe UI"/>
              </a:rPr>
              <a:t>Principio</a:t>
            </a:r>
            <a:r>
              <a:rPr lang="it-IT" sz="1600" b="1" kern="0" dirty="0">
                <a:solidFill>
                  <a:sysClr val="windowText" lastClr="000000"/>
                </a:solidFill>
                <a:latin typeface="Segoe UI"/>
                <a:cs typeface="Segoe UI"/>
              </a:rPr>
              <a:t> di applicazione dei contratti collettivi nazionali di settore. Inadempienze contributive e ritardo nei pagamenti)</a:t>
            </a:r>
          </a:p>
          <a:p>
            <a:pPr marL="12700" marR="6350">
              <a:spcBef>
                <a:spcPts val="95"/>
              </a:spcBef>
            </a:pPr>
            <a:endParaRPr lang="it-IT" sz="1600" kern="0" dirty="0">
              <a:solidFill>
                <a:sysClr val="windowText" lastClr="000000"/>
              </a:solidFill>
              <a:latin typeface="Segoe UI"/>
              <a:cs typeface="Segoe UI"/>
            </a:endParaRPr>
          </a:p>
          <a:p>
            <a:pPr marL="12700" marR="6350">
              <a:spcBef>
                <a:spcPts val="95"/>
              </a:spcBef>
            </a:pPr>
            <a:r>
              <a:rPr lang="it-IT" sz="1600" kern="0" dirty="0">
                <a:solidFill>
                  <a:sysClr val="windowText" lastClr="000000"/>
                </a:solidFill>
                <a:latin typeface="Segoe UI"/>
                <a:cs typeface="Segoe UI"/>
              </a:rPr>
              <a:t>1. </a:t>
            </a:r>
            <a:r>
              <a:rPr lang="it-IT" sz="1600" dirty="0"/>
              <a:t>Al personale impiegato nei lavori, servizi e forniture oggetto di appalti pubblici e concessioni è </a:t>
            </a:r>
            <a:r>
              <a:rPr lang="it-IT" sz="1600" b="1" u="sng" dirty="0"/>
              <a:t>applicato il contratto collettivo nazionale e territoriale in vigore per il settore </a:t>
            </a:r>
            <a:r>
              <a:rPr lang="it-IT" sz="1600" dirty="0"/>
              <a:t>e per la zona nella quale si eseguono le prestazioni di lavoro, stipulato dalle associazioni dei datori e dei prestatori di lavoro comparativamente più rappresentative sul piano nazionale e quello il cui ambito di applicazione sia </a:t>
            </a:r>
            <a:r>
              <a:rPr lang="it-IT" sz="1600" b="1" u="sng" dirty="0"/>
              <a:t>strettamente connesso con l'attività oggetto dell'appalto</a:t>
            </a:r>
            <a:r>
              <a:rPr lang="it-IT" sz="1600" dirty="0"/>
              <a:t> o della concessione svolta dall'impresa anche in maniera prevalente</a:t>
            </a:r>
            <a:r>
              <a:rPr lang="it-IT" sz="1600" kern="0" dirty="0">
                <a:solidFill>
                  <a:sysClr val="windowText" lastClr="000000"/>
                </a:solidFill>
                <a:latin typeface="Segoe UI"/>
                <a:cs typeface="Segoe UI"/>
              </a:rPr>
              <a:t>.</a:t>
            </a:r>
          </a:p>
          <a:p>
            <a:pPr marL="12700" marR="6350">
              <a:spcBef>
                <a:spcPts val="95"/>
              </a:spcBef>
            </a:pPr>
            <a:r>
              <a:rPr lang="it-IT" sz="1600" strike="sngStrike" kern="0" dirty="0">
                <a:latin typeface="Segoe UI"/>
                <a:cs typeface="Segoe UI"/>
              </a:rPr>
              <a:t>2. Nei bandi e negli inviti le stazioni appaltanti e gli enti concedenti indicano il contratto collettivo applicabile al personale dipendente impiegato nell'appalto o nella concessione, in conformità al comma 1</a:t>
            </a:r>
            <a:r>
              <a:rPr lang="it-IT" sz="1600" kern="0" dirty="0">
                <a:latin typeface="Segoe UI"/>
                <a:cs typeface="Segoe UI"/>
              </a:rPr>
              <a:t>.</a:t>
            </a:r>
          </a:p>
          <a:p>
            <a:pPr marL="12700" marR="6350">
              <a:spcBef>
                <a:spcPts val="95"/>
              </a:spcBef>
            </a:pPr>
            <a:r>
              <a:rPr lang="it-IT" sz="1600" kern="0" dirty="0">
                <a:solidFill>
                  <a:srgbClr val="FF0000"/>
                </a:solidFill>
                <a:latin typeface="Segoe UI"/>
                <a:cs typeface="Segoe UI"/>
              </a:rPr>
              <a:t>2. Nei </a:t>
            </a:r>
            <a:r>
              <a:rPr lang="it-IT" sz="1600" b="1" u="sng" kern="0" dirty="0">
                <a:solidFill>
                  <a:srgbClr val="FF0000"/>
                </a:solidFill>
                <a:latin typeface="Segoe UI"/>
                <a:cs typeface="Segoe UI"/>
              </a:rPr>
              <a:t>documenti iniziali di gara </a:t>
            </a:r>
            <a:r>
              <a:rPr lang="it-IT" sz="1600" kern="0" dirty="0">
                <a:solidFill>
                  <a:srgbClr val="FF0000"/>
                </a:solidFill>
                <a:latin typeface="Segoe UI"/>
                <a:cs typeface="Segoe UI"/>
              </a:rPr>
              <a:t>e nella </a:t>
            </a:r>
            <a:r>
              <a:rPr lang="it-IT" sz="1600" b="1" u="sng" kern="0" dirty="0">
                <a:solidFill>
                  <a:srgbClr val="FF0000"/>
                </a:solidFill>
                <a:latin typeface="Segoe UI"/>
                <a:cs typeface="Segoe UI"/>
              </a:rPr>
              <a:t>decisione di contrarre</a:t>
            </a:r>
            <a:r>
              <a:rPr lang="it-IT" sz="1600" kern="0" dirty="0">
                <a:solidFill>
                  <a:srgbClr val="FF0000"/>
                </a:solidFill>
                <a:latin typeface="Segoe UI"/>
                <a:cs typeface="Segoe UI"/>
              </a:rPr>
              <a:t> di cui all'articolo 17, comma 2 le stazioni appaltanti e gli enti concedenti indicano il contratto collettivo applicabile al personale dipendente impiegato nell'attività oggetto dell'appalto o della concessione </a:t>
            </a:r>
            <a:r>
              <a:rPr lang="it-IT" sz="1600" b="1" u="sng" kern="0" dirty="0">
                <a:solidFill>
                  <a:srgbClr val="FF0000"/>
                </a:solidFill>
                <a:latin typeface="Segoe UI"/>
                <a:cs typeface="Segoe UI"/>
              </a:rPr>
              <a:t>svolta dall'impresa anche in maniera prevalente</a:t>
            </a:r>
            <a:r>
              <a:rPr lang="it-IT" sz="1600" kern="0" dirty="0">
                <a:solidFill>
                  <a:srgbClr val="FF0000"/>
                </a:solidFill>
                <a:latin typeface="Segoe UI"/>
                <a:cs typeface="Segoe UI"/>
              </a:rPr>
              <a:t>, in conformità al comma 1 e all'allegato I.01.</a:t>
            </a:r>
          </a:p>
          <a:p>
            <a:pPr marL="12700" marR="6350">
              <a:spcBef>
                <a:spcPts val="95"/>
              </a:spcBef>
            </a:pPr>
            <a:endParaRPr lang="it-IT" sz="1600" kern="0" dirty="0">
              <a:solidFill>
                <a:sysClr val="windowText" lastClr="000000"/>
              </a:solidFill>
              <a:latin typeface="Segoe UI"/>
              <a:cs typeface="Segoe UI"/>
            </a:endParaRPr>
          </a:p>
          <a:p>
            <a:pPr marL="12700" marR="6350">
              <a:spcBef>
                <a:spcPts val="95"/>
              </a:spcBef>
            </a:pPr>
            <a:r>
              <a:rPr lang="it-IT" sz="1600" kern="0" dirty="0">
                <a:solidFill>
                  <a:srgbClr val="FF0000"/>
                </a:solidFill>
                <a:latin typeface="Segoe UI"/>
                <a:cs typeface="Segoe UI"/>
              </a:rPr>
              <a:t>2-bis. In presenza di </a:t>
            </a:r>
            <a:r>
              <a:rPr lang="it-IT" sz="1600" b="1" u="sng" kern="0" dirty="0">
                <a:solidFill>
                  <a:srgbClr val="FF0000"/>
                </a:solidFill>
                <a:latin typeface="Segoe UI"/>
                <a:cs typeface="Segoe UI"/>
              </a:rPr>
              <a:t>prestazioni scorporabili, secondarie, accessorie o sussidiarie</a:t>
            </a:r>
            <a:r>
              <a:rPr lang="it-IT" sz="1600" kern="0" dirty="0">
                <a:solidFill>
                  <a:srgbClr val="FF0000"/>
                </a:solidFill>
                <a:latin typeface="Segoe UI"/>
                <a:cs typeface="Segoe UI"/>
              </a:rPr>
              <a:t>, qualora le relative attività siano differenti da quelle prevalenti oggetto dell'appalto o della concessione e </a:t>
            </a:r>
            <a:r>
              <a:rPr lang="it-IT" sz="1600" b="1" u="sng" kern="0" dirty="0">
                <a:solidFill>
                  <a:srgbClr val="FF0000"/>
                </a:solidFill>
                <a:latin typeface="Segoe UI"/>
                <a:cs typeface="Segoe UI"/>
              </a:rPr>
              <a:t>si riferiscano, per una soglia pari o superiore al 30 per cento, alla medesima categoria omogenea di attività</a:t>
            </a:r>
            <a:r>
              <a:rPr lang="it-IT" sz="1600" kern="0" dirty="0">
                <a:solidFill>
                  <a:srgbClr val="FF0000"/>
                </a:solidFill>
                <a:latin typeface="Segoe UI"/>
                <a:cs typeface="Segoe UI"/>
              </a:rPr>
              <a:t>, le stazioni appaltanti e gli enti concedenti indicano altresì nei documenti di cui al comma 2 il contratto collettivo nazionale e territoriale di lavoro in vigore per il settore e per la zona nella quale si eseguono le prestazioni di lavoro, stipulato dalle associazioni dei datori e dei prestatori di lavoro comparativamente più rappresentative sul piano nazionale, applicabile al personale impiegato in tali prestazioni.</a:t>
            </a:r>
          </a:p>
          <a:p>
            <a:pPr marL="12700" marR="6350">
              <a:spcBef>
                <a:spcPts val="95"/>
              </a:spcBef>
            </a:pPr>
            <a:endParaRPr lang="it-IT" sz="1600" kern="0" dirty="0">
              <a:solidFill>
                <a:sysClr val="windowText" lastClr="000000"/>
              </a:solidFill>
              <a:latin typeface="Segoe UI"/>
              <a:cs typeface="Segoe UI"/>
            </a:endParaRPr>
          </a:p>
        </p:txBody>
      </p:sp>
      <p:grpSp>
        <p:nvGrpSpPr>
          <p:cNvPr id="3" name="object 3"/>
          <p:cNvGrpSpPr/>
          <p:nvPr/>
        </p:nvGrpSpPr>
        <p:grpSpPr>
          <a:xfrm>
            <a:off x="302975" y="148482"/>
            <a:ext cx="11162665" cy="6344285"/>
            <a:chOff x="514642" y="488315"/>
            <a:chExt cx="11162665" cy="5464175"/>
          </a:xfrm>
        </p:grpSpPr>
        <p:sp>
          <p:nvSpPr>
            <p:cNvPr id="4" name="object 4"/>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3337560" cy="786765"/>
            </a:xfrm>
            <a:custGeom>
              <a:avLst/>
              <a:gdLst/>
              <a:ahLst/>
              <a:cxnLst/>
              <a:rect l="l" t="t" r="r" b="b"/>
              <a:pathLst>
                <a:path w="3337560" h="786765">
                  <a:moveTo>
                    <a:pt x="3205911"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3205911" y="786384"/>
                  </a:lnTo>
                  <a:lnTo>
                    <a:pt x="3256930" y="776085"/>
                  </a:lnTo>
                  <a:lnTo>
                    <a:pt x="3298590" y="747998"/>
                  </a:lnTo>
                  <a:lnTo>
                    <a:pt x="3326676" y="706338"/>
                  </a:lnTo>
                  <a:lnTo>
                    <a:pt x="3336975" y="655320"/>
                  </a:lnTo>
                  <a:lnTo>
                    <a:pt x="3336975" y="131063"/>
                  </a:lnTo>
                  <a:lnTo>
                    <a:pt x="3326676" y="80045"/>
                  </a:lnTo>
                  <a:lnTo>
                    <a:pt x="3298590" y="38385"/>
                  </a:lnTo>
                  <a:lnTo>
                    <a:pt x="3256930" y="10298"/>
                  </a:lnTo>
                  <a:lnTo>
                    <a:pt x="3205911"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622977" y="277961"/>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5405"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0" normalizeH="0" baseline="0" noProof="0" dirty="0">
                <a:ln>
                  <a:noFill/>
                </a:ln>
                <a:solidFill>
                  <a:srgbClr val="1F487C"/>
                </a:solidFill>
                <a:effectLst/>
                <a:uLnTx/>
                <a:uFillTx/>
                <a:latin typeface="Segoe UI"/>
                <a:ea typeface="+mj-ea"/>
                <a:cs typeface="Segoe UI"/>
              </a:rPr>
              <a:t>Contratti</a:t>
            </a:r>
            <a:r>
              <a:rPr kumimoji="0" lang="it-IT" sz="1800" b="1" i="0" u="none" strike="noStrike" kern="0" cap="none" spc="0" normalizeH="0" noProof="0" dirty="0">
                <a:ln>
                  <a:noFill/>
                </a:ln>
                <a:solidFill>
                  <a:srgbClr val="1F487C"/>
                </a:solidFill>
                <a:effectLst/>
                <a:uLnTx/>
                <a:uFillTx/>
                <a:latin typeface="Segoe UI"/>
                <a:ea typeface="+mj-ea"/>
                <a:cs typeface="Segoe UI"/>
              </a:rPr>
              <a:t> collettivi (art. 11)</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Tree>
    <p:extLst>
      <p:ext uri="{BB962C8B-B14F-4D97-AF65-F5344CB8AC3E}">
        <p14:creationId xmlns:p14="http://schemas.microsoft.com/office/powerpoint/2010/main" val="407821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4402" y="1497497"/>
            <a:ext cx="10982960" cy="4146648"/>
          </a:xfrm>
          <a:prstGeom prst="rect">
            <a:avLst/>
          </a:prstGeom>
        </p:spPr>
        <p:txBody>
          <a:bodyPr vert="horz" wrap="square" lIns="0" tIns="12065" rIns="0" bIns="0" rtlCol="0">
            <a:spAutoFit/>
          </a:bodyPr>
          <a:lstStyle/>
          <a:p>
            <a:pPr marL="12700" marR="6350" algn="ctr">
              <a:spcBef>
                <a:spcPts val="95"/>
              </a:spcBef>
            </a:pPr>
            <a:r>
              <a:rPr lang="it-IT" sz="1600" b="1" kern="0" dirty="0">
                <a:solidFill>
                  <a:sysClr val="windowText" lastClr="000000"/>
                </a:solidFill>
                <a:latin typeface="Segoe UI"/>
                <a:cs typeface="Segoe UI"/>
              </a:rPr>
              <a:t>Art. 11. (</a:t>
            </a:r>
            <a:r>
              <a:rPr lang="it-IT" sz="1600" b="1" u="sng" kern="0" dirty="0">
                <a:solidFill>
                  <a:sysClr val="windowText" lastClr="000000"/>
                </a:solidFill>
                <a:latin typeface="Segoe UI"/>
                <a:cs typeface="Segoe UI"/>
              </a:rPr>
              <a:t>Principio</a:t>
            </a:r>
            <a:r>
              <a:rPr lang="it-IT" sz="1600" b="1" kern="0" dirty="0">
                <a:solidFill>
                  <a:sysClr val="windowText" lastClr="000000"/>
                </a:solidFill>
                <a:latin typeface="Segoe UI"/>
                <a:cs typeface="Segoe UI"/>
              </a:rPr>
              <a:t> di applicazione dei contratti collettivi nazionali di settore. Inadempienze contributive e ritardo nei pagamenti) (segue)</a:t>
            </a:r>
          </a:p>
          <a:p>
            <a:pPr marL="12700" marR="6350">
              <a:spcBef>
                <a:spcPts val="95"/>
              </a:spcBef>
            </a:pPr>
            <a:endParaRPr lang="it-IT" sz="1600" kern="0" dirty="0">
              <a:solidFill>
                <a:sysClr val="windowText" lastClr="000000"/>
              </a:solidFill>
              <a:latin typeface="Segoe UI"/>
              <a:cs typeface="Segoe UI"/>
            </a:endParaRPr>
          </a:p>
          <a:p>
            <a:pPr marL="12700" marR="6350">
              <a:spcBef>
                <a:spcPts val="95"/>
              </a:spcBef>
            </a:pPr>
            <a:r>
              <a:rPr lang="it-IT" sz="1600" kern="0" dirty="0">
                <a:solidFill>
                  <a:sysClr val="windowText" lastClr="000000"/>
                </a:solidFill>
              </a:rPr>
              <a:t>3. </a:t>
            </a:r>
            <a:r>
              <a:rPr lang="it-IT" sz="1600" kern="0" dirty="0">
                <a:solidFill>
                  <a:srgbClr val="FF0000"/>
                </a:solidFill>
              </a:rPr>
              <a:t>Nei casi di cui ai commi 2 e 2-bis</a:t>
            </a:r>
            <a:r>
              <a:rPr lang="it-IT" sz="1600" kern="0" dirty="0">
                <a:solidFill>
                  <a:sysClr val="windowText" lastClr="000000"/>
                </a:solidFill>
              </a:rPr>
              <a:t>, gli operatori economici possono indicare </a:t>
            </a:r>
            <a:r>
              <a:rPr lang="it-IT" sz="1600" b="1" u="sng" kern="0" dirty="0">
                <a:solidFill>
                  <a:sysClr val="windowText" lastClr="000000"/>
                </a:solidFill>
              </a:rPr>
              <a:t>nella propria offerta </a:t>
            </a:r>
            <a:r>
              <a:rPr lang="it-IT" sz="1600" kern="0" dirty="0">
                <a:solidFill>
                  <a:sysClr val="windowText" lastClr="000000"/>
                </a:solidFill>
              </a:rPr>
              <a:t>il </a:t>
            </a:r>
            <a:r>
              <a:rPr lang="it-IT" sz="1600" b="1" u="sng" kern="0" dirty="0">
                <a:solidFill>
                  <a:sysClr val="windowText" lastClr="000000"/>
                </a:solidFill>
              </a:rPr>
              <a:t>differente contratto collettivo </a:t>
            </a:r>
            <a:r>
              <a:rPr lang="it-IT" sz="1600" kern="0" dirty="0">
                <a:solidFill>
                  <a:sysClr val="windowText" lastClr="000000"/>
                </a:solidFill>
              </a:rPr>
              <a:t>da essi applicato, purché garantisca ai dipendenti le stesse tutele di quello indicato dalla stazione appaltante o dall’ente concedente.</a:t>
            </a:r>
          </a:p>
          <a:p>
            <a:pPr marL="12700" marR="6350">
              <a:spcBef>
                <a:spcPts val="95"/>
              </a:spcBef>
            </a:pPr>
            <a:endParaRPr lang="it-IT" sz="1600" kern="0" dirty="0">
              <a:solidFill>
                <a:sysClr val="windowText" lastClr="000000"/>
              </a:solidFill>
            </a:endParaRPr>
          </a:p>
          <a:p>
            <a:pPr marL="12700" marR="6350">
              <a:spcBef>
                <a:spcPts val="95"/>
              </a:spcBef>
            </a:pPr>
            <a:r>
              <a:rPr lang="it-IT" sz="1600" kern="0" dirty="0">
                <a:solidFill>
                  <a:sysClr val="windowText" lastClr="000000"/>
                </a:solidFill>
              </a:rPr>
              <a:t>4. Nei casi di cui al comma 3, </a:t>
            </a:r>
            <a:r>
              <a:rPr lang="it-IT" sz="1600" b="1" u="sng" kern="0" dirty="0">
                <a:solidFill>
                  <a:sysClr val="windowText" lastClr="000000"/>
                </a:solidFill>
              </a:rPr>
              <a:t>prima di procedere all’affidamento o all’aggiudicazione </a:t>
            </a:r>
            <a:r>
              <a:rPr lang="it-IT" sz="1600" kern="0" dirty="0">
                <a:solidFill>
                  <a:sysClr val="windowText" lastClr="000000"/>
                </a:solidFill>
              </a:rPr>
              <a:t>le stazioni appaltanti e gli enti concedenti acquisiscono la dichiarazione con la quale l’operatore economico individuato si impegna ad applicare il contratto collettivo nazionale e territoriale indicato nell’esecuzione delle prestazioni oggetto del contratto per tutta la sua durata, ovvero la dichiarazione di equivalenza delle tutele. In quest’ultimo caso, la dichiarazione è anche verificata con le modalità di cui all’articolo 110 [verifica dell’anomalia] </a:t>
            </a:r>
            <a:r>
              <a:rPr lang="it-IT" sz="1600" kern="0" dirty="0">
                <a:solidFill>
                  <a:srgbClr val="FF0000"/>
                </a:solidFill>
              </a:rPr>
              <a:t>in conformità all'allegato I.01.</a:t>
            </a:r>
          </a:p>
          <a:p>
            <a:pPr marL="12700" marR="6350">
              <a:spcBef>
                <a:spcPts val="95"/>
              </a:spcBef>
            </a:pPr>
            <a:endParaRPr lang="it-IT" sz="1600" kern="0" dirty="0">
              <a:solidFill>
                <a:sysClr val="windowText" lastClr="000000"/>
              </a:solidFill>
            </a:endParaRPr>
          </a:p>
          <a:p>
            <a:pPr marL="12700" marR="6350">
              <a:spcBef>
                <a:spcPts val="95"/>
              </a:spcBef>
            </a:pPr>
            <a:r>
              <a:rPr lang="it-IT" sz="1600" kern="0" dirty="0">
                <a:solidFill>
                  <a:sysClr val="windowText" lastClr="000000"/>
                </a:solidFill>
              </a:rPr>
              <a:t>5. Le stazioni appaltanti e gli enti concedenti assicurano, in tutti i casi, che le medesime tutele normative ed economiche siano garantite ai lavoratori in subappalto.</a:t>
            </a:r>
            <a:endParaRPr lang="it-IT" sz="1400" kern="0" dirty="0">
              <a:solidFill>
                <a:sysClr val="windowText" lastClr="000000"/>
              </a:solidFill>
              <a:latin typeface="Segoe UI"/>
              <a:cs typeface="Segoe UI"/>
            </a:endParaRPr>
          </a:p>
          <a:p>
            <a:pPr marL="12700" marR="6350">
              <a:spcBef>
                <a:spcPts val="95"/>
              </a:spcBef>
            </a:pPr>
            <a:endParaRPr lang="it-IT" sz="1600" kern="0" dirty="0">
              <a:solidFill>
                <a:srgbClr val="FF0000"/>
              </a:solidFill>
              <a:latin typeface="Segoe UI"/>
              <a:cs typeface="Segoe UI"/>
            </a:endParaRPr>
          </a:p>
          <a:p>
            <a:pPr marL="12700" marR="6350">
              <a:spcBef>
                <a:spcPts val="95"/>
              </a:spcBef>
            </a:pPr>
            <a:endParaRPr lang="it-IT" sz="1600" kern="0" dirty="0">
              <a:solidFill>
                <a:sysClr val="windowText" lastClr="000000"/>
              </a:solidFill>
              <a:latin typeface="Segoe UI"/>
              <a:cs typeface="Segoe UI"/>
            </a:endParaRPr>
          </a:p>
        </p:txBody>
      </p:sp>
      <p:grpSp>
        <p:nvGrpSpPr>
          <p:cNvPr id="3" name="object 3"/>
          <p:cNvGrpSpPr/>
          <p:nvPr/>
        </p:nvGrpSpPr>
        <p:grpSpPr>
          <a:xfrm>
            <a:off x="302975" y="148482"/>
            <a:ext cx="11162665" cy="6344285"/>
            <a:chOff x="514642" y="488315"/>
            <a:chExt cx="11162665" cy="5464175"/>
          </a:xfrm>
        </p:grpSpPr>
        <p:sp>
          <p:nvSpPr>
            <p:cNvPr id="4" name="object 4"/>
            <p:cNvSpPr/>
            <p:nvPr/>
          </p:nvSpPr>
          <p:spPr>
            <a:xfrm>
              <a:off x="527342" y="974940"/>
              <a:ext cx="11137265" cy="4964430"/>
            </a:xfrm>
            <a:custGeom>
              <a:avLst/>
              <a:gdLst/>
              <a:ahLst/>
              <a:cxnLst/>
              <a:rect l="l" t="t" r="r" b="b"/>
              <a:pathLst>
                <a:path w="11137265" h="4964430">
                  <a:moveTo>
                    <a:pt x="0" y="4964303"/>
                  </a:moveTo>
                  <a:lnTo>
                    <a:pt x="11137265" y="4964303"/>
                  </a:lnTo>
                  <a:lnTo>
                    <a:pt x="11137265" y="0"/>
                  </a:lnTo>
                  <a:lnTo>
                    <a:pt x="0" y="0"/>
                  </a:lnTo>
                  <a:lnTo>
                    <a:pt x="0" y="4964303"/>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3337560" cy="786765"/>
            </a:xfrm>
            <a:custGeom>
              <a:avLst/>
              <a:gdLst/>
              <a:ahLst/>
              <a:cxnLst/>
              <a:rect l="l" t="t" r="r" b="b"/>
              <a:pathLst>
                <a:path w="3337560" h="786765">
                  <a:moveTo>
                    <a:pt x="3205911"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3205911" y="786384"/>
                  </a:lnTo>
                  <a:lnTo>
                    <a:pt x="3256930" y="776085"/>
                  </a:lnTo>
                  <a:lnTo>
                    <a:pt x="3298590" y="747998"/>
                  </a:lnTo>
                  <a:lnTo>
                    <a:pt x="3326676" y="706338"/>
                  </a:lnTo>
                  <a:lnTo>
                    <a:pt x="3336975" y="655320"/>
                  </a:lnTo>
                  <a:lnTo>
                    <a:pt x="3336975" y="131063"/>
                  </a:lnTo>
                  <a:lnTo>
                    <a:pt x="3326676" y="80045"/>
                  </a:lnTo>
                  <a:lnTo>
                    <a:pt x="3298590" y="38385"/>
                  </a:lnTo>
                  <a:lnTo>
                    <a:pt x="3256930" y="10298"/>
                  </a:lnTo>
                  <a:lnTo>
                    <a:pt x="3205911"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622977" y="277961"/>
            <a:ext cx="5193791" cy="442813"/>
          </a:xfrm>
          <a:prstGeom prst="rect">
            <a:avLst/>
          </a:prstGeom>
        </p:spPr>
        <p:txBody>
          <a:bodyPr vert="horz" wrap="square" lIns="0" tIns="164210" rIns="0" bIns="0" rtlCol="0">
            <a:spAutoFit/>
          </a:bodyPr>
          <a:lstStyle>
            <a:lvl1pPr>
              <a:defRPr sz="1800" b="1" i="0">
                <a:solidFill>
                  <a:srgbClr val="1F487C"/>
                </a:solidFill>
                <a:latin typeface="Segoe UI"/>
                <a:ea typeface="+mj-ea"/>
                <a:cs typeface="Segoe UI"/>
              </a:defRPr>
            </a:lvl1pPr>
          </a:lstStyle>
          <a:p>
            <a:pPr marL="65405" marR="0" lvl="0" indent="0" defTabSz="914400" eaLnBrk="1" fontAlgn="auto" latinLnBrk="0" hangingPunct="1">
              <a:lnSpc>
                <a:spcPct val="100000"/>
              </a:lnSpc>
              <a:spcBef>
                <a:spcPts val="100"/>
              </a:spcBef>
              <a:spcAft>
                <a:spcPts val="0"/>
              </a:spcAft>
              <a:buClrTx/>
              <a:buSzTx/>
              <a:buFontTx/>
              <a:buNone/>
              <a:tabLst/>
              <a:defRPr/>
            </a:pPr>
            <a:r>
              <a:rPr kumimoji="0" lang="it-IT" sz="1800" b="1" i="0" u="none" strike="noStrike" kern="0" cap="none" spc="0" normalizeH="0" baseline="0" noProof="0" dirty="0">
                <a:ln>
                  <a:noFill/>
                </a:ln>
                <a:solidFill>
                  <a:srgbClr val="1F487C"/>
                </a:solidFill>
                <a:effectLst/>
                <a:uLnTx/>
                <a:uFillTx/>
                <a:latin typeface="Segoe UI"/>
                <a:ea typeface="+mj-ea"/>
                <a:cs typeface="Segoe UI"/>
              </a:rPr>
              <a:t>Contratti</a:t>
            </a:r>
            <a:r>
              <a:rPr kumimoji="0" lang="it-IT" sz="1800" b="1" i="0" u="none" strike="noStrike" kern="0" cap="none" spc="0" normalizeH="0" noProof="0" dirty="0">
                <a:ln>
                  <a:noFill/>
                </a:ln>
                <a:solidFill>
                  <a:srgbClr val="1F487C"/>
                </a:solidFill>
                <a:effectLst/>
                <a:uLnTx/>
                <a:uFillTx/>
                <a:latin typeface="Segoe UI"/>
                <a:ea typeface="+mj-ea"/>
                <a:cs typeface="Segoe UI"/>
              </a:rPr>
              <a:t> collettivi (art. 11)/2</a:t>
            </a:r>
            <a:endParaRPr kumimoji="0" lang="it-IT" sz="1800" b="1" i="0" u="none" strike="noStrike" kern="0" cap="none" spc="-10" normalizeH="0" baseline="0" noProof="0" dirty="0">
              <a:ln>
                <a:noFill/>
              </a:ln>
              <a:solidFill>
                <a:srgbClr val="1F487C"/>
              </a:solidFill>
              <a:effectLst/>
              <a:uLnTx/>
              <a:uFillTx/>
              <a:latin typeface="Segoe UI"/>
              <a:ea typeface="+mj-ea"/>
              <a:cs typeface="Segoe UI"/>
            </a:endParaRPr>
          </a:p>
        </p:txBody>
      </p:sp>
      <p:sp>
        <p:nvSpPr>
          <p:cNvPr id="8" name="CasellaDiTesto 7"/>
          <p:cNvSpPr txBox="1"/>
          <p:nvPr/>
        </p:nvSpPr>
        <p:spPr>
          <a:xfrm>
            <a:off x="494402" y="5260739"/>
            <a:ext cx="1041755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Resta fermo che le stazioni appaltanti e gli enti concedenti </a:t>
            </a:r>
            <a:r>
              <a:rPr lang="it-IT" b="1" dirty="0"/>
              <a:t>non possono imporre, a pena di esclusione, nel bando di gara o nell'invito l'applicazione di un determinato contratto collettivo quale requisito di partecipazione</a:t>
            </a:r>
            <a:r>
              <a:rPr lang="it-IT" dirty="0"/>
              <a:t> (allegato I.01, art. 2, comma 4)</a:t>
            </a:r>
          </a:p>
        </p:txBody>
      </p:sp>
    </p:spTree>
    <p:extLst>
      <p:ext uri="{BB962C8B-B14F-4D97-AF65-F5344CB8AC3E}">
        <p14:creationId xmlns:p14="http://schemas.microsoft.com/office/powerpoint/2010/main" val="2319410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07166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436658"/>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Adempimenti S.A.</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905932" y="1490133"/>
            <a:ext cx="10524067" cy="5355312"/>
          </a:xfrm>
          <a:prstGeom prst="rect">
            <a:avLst/>
          </a:prstGeom>
          <a:noFill/>
        </p:spPr>
        <p:txBody>
          <a:bodyPr wrap="square" rtlCol="0">
            <a:spAutoFit/>
          </a:bodyPr>
          <a:lstStyle/>
          <a:p>
            <a:pPr marL="342900" indent="-342900">
              <a:buAutoNum type="arabicParenR"/>
            </a:pPr>
            <a:r>
              <a:rPr lang="it-IT" dirty="0"/>
              <a:t>Individuare l’attività prevalente nel contratto, e, se sussistenti, le attività secondarie e accessorie che arrivino almeno al 30% dell’importo.</a:t>
            </a:r>
          </a:p>
          <a:p>
            <a:pPr marL="342900" indent="-342900">
              <a:buAutoNum type="arabicParenR"/>
            </a:pPr>
            <a:endParaRPr lang="it-IT" dirty="0"/>
          </a:p>
          <a:p>
            <a:pPr marL="342900" indent="-342900">
              <a:buAutoNum type="arabicParenR"/>
            </a:pPr>
            <a:r>
              <a:rPr lang="it-IT" dirty="0"/>
              <a:t>Individuare il CCNL applicabile secondo le indicazioni del comma 1 e dell’allegato I.01, tenendo conto della attività prevalente e delle attività secondarie e accessorie rilevanti (&gt; 30%)</a:t>
            </a:r>
          </a:p>
          <a:p>
            <a:pPr marL="342900" indent="-342900">
              <a:buAutoNum type="arabicParenR"/>
            </a:pPr>
            <a:endParaRPr lang="it-IT" dirty="0"/>
          </a:p>
          <a:p>
            <a:pPr marL="342900" indent="-342900">
              <a:buAutoNum type="arabicParenR"/>
            </a:pPr>
            <a:r>
              <a:rPr lang="it-IT" dirty="0"/>
              <a:t>Indicare il CCNL o i CCNL applicabili (se ci sono secondarie rilevanti) nella decisione a contrarre semplificata</a:t>
            </a:r>
          </a:p>
          <a:p>
            <a:pPr marL="342900" indent="-342900">
              <a:buAutoNum type="arabicParenR"/>
            </a:pPr>
            <a:endParaRPr lang="it-IT" dirty="0"/>
          </a:p>
          <a:p>
            <a:pPr marL="342900" indent="-342900">
              <a:buAutoNum type="arabicParenR"/>
            </a:pPr>
            <a:r>
              <a:rPr lang="it-IT" dirty="0"/>
              <a:t>Indicare il CCNL o i CCNL applicabili (se ci sono secondarie rilevanti) negli atti di gara</a:t>
            </a:r>
          </a:p>
          <a:p>
            <a:pPr marL="342900" indent="-342900">
              <a:buAutoNum type="arabicParenR"/>
            </a:pPr>
            <a:endParaRPr lang="it-IT" dirty="0"/>
          </a:p>
          <a:p>
            <a:pPr marL="342900" indent="-342900">
              <a:buAutoNum type="arabicParenR"/>
            </a:pPr>
            <a:r>
              <a:rPr lang="it-IT" dirty="0"/>
              <a:t>Verificare in sede di valutazione della documentazione amministrativa se l’impresa ha dichiarato di applicare/assunto l’impegno di applicare il CCNL indicato</a:t>
            </a:r>
          </a:p>
          <a:p>
            <a:pPr marL="342900" indent="-342900">
              <a:buAutoNum type="arabicParenR"/>
            </a:pPr>
            <a:endParaRPr lang="it-IT" dirty="0"/>
          </a:p>
          <a:p>
            <a:pPr marL="342900" indent="-342900">
              <a:buFontTx/>
              <a:buAutoNum type="arabicParenR"/>
            </a:pPr>
            <a:r>
              <a:rPr lang="it-IT" dirty="0"/>
              <a:t>Verificare se ha dichiarato di applicare/voler applicare un CCNL diverso attraverso dichiarazione di equivalenza delle tutele e verificare tramite apposita verifica della anomalia l’equivalenza effettiva delle tutele normative e retributive (salvo il caso di presunzione di equivalenza)</a:t>
            </a:r>
          </a:p>
          <a:p>
            <a:pPr marL="342900" indent="-342900">
              <a:buAutoNum type="arabicParenR"/>
            </a:pPr>
            <a:endParaRPr lang="it-IT" dirty="0"/>
          </a:p>
          <a:p>
            <a:pPr marL="342900" indent="-342900">
              <a:buAutoNum type="arabicParenR"/>
            </a:pPr>
            <a:r>
              <a:rPr lang="it-IT" dirty="0"/>
              <a:t>Compiere le medesime verifiche al momento della autorizzazione dei subappalti</a:t>
            </a:r>
          </a:p>
          <a:p>
            <a:pPr marL="342900" indent="-342900">
              <a:buAutoNum type="arabicParenR"/>
            </a:pPr>
            <a:endParaRPr lang="it-IT" dirty="0"/>
          </a:p>
        </p:txBody>
      </p:sp>
    </p:spTree>
    <p:extLst>
      <p:ext uri="{BB962C8B-B14F-4D97-AF65-F5344CB8AC3E}">
        <p14:creationId xmlns:p14="http://schemas.microsoft.com/office/powerpoint/2010/main" val="2833585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01942" y="496782"/>
            <a:ext cx="11162665" cy="6071664"/>
            <a:chOff x="514642" y="488315"/>
            <a:chExt cx="11162665" cy="5114925"/>
          </a:xfrm>
        </p:grpSpPr>
        <p:sp>
          <p:nvSpPr>
            <p:cNvPr id="4" name="object 4"/>
            <p:cNvSpPr/>
            <p:nvPr/>
          </p:nvSpPr>
          <p:spPr>
            <a:xfrm>
              <a:off x="527342" y="974902"/>
              <a:ext cx="11137265" cy="4615815"/>
            </a:xfrm>
            <a:custGeom>
              <a:avLst/>
              <a:gdLst/>
              <a:ahLst/>
              <a:cxnLst/>
              <a:rect l="l" t="t" r="r" b="b"/>
              <a:pathLst>
                <a:path w="11137265" h="4615815">
                  <a:moveTo>
                    <a:pt x="0" y="4615561"/>
                  </a:moveTo>
                  <a:lnTo>
                    <a:pt x="11137265" y="4615561"/>
                  </a:lnTo>
                  <a:lnTo>
                    <a:pt x="11137265" y="0"/>
                  </a:lnTo>
                  <a:lnTo>
                    <a:pt x="0" y="0"/>
                  </a:lnTo>
                  <a:lnTo>
                    <a:pt x="0" y="4615561"/>
                  </a:lnTo>
                  <a:close/>
                </a:path>
              </a:pathLst>
            </a:custGeom>
            <a:ln w="25400">
              <a:solidFill>
                <a:srgbClr val="375F9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06069" y="488315"/>
              <a:ext cx="2496820" cy="786765"/>
            </a:xfrm>
            <a:custGeom>
              <a:avLst/>
              <a:gdLst/>
              <a:ahLst/>
              <a:cxnLst/>
              <a:rect l="l" t="t" r="r" b="b"/>
              <a:pathLst>
                <a:path w="2496820" h="786765">
                  <a:moveTo>
                    <a:pt x="2365298" y="0"/>
                  </a:moveTo>
                  <a:lnTo>
                    <a:pt x="131076" y="0"/>
                  </a:lnTo>
                  <a:lnTo>
                    <a:pt x="80056" y="10298"/>
                  </a:lnTo>
                  <a:lnTo>
                    <a:pt x="38392" y="38385"/>
                  </a:lnTo>
                  <a:lnTo>
                    <a:pt x="10300" y="80045"/>
                  </a:lnTo>
                  <a:lnTo>
                    <a:pt x="0" y="131063"/>
                  </a:lnTo>
                  <a:lnTo>
                    <a:pt x="0" y="655320"/>
                  </a:lnTo>
                  <a:lnTo>
                    <a:pt x="10300" y="706338"/>
                  </a:lnTo>
                  <a:lnTo>
                    <a:pt x="38392" y="747998"/>
                  </a:lnTo>
                  <a:lnTo>
                    <a:pt x="80056" y="776085"/>
                  </a:lnTo>
                  <a:lnTo>
                    <a:pt x="131076" y="786384"/>
                  </a:lnTo>
                  <a:lnTo>
                    <a:pt x="2365298" y="786384"/>
                  </a:lnTo>
                  <a:lnTo>
                    <a:pt x="2416317" y="776085"/>
                  </a:lnTo>
                  <a:lnTo>
                    <a:pt x="2457977" y="747998"/>
                  </a:lnTo>
                  <a:lnTo>
                    <a:pt x="2486063" y="706338"/>
                  </a:lnTo>
                  <a:lnTo>
                    <a:pt x="2496362" y="655320"/>
                  </a:lnTo>
                  <a:lnTo>
                    <a:pt x="2496362" y="131063"/>
                  </a:lnTo>
                  <a:lnTo>
                    <a:pt x="2486063" y="80045"/>
                  </a:lnTo>
                  <a:lnTo>
                    <a:pt x="2457977" y="38385"/>
                  </a:lnTo>
                  <a:lnTo>
                    <a:pt x="2416317" y="10298"/>
                  </a:lnTo>
                  <a:lnTo>
                    <a:pt x="2365298" y="0"/>
                  </a:lnTo>
                  <a:close/>
                </a:path>
              </a:pathLst>
            </a:custGeom>
            <a:solidFill>
              <a:srgbClr val="C5D9F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p:cNvSpPr>
          <p:nvPr/>
        </p:nvSpPr>
        <p:spPr>
          <a:xfrm>
            <a:off x="349515" y="590759"/>
            <a:ext cx="2766218" cy="726481"/>
          </a:xfrm>
          <a:prstGeom prst="rect">
            <a:avLst/>
          </a:prstGeom>
        </p:spPr>
        <p:txBody>
          <a:bodyPr vert="horz" wrap="square" lIns="0" tIns="158115" rIns="0" bIns="0" rtlCol="0">
            <a:spAutoFit/>
          </a:bodyPr>
          <a:lstStyle>
            <a:lvl1pPr>
              <a:defRPr sz="1800" b="1" i="0">
                <a:solidFill>
                  <a:srgbClr val="1F487C"/>
                </a:solidFill>
                <a:latin typeface="Segoe UI"/>
                <a:ea typeface="+mj-ea"/>
                <a:cs typeface="Segoe UI"/>
              </a:defRPr>
            </a:lvl1pPr>
          </a:lstStyle>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Allegato I.01, </a:t>
            </a:r>
          </a:p>
          <a:p>
            <a:pPr marL="765810" marR="0" lvl="0" indent="0" defTabSz="914400" eaLnBrk="1" fontAlgn="auto" latinLnBrk="0" hangingPunct="1">
              <a:lnSpc>
                <a:spcPct val="100000"/>
              </a:lnSpc>
              <a:spcBef>
                <a:spcPts val="100"/>
              </a:spcBef>
              <a:spcAft>
                <a:spcPts val="0"/>
              </a:spcAft>
              <a:buClrTx/>
              <a:buSzTx/>
              <a:buFontTx/>
              <a:buNone/>
              <a:tabLst/>
              <a:defRPr/>
            </a:pPr>
            <a:r>
              <a:rPr lang="it-IT" kern="0" spc="-10" dirty="0">
                <a:solidFill>
                  <a:srgbClr val="375F92"/>
                </a:solidFill>
              </a:rPr>
              <a:t>art. 1</a:t>
            </a:r>
            <a:endParaRPr kumimoji="0" lang="it-IT" sz="1800" b="1" i="0" u="none" strike="noStrike" kern="0" cap="none" spc="-10" normalizeH="0" baseline="0" noProof="0" dirty="0">
              <a:ln>
                <a:noFill/>
              </a:ln>
              <a:solidFill>
                <a:srgbClr val="375F92"/>
              </a:solidFill>
              <a:effectLst/>
              <a:uLnTx/>
              <a:uFillTx/>
              <a:latin typeface="Segoe UI"/>
              <a:ea typeface="+mj-ea"/>
              <a:cs typeface="Segoe UI"/>
            </a:endParaRPr>
          </a:p>
        </p:txBody>
      </p:sp>
      <p:sp>
        <p:nvSpPr>
          <p:cNvPr id="8" name="CasellaDiTesto 7"/>
          <p:cNvSpPr txBox="1"/>
          <p:nvPr/>
        </p:nvSpPr>
        <p:spPr>
          <a:xfrm>
            <a:off x="905933" y="1490133"/>
            <a:ext cx="10405534" cy="4247317"/>
          </a:xfrm>
          <a:prstGeom prst="rect">
            <a:avLst/>
          </a:prstGeom>
          <a:noFill/>
        </p:spPr>
        <p:txBody>
          <a:bodyPr wrap="square" rtlCol="0">
            <a:spAutoFit/>
          </a:bodyPr>
          <a:lstStyle/>
          <a:p>
            <a:r>
              <a:rPr lang="it-IT" dirty="0"/>
              <a:t>L’Allegato disciplina:</a:t>
            </a:r>
          </a:p>
          <a:p>
            <a:pPr marL="285750" indent="-285750">
              <a:buFontTx/>
              <a:buChar char="-"/>
            </a:pPr>
            <a:r>
              <a:rPr lang="it-IT" dirty="0"/>
              <a:t>i criteri e le modalità per l'individuazione, nei bandi, negli inviti e nella decisione di contrarre di cui all'articolo 17, comma 2, del codice, del contratto collettivo nazionale e territoriale da applicare al personale impiegato nei lavori, servizi e forniture oggetto di appalti pubblici e concessioni, in vigore per il settore e per la zona nella quale si eseguono le prestazioni di lavoro, stipulato dalle associazioni dei datori e dei prestatori di lavoro comparativamente più rappresentative sul piano nazionale e quello il cui ambito di applicazione sia strettamente connesso con l'attività oggetto dell'appalto o della concessione svolta dall'impresa anche in maniera prevalente </a:t>
            </a:r>
            <a:r>
              <a:rPr lang="it-IT" b="1" dirty="0">
                <a:solidFill>
                  <a:srgbClr val="FF0000"/>
                </a:solidFill>
              </a:rPr>
              <a:t>di cui all'articolo 11, commi 1 e 2 (PRINCIPALI)</a:t>
            </a:r>
          </a:p>
          <a:p>
            <a:pPr marL="285750" indent="-285750">
              <a:buFontTx/>
              <a:buChar char="-"/>
            </a:pPr>
            <a:r>
              <a:rPr lang="it-IT" dirty="0"/>
              <a:t>I criteri e le modalità per la presentazione e verifica della dichiarazione di equivalenza delle tutele ai sensi dell'articolo 11, comma 4. </a:t>
            </a:r>
          </a:p>
          <a:p>
            <a:pPr marL="285750" indent="-285750">
              <a:buFontTx/>
              <a:buChar char="-"/>
            </a:pPr>
            <a:r>
              <a:rPr lang="it-IT" dirty="0"/>
              <a:t>i criteri e le modalità per l'individuazione, nei bandi, negli inviti e nella decisione di contrarre di cui all'articolo 17, comma 2, del codice, dei </a:t>
            </a:r>
            <a:r>
              <a:rPr lang="it-IT" b="1" u="sng" dirty="0">
                <a:solidFill>
                  <a:srgbClr val="FF0000"/>
                </a:solidFill>
              </a:rPr>
              <a:t>contratti collettivi applicabili ai sensi dell'articolo 11, comma 2-bis (SECONDARIE)</a:t>
            </a:r>
          </a:p>
          <a:p>
            <a:pPr marL="285750" indent="-285750">
              <a:buFontTx/>
              <a:buChar char="-"/>
            </a:pPr>
            <a:r>
              <a:rPr lang="it-IT" dirty="0"/>
              <a:t>I criteri per la presentazione e verifica della relativa dichiarazione di equivalenza delle tutele ai sensi dell'articolo 11, comma 4, relativamente alle secondarie</a:t>
            </a:r>
          </a:p>
        </p:txBody>
      </p:sp>
    </p:spTree>
    <p:extLst>
      <p:ext uri="{BB962C8B-B14F-4D97-AF65-F5344CB8AC3E}">
        <p14:creationId xmlns:p14="http://schemas.microsoft.com/office/powerpoint/2010/main" val="42084345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TotalTime>
  <Words>9255</Words>
  <Application>Microsoft Office PowerPoint</Application>
  <PresentationFormat>Widescreen</PresentationFormat>
  <Paragraphs>362</Paragraphs>
  <Slides>43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43</vt:i4>
      </vt:variant>
    </vt:vector>
  </HeadingPairs>
  <TitlesOfParts>
    <vt:vector size="49" baseType="lpstr">
      <vt:lpstr>Arial</vt:lpstr>
      <vt:lpstr>Calibri</vt:lpstr>
      <vt:lpstr>Calibri Light</vt:lpstr>
      <vt:lpstr>Segoe UI</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Fabrizio Colasurdo</dc:creator>
  <cp:lastModifiedBy>Segreteria</cp:lastModifiedBy>
  <cp:revision>45</cp:revision>
  <cp:lastPrinted>2025-03-21T10:42:54Z</cp:lastPrinted>
  <dcterms:created xsi:type="dcterms:W3CDTF">2025-03-06T08:54:43Z</dcterms:created>
  <dcterms:modified xsi:type="dcterms:W3CDTF">2025-03-24T09:34:06Z</dcterms:modified>
</cp:coreProperties>
</file>