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 id="271" r:id="rId14"/>
  </p:sldIdLst>
  <p:sldSz cx="18288000" cy="10287000"/>
  <p:notesSz cx="6858000" cy="9144000"/>
  <p:embeddedFontLst>
    <p:embeddedFont>
      <p:font typeface="IBM Plex Sans" panose="020B0503050203000203" pitchFamily="34" charset="0"/>
      <p:regular r:id="rId15"/>
      <p:bold r:id="rId16"/>
    </p:embeddedFont>
    <p:embeddedFont>
      <p:font typeface="IBM Plex Sans Bold" panose="020B0604020202020204" charset="0"/>
      <p:regular r:id="rId17"/>
    </p:embeddedFont>
    <p:embeddedFont>
      <p:font typeface="IBM Plex Sans Bold Italics" panose="020B0604020202020204" charset="0"/>
      <p:regular r:id="rId18"/>
    </p:embeddedFont>
    <p:embeddedFont>
      <p:font typeface="IBM Plex Sans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6.sv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hyperlink" Target="https://docs.google.com/spreadsheets/d/1DUF2isFWsqVSYhbaACYtbgcLi_YjDqpE3GLQIVgkKQg/edit#gid=69851113" TargetMode="External"/><Relationship Id="rId3" Type="http://schemas.openxmlformats.org/officeDocument/2006/relationships/image" Target="../media/image16.svg"/><Relationship Id="rId7"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4.svg"/><Relationship Id="rId7" Type="http://schemas.openxmlformats.org/officeDocument/2006/relationships/image" Target="../media/image4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83BF"/>
        </a:solidFill>
        <a:effectLst/>
      </p:bgPr>
    </p:bg>
    <p:spTree>
      <p:nvGrpSpPr>
        <p:cNvPr id="1" name=""/>
        <p:cNvGrpSpPr/>
        <p:nvPr/>
      </p:nvGrpSpPr>
      <p:grpSpPr>
        <a:xfrm>
          <a:off x="0" y="0"/>
          <a:ext cx="0" cy="0"/>
          <a:chOff x="0" y="0"/>
          <a:chExt cx="0" cy="0"/>
        </a:xfrm>
      </p:grpSpPr>
      <p:sp>
        <p:nvSpPr>
          <p:cNvPr id="2" name="Freeform 2"/>
          <p:cNvSpPr/>
          <p:nvPr/>
        </p:nvSpPr>
        <p:spPr>
          <a:xfrm>
            <a:off x="0" y="-25068"/>
            <a:ext cx="10356186" cy="10356186"/>
          </a:xfrm>
          <a:custGeom>
            <a:avLst/>
            <a:gdLst/>
            <a:ahLst/>
            <a:cxnLst/>
            <a:rect l="l" t="t" r="r" b="b"/>
            <a:pathLst>
              <a:path w="10356186" h="10356186">
                <a:moveTo>
                  <a:pt x="0" y="0"/>
                </a:moveTo>
                <a:lnTo>
                  <a:pt x="10356186" y="0"/>
                </a:lnTo>
                <a:lnTo>
                  <a:pt x="10356186" y="10356186"/>
                </a:lnTo>
                <a:lnTo>
                  <a:pt x="0" y="10356186"/>
                </a:lnTo>
                <a:lnTo>
                  <a:pt x="0" y="0"/>
                </a:lnTo>
                <a:close/>
              </a:path>
            </a:pathLst>
          </a:custGeom>
          <a:blipFill>
            <a:blip r:embed="rId2">
              <a:alphaModFix amt="68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a:off x="-6438430" y="-2697086"/>
            <a:ext cx="12533691" cy="9183777"/>
          </a:xfrm>
          <a:custGeom>
            <a:avLst/>
            <a:gdLst/>
            <a:ahLst/>
            <a:cxnLst/>
            <a:rect l="l" t="t" r="r" b="b"/>
            <a:pathLst>
              <a:path w="12533691" h="9183777">
                <a:moveTo>
                  <a:pt x="0" y="0"/>
                </a:moveTo>
                <a:lnTo>
                  <a:pt x="12533691" y="0"/>
                </a:lnTo>
                <a:lnTo>
                  <a:pt x="12533691" y="9183777"/>
                </a:lnTo>
                <a:lnTo>
                  <a:pt x="0" y="9183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4" name="Group 4"/>
          <p:cNvGrpSpPr/>
          <p:nvPr/>
        </p:nvGrpSpPr>
        <p:grpSpPr>
          <a:xfrm rot="10396800">
            <a:off x="-5894387" y="6495203"/>
            <a:ext cx="11074989" cy="9948738"/>
            <a:chOff x="0" y="0"/>
            <a:chExt cx="14766652" cy="13264984"/>
          </a:xfrm>
        </p:grpSpPr>
        <p:sp>
          <p:nvSpPr>
            <p:cNvPr id="5" name="Freeform 5"/>
            <p:cNvSpPr/>
            <p:nvPr/>
          </p:nvSpPr>
          <p:spPr>
            <a:xfrm rot="-1815456">
              <a:off x="749989" y="2533112"/>
              <a:ext cx="11715393" cy="6144181"/>
            </a:xfrm>
            <a:custGeom>
              <a:avLst/>
              <a:gdLst/>
              <a:ahLst/>
              <a:cxnLst/>
              <a:rect l="l" t="t" r="r" b="b"/>
              <a:pathLst>
                <a:path w="11715393" h="6144181">
                  <a:moveTo>
                    <a:pt x="0" y="0"/>
                  </a:moveTo>
                  <a:lnTo>
                    <a:pt x="11715394" y="0"/>
                  </a:lnTo>
                  <a:lnTo>
                    <a:pt x="11715394" y="6144182"/>
                  </a:lnTo>
                  <a:lnTo>
                    <a:pt x="0" y="6144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6" name="Freeform 6"/>
            <p:cNvSpPr/>
            <p:nvPr/>
          </p:nvSpPr>
          <p:spPr>
            <a:xfrm rot="-1815456">
              <a:off x="1406620" y="3463338"/>
              <a:ext cx="11715393" cy="6144181"/>
            </a:xfrm>
            <a:custGeom>
              <a:avLst/>
              <a:gdLst/>
              <a:ahLst/>
              <a:cxnLst/>
              <a:rect l="l" t="t" r="r" b="b"/>
              <a:pathLst>
                <a:path w="11715393" h="6144181">
                  <a:moveTo>
                    <a:pt x="0" y="0"/>
                  </a:moveTo>
                  <a:lnTo>
                    <a:pt x="11715393" y="0"/>
                  </a:lnTo>
                  <a:lnTo>
                    <a:pt x="11715393" y="6144182"/>
                  </a:lnTo>
                  <a:lnTo>
                    <a:pt x="0" y="6144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7" name="Freeform 7"/>
            <p:cNvSpPr/>
            <p:nvPr/>
          </p:nvSpPr>
          <p:spPr>
            <a:xfrm rot="-1815456">
              <a:off x="2301269" y="4587690"/>
              <a:ext cx="11715393" cy="6144181"/>
            </a:xfrm>
            <a:custGeom>
              <a:avLst/>
              <a:gdLst/>
              <a:ahLst/>
              <a:cxnLst/>
              <a:rect l="l" t="t" r="r" b="b"/>
              <a:pathLst>
                <a:path w="11715393" h="6144181">
                  <a:moveTo>
                    <a:pt x="0" y="0"/>
                  </a:moveTo>
                  <a:lnTo>
                    <a:pt x="11715393" y="0"/>
                  </a:lnTo>
                  <a:lnTo>
                    <a:pt x="11715393" y="6144181"/>
                  </a:lnTo>
                  <a:lnTo>
                    <a:pt x="0" y="61441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grpSp>
      <p:grpSp>
        <p:nvGrpSpPr>
          <p:cNvPr id="8" name="Group 8"/>
          <p:cNvGrpSpPr/>
          <p:nvPr/>
        </p:nvGrpSpPr>
        <p:grpSpPr>
          <a:xfrm>
            <a:off x="14580972" y="-601590"/>
            <a:ext cx="5745090" cy="5863101"/>
            <a:chOff x="0" y="0"/>
            <a:chExt cx="812800" cy="829496"/>
          </a:xfrm>
        </p:grpSpPr>
        <p:sp>
          <p:nvSpPr>
            <p:cNvPr id="9" name="Freeform 9"/>
            <p:cNvSpPr/>
            <p:nvPr/>
          </p:nvSpPr>
          <p:spPr>
            <a:xfrm>
              <a:off x="0" y="0"/>
              <a:ext cx="812800" cy="829496"/>
            </a:xfrm>
            <a:custGeom>
              <a:avLst/>
              <a:gdLst/>
              <a:ahLst/>
              <a:cxnLst/>
              <a:rect l="l" t="t" r="r" b="b"/>
              <a:pathLst>
                <a:path w="812800" h="829496">
                  <a:moveTo>
                    <a:pt x="406400" y="0"/>
                  </a:moveTo>
                  <a:cubicBezTo>
                    <a:pt x="181951" y="0"/>
                    <a:pt x="0" y="185689"/>
                    <a:pt x="0" y="414748"/>
                  </a:cubicBezTo>
                  <a:cubicBezTo>
                    <a:pt x="0" y="643807"/>
                    <a:pt x="181951" y="829496"/>
                    <a:pt x="406400" y="829496"/>
                  </a:cubicBezTo>
                  <a:cubicBezTo>
                    <a:pt x="630849" y="829496"/>
                    <a:pt x="812800" y="643807"/>
                    <a:pt x="812800" y="414748"/>
                  </a:cubicBezTo>
                  <a:cubicBezTo>
                    <a:pt x="812800" y="185689"/>
                    <a:pt x="630849" y="0"/>
                    <a:pt x="406400" y="0"/>
                  </a:cubicBezTo>
                  <a:close/>
                </a:path>
              </a:pathLst>
            </a:custGeom>
            <a:solidFill>
              <a:srgbClr val="90B4F8"/>
            </a:solidFill>
            <a:ln w="57150" cap="sq">
              <a:solidFill>
                <a:srgbClr val="FFFFFF"/>
              </a:solidFill>
              <a:prstDash val="solid"/>
              <a:miter/>
            </a:ln>
          </p:spPr>
          <p:txBody>
            <a:bodyPr/>
            <a:lstStyle/>
            <a:p>
              <a:endParaRPr lang="it-IT"/>
            </a:p>
          </p:txBody>
        </p:sp>
        <p:sp>
          <p:nvSpPr>
            <p:cNvPr id="10" name="TextBox 10"/>
            <p:cNvSpPr txBox="1"/>
            <p:nvPr/>
          </p:nvSpPr>
          <p:spPr>
            <a:xfrm>
              <a:off x="76200" y="49190"/>
              <a:ext cx="660400" cy="702540"/>
            </a:xfrm>
            <a:prstGeom prst="rect">
              <a:avLst/>
            </a:prstGeom>
          </p:spPr>
          <p:txBody>
            <a:bodyPr lIns="32164" tIns="32164" rIns="32164" bIns="32164" rtlCol="0" anchor="ctr"/>
            <a:lstStyle/>
            <a:p>
              <a:pPr algn="ctr">
                <a:lnSpc>
                  <a:spcPts val="1506"/>
                </a:lnSpc>
              </a:pPr>
              <a:endParaRPr/>
            </a:p>
          </p:txBody>
        </p:sp>
      </p:grpSp>
      <p:sp>
        <p:nvSpPr>
          <p:cNvPr id="11" name="Freeform 11"/>
          <p:cNvSpPr/>
          <p:nvPr/>
        </p:nvSpPr>
        <p:spPr>
          <a:xfrm>
            <a:off x="12931344" y="2233772"/>
            <a:ext cx="5356656" cy="5356656"/>
          </a:xfrm>
          <a:custGeom>
            <a:avLst/>
            <a:gdLst/>
            <a:ahLst/>
            <a:cxnLst/>
            <a:rect l="l" t="t" r="r" b="b"/>
            <a:pathLst>
              <a:path w="5356656" h="5356656">
                <a:moveTo>
                  <a:pt x="0" y="0"/>
                </a:moveTo>
                <a:lnTo>
                  <a:pt x="5356656" y="0"/>
                </a:lnTo>
                <a:lnTo>
                  <a:pt x="5356656" y="5356656"/>
                </a:lnTo>
                <a:lnTo>
                  <a:pt x="0" y="53566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2" name="Freeform 12"/>
          <p:cNvSpPr/>
          <p:nvPr/>
        </p:nvSpPr>
        <p:spPr>
          <a:xfrm rot="-6924958">
            <a:off x="16697303" y="-2200308"/>
            <a:ext cx="5910283" cy="8421388"/>
          </a:xfrm>
          <a:custGeom>
            <a:avLst/>
            <a:gdLst/>
            <a:ahLst/>
            <a:cxnLst/>
            <a:rect l="l" t="t" r="r" b="b"/>
            <a:pathLst>
              <a:path w="5910283" h="8421388">
                <a:moveTo>
                  <a:pt x="0" y="0"/>
                </a:moveTo>
                <a:lnTo>
                  <a:pt x="5910283" y="0"/>
                </a:lnTo>
                <a:lnTo>
                  <a:pt x="5910283" y="8421388"/>
                </a:lnTo>
                <a:lnTo>
                  <a:pt x="0" y="8421388"/>
                </a:lnTo>
                <a:lnTo>
                  <a:pt x="0" y="0"/>
                </a:lnTo>
                <a:close/>
              </a:path>
            </a:pathLst>
          </a:custGeom>
          <a:blipFill>
            <a:blip r:embed="rId10">
              <a:alphaModFix amt="4800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13" name="Freeform 13"/>
          <p:cNvSpPr/>
          <p:nvPr/>
        </p:nvSpPr>
        <p:spPr>
          <a:xfrm>
            <a:off x="10724504" y="7744348"/>
            <a:ext cx="6729013" cy="2166655"/>
          </a:xfrm>
          <a:custGeom>
            <a:avLst/>
            <a:gdLst/>
            <a:ahLst/>
            <a:cxnLst/>
            <a:rect l="l" t="t" r="r" b="b"/>
            <a:pathLst>
              <a:path w="6729013" h="2166655">
                <a:moveTo>
                  <a:pt x="0" y="0"/>
                </a:moveTo>
                <a:lnTo>
                  <a:pt x="6729013" y="0"/>
                </a:lnTo>
                <a:lnTo>
                  <a:pt x="6729013" y="2166656"/>
                </a:lnTo>
                <a:lnTo>
                  <a:pt x="0" y="2166656"/>
                </a:lnTo>
                <a:lnTo>
                  <a:pt x="0" y="0"/>
                </a:lnTo>
                <a:close/>
              </a:path>
            </a:pathLst>
          </a:custGeom>
          <a:blipFill>
            <a:blip r:embed="rId12"/>
            <a:stretch>
              <a:fillRect/>
            </a:stretch>
          </a:blipFill>
        </p:spPr>
        <p:txBody>
          <a:bodyPr/>
          <a:lstStyle/>
          <a:p>
            <a:endParaRPr lang="it-IT"/>
          </a:p>
        </p:txBody>
      </p:sp>
      <p:sp>
        <p:nvSpPr>
          <p:cNvPr id="14" name="TextBox 14"/>
          <p:cNvSpPr txBox="1"/>
          <p:nvPr/>
        </p:nvSpPr>
        <p:spPr>
          <a:xfrm>
            <a:off x="2707485" y="2233772"/>
            <a:ext cx="7767627" cy="2743200"/>
          </a:xfrm>
          <a:prstGeom prst="rect">
            <a:avLst/>
          </a:prstGeom>
        </p:spPr>
        <p:txBody>
          <a:bodyPr lIns="0" tIns="0" rIns="0" bIns="0" rtlCol="0" anchor="t">
            <a:spAutoFit/>
          </a:bodyPr>
          <a:lstStyle/>
          <a:p>
            <a:pPr marL="0" lvl="0" indent="0" algn="l">
              <a:lnSpc>
                <a:spcPts val="10800"/>
              </a:lnSpc>
            </a:pPr>
            <a:r>
              <a:rPr lang="en-US" sz="9000">
                <a:solidFill>
                  <a:srgbClr val="000000"/>
                </a:solidFill>
                <a:latin typeface="IBM Plex Sans"/>
                <a:ea typeface="IBM Plex Sans"/>
                <a:cs typeface="IBM Plex Sans"/>
                <a:sym typeface="IBM Plex Sans"/>
              </a:rPr>
              <a:t>La Riforma Previdenziale</a:t>
            </a:r>
          </a:p>
        </p:txBody>
      </p:sp>
      <p:sp>
        <p:nvSpPr>
          <p:cNvPr id="16" name="AutoShape 16"/>
          <p:cNvSpPr/>
          <p:nvPr/>
        </p:nvSpPr>
        <p:spPr>
          <a:xfrm>
            <a:off x="2586235" y="5292762"/>
            <a:ext cx="8384422" cy="0"/>
          </a:xfrm>
          <a:prstGeom prst="line">
            <a:avLst/>
          </a:prstGeom>
          <a:ln w="104775" cap="flat">
            <a:solidFill>
              <a:srgbClr val="FFFFFF"/>
            </a:solidFill>
            <a:prstDash val="solid"/>
            <a:headEnd type="none" w="sm" len="sm"/>
            <a:tailEnd type="none" w="sm" len="sm"/>
          </a:ln>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3748690" y="6466062"/>
            <a:ext cx="6791819" cy="6791819"/>
          </a:xfrm>
          <a:custGeom>
            <a:avLst/>
            <a:gdLst/>
            <a:ahLst/>
            <a:cxnLst/>
            <a:rect l="l" t="t" r="r" b="b"/>
            <a:pathLst>
              <a:path w="6791819" h="6791819">
                <a:moveTo>
                  <a:pt x="0" y="0"/>
                </a:moveTo>
                <a:lnTo>
                  <a:pt x="6791819" y="0"/>
                </a:lnTo>
                <a:lnTo>
                  <a:pt x="6791819" y="6791819"/>
                </a:lnTo>
                <a:lnTo>
                  <a:pt x="0" y="6791819"/>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it-IT"/>
          </a:p>
        </p:txBody>
      </p:sp>
      <p:graphicFrame>
        <p:nvGraphicFramePr>
          <p:cNvPr id="3" name="Table 3"/>
          <p:cNvGraphicFramePr>
            <a:graphicFrameLocks noGrp="1"/>
          </p:cNvGraphicFramePr>
          <p:nvPr/>
        </p:nvGraphicFramePr>
        <p:xfrm>
          <a:off x="2225039" y="2996857"/>
          <a:ext cx="14447440" cy="5704704"/>
        </p:xfrm>
        <a:graphic>
          <a:graphicData uri="http://schemas.openxmlformats.org/drawingml/2006/table">
            <a:tbl>
              <a:tblPr/>
              <a:tblGrid>
                <a:gridCol w="2024661">
                  <a:extLst>
                    <a:ext uri="{9D8B030D-6E8A-4147-A177-3AD203B41FA5}">
                      <a16:colId xmlns:a16="http://schemas.microsoft.com/office/drawing/2014/main" val="20000"/>
                    </a:ext>
                  </a:extLst>
                </a:gridCol>
                <a:gridCol w="2775702">
                  <a:extLst>
                    <a:ext uri="{9D8B030D-6E8A-4147-A177-3AD203B41FA5}">
                      <a16:colId xmlns:a16="http://schemas.microsoft.com/office/drawing/2014/main" val="20001"/>
                    </a:ext>
                  </a:extLst>
                </a:gridCol>
                <a:gridCol w="2782180">
                  <a:extLst>
                    <a:ext uri="{9D8B030D-6E8A-4147-A177-3AD203B41FA5}">
                      <a16:colId xmlns:a16="http://schemas.microsoft.com/office/drawing/2014/main" val="20002"/>
                    </a:ext>
                  </a:extLst>
                </a:gridCol>
                <a:gridCol w="374150">
                  <a:extLst>
                    <a:ext uri="{9D8B030D-6E8A-4147-A177-3AD203B41FA5}">
                      <a16:colId xmlns:a16="http://schemas.microsoft.com/office/drawing/2014/main" val="20003"/>
                    </a:ext>
                  </a:extLst>
                </a:gridCol>
                <a:gridCol w="3295110">
                  <a:extLst>
                    <a:ext uri="{9D8B030D-6E8A-4147-A177-3AD203B41FA5}">
                      <a16:colId xmlns:a16="http://schemas.microsoft.com/office/drawing/2014/main" val="20004"/>
                    </a:ext>
                  </a:extLst>
                </a:gridCol>
                <a:gridCol w="3195637">
                  <a:extLst>
                    <a:ext uri="{9D8B030D-6E8A-4147-A177-3AD203B41FA5}">
                      <a16:colId xmlns:a16="http://schemas.microsoft.com/office/drawing/2014/main" val="20005"/>
                    </a:ext>
                  </a:extLst>
                </a:gridCol>
              </a:tblGrid>
              <a:tr h="869084">
                <a:tc>
                  <a:txBody>
                    <a:bodyPr/>
                    <a:lstStyle/>
                    <a:p>
                      <a:pPr marL="0" lvl="0" indent="0" algn="ctr">
                        <a:lnSpc>
                          <a:spcPts val="2239"/>
                        </a:lnSpc>
                        <a:spcBef>
                          <a:spcPct val="0"/>
                        </a:spcBef>
                        <a:defRPr/>
                      </a:pPr>
                      <a:endParaRPr lang="en-US" sz="1100"/>
                    </a:p>
                  </a:txBody>
                  <a:tcPr marL="120030" marR="120030" marT="120030" marB="120030">
                    <a:lnL w="28575" cap="flat" cmpd="sng" algn="ctr">
                      <a:solidFill>
                        <a:srgbClr val="F4F4F4"/>
                      </a:solidFill>
                      <a:prstDash val="solid"/>
                      <a:round/>
                      <a:headEnd type="none" w="med" len="med"/>
                      <a:tailEnd type="none" w="med" len="med"/>
                    </a:lnL>
                    <a:lnR w="19050" cap="flat" cmpd="sng" algn="ctr">
                      <a:solidFill>
                        <a:srgbClr val="00569E"/>
                      </a:solidFill>
                      <a:prstDash val="solid"/>
                      <a:round/>
                      <a:headEnd type="none" w="med" len="med"/>
                      <a:tailEnd type="none" w="med" len="med"/>
                    </a:lnR>
                    <a:lnT w="28575" cap="flat" cmpd="sng" algn="ctr">
                      <a:solidFill>
                        <a:srgbClr val="F4F4F4"/>
                      </a:solidFill>
                      <a:prstDash val="solid"/>
                      <a:round/>
                      <a:headEnd type="none" w="med" len="med"/>
                      <a:tailEnd type="none" w="med" len="med"/>
                    </a:lnT>
                    <a:lnB w="19050" cap="flat" cmpd="sng" algn="ctr">
                      <a:solidFill>
                        <a:srgbClr val="00569E"/>
                      </a:solidFill>
                      <a:prstDash val="solid"/>
                      <a:round/>
                      <a:headEnd type="none" w="med" len="med"/>
                      <a:tailEnd type="none" w="med" len="med"/>
                    </a:lnB>
                    <a:solidFill>
                      <a:srgbClr val="F4F4F4"/>
                    </a:solidFill>
                  </a:tcPr>
                </a:tc>
                <a:tc>
                  <a:txBody>
                    <a:bodyPr/>
                    <a:lstStyle/>
                    <a:p>
                      <a:pPr marL="0" lvl="0" indent="0" algn="ctr">
                        <a:lnSpc>
                          <a:spcPts val="2800"/>
                        </a:lnSpc>
                        <a:spcBef>
                          <a:spcPct val="0"/>
                        </a:spcBef>
                        <a:defRPr/>
                      </a:pPr>
                      <a:r>
                        <a:rPr lang="en-US" sz="2000" b="1" u="none" strike="noStrike">
                          <a:solidFill>
                            <a:srgbClr val="000000"/>
                          </a:solidFill>
                          <a:latin typeface="IBM Plex Sans Bold"/>
                          <a:ea typeface="IBM Plex Sans Bold"/>
                          <a:cs typeface="IBM Plex Sans Bold"/>
                          <a:sym typeface="IBM Plex Sans Bold"/>
                        </a:rPr>
                        <a:t>Minimo soggettivo</a:t>
                      </a:r>
                      <a:endParaRPr lang="en-US" sz="1100"/>
                    </a:p>
                  </a:txBody>
                  <a:tcPr marL="120030" marR="120030" marT="120030" marB="120030">
                    <a:lnL w="19050" cap="flat" cmpd="sng" algn="ctr">
                      <a:solidFill>
                        <a:srgbClr val="00569E"/>
                      </a:solidFill>
                      <a:prstDash val="solid"/>
                      <a:round/>
                      <a:headEnd type="none" w="med" len="med"/>
                      <a:tailEnd type="none" w="med" len="med"/>
                    </a:lnL>
                    <a:lnR w="19050" cap="flat" cmpd="sng" algn="ctr">
                      <a:solidFill>
                        <a:srgbClr val="00569E"/>
                      </a:solidFill>
                      <a:prstDash val="solid"/>
                      <a:round/>
                      <a:headEnd type="none" w="med" len="med"/>
                      <a:tailEnd type="none" w="med" len="med"/>
                    </a:lnR>
                    <a:lnT w="28575" cap="flat" cmpd="sng" algn="ctr">
                      <a:solidFill>
                        <a:srgbClr val="00569E"/>
                      </a:solidFill>
                      <a:prstDash val="solid"/>
                      <a:round/>
                      <a:headEnd type="none" w="med" len="med"/>
                      <a:tailEnd type="none" w="med" len="med"/>
                    </a:lnT>
                    <a:lnB w="19050" cap="flat" cmpd="sng" algn="ctr">
                      <a:solidFill>
                        <a:srgbClr val="00569E"/>
                      </a:solidFill>
                      <a:prstDash val="solid"/>
                      <a:round/>
                      <a:headEnd type="none" w="med" len="med"/>
                      <a:tailEnd type="none" w="med" len="med"/>
                    </a:lnB>
                    <a:solidFill>
                      <a:srgbClr val="FFFFFF"/>
                    </a:solidFill>
                  </a:tcPr>
                </a:tc>
                <a:tc>
                  <a:txBody>
                    <a:bodyPr/>
                    <a:lstStyle/>
                    <a:p>
                      <a:pPr marL="0" lvl="0" indent="0" algn="ctr">
                        <a:lnSpc>
                          <a:spcPts val="2800"/>
                        </a:lnSpc>
                        <a:spcBef>
                          <a:spcPct val="0"/>
                        </a:spcBef>
                        <a:defRPr/>
                      </a:pPr>
                      <a:r>
                        <a:rPr lang="en-US" sz="2000" b="1" u="none" strike="noStrike">
                          <a:solidFill>
                            <a:srgbClr val="000000"/>
                          </a:solidFill>
                          <a:latin typeface="IBM Plex Sans Bold"/>
                          <a:ea typeface="IBM Plex Sans Bold"/>
                          <a:cs typeface="IBM Plex Sans Bold"/>
                          <a:sym typeface="IBM Plex Sans Bold"/>
                        </a:rPr>
                        <a:t>Minimo  integrativo</a:t>
                      </a:r>
                      <a:endParaRPr lang="en-US" sz="1100"/>
                    </a:p>
                  </a:txBody>
                  <a:tcPr marL="120030" marR="120030" marT="120030" marB="120030">
                    <a:lnL w="19050" cap="flat" cmpd="sng" algn="ctr">
                      <a:solidFill>
                        <a:srgbClr val="00569E"/>
                      </a:solidFill>
                      <a:prstDash val="solid"/>
                      <a:round/>
                      <a:headEnd type="none" w="med" len="med"/>
                      <a:tailEnd type="none" w="med" len="med"/>
                    </a:lnL>
                    <a:lnR w="19050" cap="flat" cmpd="sng" algn="ctr">
                      <a:solidFill>
                        <a:srgbClr val="0062B0"/>
                      </a:solidFill>
                      <a:prstDash val="solid"/>
                      <a:round/>
                      <a:headEnd type="none" w="med" len="med"/>
                      <a:tailEnd type="none" w="med" len="med"/>
                    </a:lnR>
                    <a:lnT w="28575"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379"/>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28575"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90B4F8"/>
                    </a:solidFill>
                  </a:tcPr>
                </a:tc>
                <a:tc>
                  <a:txBody>
                    <a:bodyPr/>
                    <a:lstStyle/>
                    <a:p>
                      <a:pPr marL="0" lvl="0" indent="0" algn="ctr">
                        <a:lnSpc>
                          <a:spcPts val="2800"/>
                        </a:lnSpc>
                        <a:spcBef>
                          <a:spcPct val="0"/>
                        </a:spcBef>
                        <a:defRPr/>
                      </a:pPr>
                      <a:r>
                        <a:rPr lang="en-US" sz="2000" b="1" u="none" strike="noStrike">
                          <a:solidFill>
                            <a:srgbClr val="000000"/>
                          </a:solidFill>
                          <a:latin typeface="IBM Plex Sans Bold"/>
                          <a:ea typeface="IBM Plex Sans Bold"/>
                          <a:cs typeface="IBM Plex Sans Bold"/>
                          <a:sym typeface="IBM Plex Sans Bold"/>
                        </a:rPr>
                        <a:t>Contributo soggettivo</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28575"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800"/>
                        </a:lnSpc>
                        <a:spcBef>
                          <a:spcPct val="0"/>
                        </a:spcBef>
                        <a:defRPr/>
                      </a:pPr>
                      <a:r>
                        <a:rPr lang="en-US" sz="2000" b="1" u="none" strike="noStrike">
                          <a:solidFill>
                            <a:srgbClr val="000000"/>
                          </a:solidFill>
                          <a:latin typeface="IBM Plex Sans Bold"/>
                          <a:ea typeface="IBM Plex Sans Bold"/>
                          <a:cs typeface="IBM Plex Sans Bold"/>
                          <a:sym typeface="IBM Plex Sans Bold"/>
                        </a:rPr>
                        <a:t>Contributo integrativo</a:t>
                      </a:r>
                      <a:endParaRPr lang="en-US" sz="1100"/>
                    </a:p>
                  </a:txBody>
                  <a:tcPr marL="120030" marR="120030" marT="120030" marB="120030">
                    <a:lnL w="19050" cap="flat" cmpd="sng" algn="ctr">
                      <a:solidFill>
                        <a:srgbClr val="0062B0"/>
                      </a:solidFill>
                      <a:prstDash val="solid"/>
                      <a:round/>
                      <a:headEnd type="none" w="med" len="med"/>
                      <a:tailEnd type="none" w="med" len="med"/>
                    </a:lnL>
                    <a:lnR w="28575" cap="flat" cmpd="sng" algn="ctr">
                      <a:solidFill>
                        <a:srgbClr val="0062B0"/>
                      </a:solidFill>
                      <a:prstDash val="solid"/>
                      <a:round/>
                      <a:headEnd type="none" w="med" len="med"/>
                      <a:tailEnd type="none" w="med" len="med"/>
                    </a:lnR>
                    <a:lnT w="28575"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95444">
                <a:tc>
                  <a:txBody>
                    <a:bodyPr/>
                    <a:lstStyle/>
                    <a:p>
                      <a:pPr algn="ctr">
                        <a:lnSpc>
                          <a:spcPts val="2799"/>
                        </a:lnSpc>
                        <a:defRPr/>
                      </a:pPr>
                      <a:endParaRPr lang="en-US" sz="1100"/>
                    </a:p>
                    <a:p>
                      <a:pPr marL="0" lvl="0" indent="0" algn="ctr">
                        <a:lnSpc>
                          <a:spcPts val="2799"/>
                        </a:lnSpc>
                        <a:spcBef>
                          <a:spcPct val="0"/>
                        </a:spcBef>
                      </a:pPr>
                      <a:r>
                        <a:rPr lang="en-US" sz="1999" b="1" u="none" strike="noStrike">
                          <a:solidFill>
                            <a:srgbClr val="0E4894"/>
                          </a:solidFill>
                          <a:latin typeface="IBM Plex Sans Bold"/>
                          <a:ea typeface="IBM Plex Sans Bold"/>
                          <a:cs typeface="IBM Plex Sans Bold"/>
                          <a:sym typeface="IBM Plex Sans Bold"/>
                        </a:rPr>
                        <a:t>Praticante</a:t>
                      </a:r>
                    </a:p>
                  </a:txBody>
                  <a:tcPr marL="120030" marR="120030" marT="120030" marB="120030">
                    <a:lnL w="28575" cap="flat" cmpd="sng" algn="ctr">
                      <a:solidFill>
                        <a:srgbClr val="00569E"/>
                      </a:solidFill>
                      <a:prstDash val="solid"/>
                      <a:round/>
                      <a:headEnd type="none" w="med" len="med"/>
                      <a:tailEnd type="none" w="med" len="med"/>
                    </a:lnL>
                    <a:lnR w="19050" cap="flat" cmpd="sng" algn="ctr">
                      <a:solidFill>
                        <a:srgbClr val="00569E"/>
                      </a:solidFill>
                      <a:prstDash val="solid"/>
                      <a:round/>
                      <a:headEnd type="none" w="med" len="med"/>
                      <a:tailEnd type="none" w="med" len="med"/>
                    </a:lnR>
                    <a:lnT w="19050" cap="flat" cmpd="sng" algn="ctr">
                      <a:solidFill>
                        <a:srgbClr val="00569E"/>
                      </a:solidFill>
                      <a:prstDash val="solid"/>
                      <a:round/>
                      <a:headEnd type="none" w="med" len="med"/>
                      <a:tailEnd type="none" w="med" len="med"/>
                    </a:lnT>
                    <a:lnB w="19050" cap="flat" cmpd="sng" algn="ctr">
                      <a:solidFill>
                        <a:srgbClr val="00569E"/>
                      </a:solidFill>
                      <a:prstDash val="solid"/>
                      <a:round/>
                      <a:headEnd type="none" w="med" len="med"/>
                      <a:tailEnd type="none" w="med" len="med"/>
                    </a:lnB>
                    <a:gradFill rotWithShape="1">
                      <a:gsLst>
                        <a:gs pos="0">
                          <a:srgbClr val="A6A6A6">
                            <a:alpha val="100000"/>
                          </a:srgbClr>
                        </a:gs>
                        <a:gs pos="100000">
                          <a:srgbClr val="FFFFFF">
                            <a:alpha val="100000"/>
                          </a:srgbClr>
                        </a:gs>
                      </a:gsLst>
                      <a:lin ang="0"/>
                    </a:gradFill>
                  </a:tcPr>
                </a:tc>
                <a:tc>
                  <a:txBody>
                    <a:bodyPr/>
                    <a:lstStyle/>
                    <a:p>
                      <a:pPr marL="0" lvl="0" indent="0" algn="ctr">
                        <a:lnSpc>
                          <a:spcPts val="2519"/>
                        </a:lnSpc>
                        <a:spcBef>
                          <a:spcPct val="0"/>
                        </a:spcBef>
                        <a:defRPr/>
                      </a:pPr>
                      <a:r>
                        <a:rPr lang="en-US" sz="1799" u="none" strike="noStrike">
                          <a:solidFill>
                            <a:srgbClr val="000000"/>
                          </a:solidFill>
                          <a:latin typeface="IBM Plex Sans"/>
                          <a:ea typeface="IBM Plex Sans"/>
                          <a:cs typeface="IBM Plex Sans"/>
                          <a:sym typeface="IBM Plex Sans"/>
                        </a:rPr>
                        <a:t> </a:t>
                      </a:r>
                      <a:endParaRPr lang="en-US" sz="1100"/>
                    </a:p>
                    <a:p>
                      <a:pPr marL="0" lvl="0" indent="0" algn="ctr">
                        <a:lnSpc>
                          <a:spcPts val="2519"/>
                        </a:lnSpc>
                        <a:spcBef>
                          <a:spcPct val="0"/>
                        </a:spcBef>
                      </a:pPr>
                      <a:r>
                        <a:rPr lang="en-US" sz="1799" u="none" strike="noStrike">
                          <a:solidFill>
                            <a:srgbClr val="000000"/>
                          </a:solidFill>
                          <a:latin typeface="IBM Plex Sans"/>
                          <a:ea typeface="IBM Plex Sans"/>
                          <a:cs typeface="IBM Plex Sans"/>
                          <a:sym typeface="IBM Plex Sans"/>
                        </a:rPr>
                        <a:t>misura intera</a:t>
                      </a:r>
                    </a:p>
                  </a:txBody>
                  <a:tcPr marL="120030" marR="120030" marT="120030" marB="120030">
                    <a:lnL w="19050" cap="flat" cmpd="sng" algn="ctr">
                      <a:solidFill>
                        <a:srgbClr val="00569E"/>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569E"/>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519"/>
                        </a:lnSpc>
                        <a:defRPr/>
                      </a:pPr>
                      <a:endParaRPr lang="en-US" sz="1100"/>
                    </a:p>
                    <a:p>
                      <a:pPr marL="0" lvl="0" indent="0" algn="ctr">
                        <a:lnSpc>
                          <a:spcPts val="2519"/>
                        </a:lnSpc>
                        <a:spcBef>
                          <a:spcPct val="0"/>
                        </a:spcBef>
                      </a:pPr>
                      <a:r>
                        <a:rPr lang="en-US" sz="1799" u="none" strike="noStrike">
                          <a:solidFill>
                            <a:srgbClr val="000000"/>
                          </a:solidFill>
                          <a:latin typeface="IBM Plex Sans"/>
                          <a:ea typeface="IBM Plex Sans"/>
                          <a:cs typeface="IBM Plex Sans"/>
                          <a:sym typeface="IBM Plex Sans"/>
                        </a:rPr>
                        <a:t>misura intera</a:t>
                      </a:r>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239"/>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90B4F8"/>
                    </a:solidFill>
                  </a:tcPr>
                </a:tc>
                <a:tc>
                  <a:txBody>
                    <a:bodyPr/>
                    <a:lstStyle/>
                    <a:p>
                      <a:pPr marL="0" lvl="0" indent="0" algn="l">
                        <a:lnSpc>
                          <a:spcPts val="2519"/>
                        </a:lnSpc>
                        <a:spcBef>
                          <a:spcPct val="0"/>
                        </a:spcBef>
                        <a:defRPr/>
                      </a:pPr>
                      <a:r>
                        <a:rPr lang="en-US" sz="1799" u="none" strike="noStrike">
                          <a:solidFill>
                            <a:srgbClr val="000000"/>
                          </a:solidFill>
                          <a:latin typeface="IBM Plex Sans"/>
                          <a:ea typeface="IBM Plex Sans"/>
                          <a:cs typeface="IBM Plex Sans"/>
                          <a:sym typeface="IBM Plex Sans"/>
                        </a:rPr>
                        <a:t>16% per il 2025 fino al tetto</a:t>
                      </a:r>
                      <a:endParaRPr lang="en-US" sz="1100"/>
                    </a:p>
                    <a:p>
                      <a:pPr marL="0" lvl="0" indent="0" algn="l">
                        <a:lnSpc>
                          <a:spcPts val="2519"/>
                        </a:lnSpc>
                        <a:spcBef>
                          <a:spcPct val="0"/>
                        </a:spcBef>
                      </a:pPr>
                      <a:r>
                        <a:rPr lang="en-US" sz="1799" u="none" strike="noStrike">
                          <a:solidFill>
                            <a:srgbClr val="000000"/>
                          </a:solidFill>
                          <a:latin typeface="IBM Plex Sans"/>
                          <a:ea typeface="IBM Plex Sans"/>
                          <a:cs typeface="IBM Plex Sans"/>
                          <a:sym typeface="IBM Plex Sans"/>
                        </a:rPr>
                        <a:t>17% per il 2026 fino al tetto</a:t>
                      </a:r>
                    </a:p>
                    <a:p>
                      <a:pPr marL="0" lvl="0" indent="0" algn="l">
                        <a:lnSpc>
                          <a:spcPts val="2519"/>
                        </a:lnSpc>
                        <a:spcBef>
                          <a:spcPct val="0"/>
                        </a:spcBef>
                      </a:pPr>
                      <a:r>
                        <a:rPr lang="en-US" sz="1799" u="none" strike="noStrike">
                          <a:solidFill>
                            <a:srgbClr val="000000"/>
                          </a:solidFill>
                          <a:latin typeface="IBM Plex Sans"/>
                          <a:ea typeface="IBM Plex Sans"/>
                          <a:cs typeface="IBM Plex Sans"/>
                          <a:sym typeface="IBM Plex Sans"/>
                        </a:rPr>
                        <a:t>18% dal 2027 fino al tetto</a:t>
                      </a:r>
                    </a:p>
                    <a:p>
                      <a:pPr marL="0" lvl="0" indent="0" algn="l">
                        <a:lnSpc>
                          <a:spcPts val="2519"/>
                        </a:lnSpc>
                        <a:spcBef>
                          <a:spcPct val="0"/>
                        </a:spcBef>
                      </a:pPr>
                      <a:endParaRPr lang="en-US" sz="1799" u="none" strike="noStrike">
                        <a:solidFill>
                          <a:srgbClr val="000000"/>
                        </a:solidFill>
                        <a:latin typeface="IBM Plex Sans"/>
                        <a:ea typeface="IBM Plex Sans"/>
                        <a:cs typeface="IBM Plex Sans"/>
                        <a:sym typeface="IBM Plex Sans"/>
                      </a:endParaRPr>
                    </a:p>
                    <a:p>
                      <a:pPr marL="0" lvl="0" indent="0" algn="l">
                        <a:lnSpc>
                          <a:spcPts val="2519"/>
                        </a:lnSpc>
                        <a:spcBef>
                          <a:spcPct val="0"/>
                        </a:spcBef>
                      </a:pPr>
                      <a:r>
                        <a:rPr lang="en-US" sz="1799" u="none" strike="noStrike">
                          <a:solidFill>
                            <a:srgbClr val="000000"/>
                          </a:solidFill>
                          <a:latin typeface="IBM Plex Sans"/>
                          <a:ea typeface="IBM Plex Sans"/>
                          <a:cs typeface="IBM Plex Sans"/>
                          <a:sym typeface="IBM Plex Sans"/>
                        </a:rPr>
                        <a:t>    + 3% oltre il tetto</a:t>
                      </a:r>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519"/>
                        </a:lnSpc>
                        <a:defRPr/>
                      </a:pPr>
                      <a:endParaRPr lang="en-US" sz="1100"/>
                    </a:p>
                    <a:p>
                      <a:pPr marL="0" lvl="0" indent="0" algn="ctr">
                        <a:lnSpc>
                          <a:spcPts val="2519"/>
                        </a:lnSpc>
                        <a:spcBef>
                          <a:spcPct val="0"/>
                        </a:spcBef>
                      </a:pPr>
                      <a:r>
                        <a:rPr lang="en-US" sz="1799" u="none" strike="noStrike">
                          <a:solidFill>
                            <a:srgbClr val="000000"/>
                          </a:solidFill>
                          <a:latin typeface="IBM Plex Sans"/>
                          <a:ea typeface="IBM Plex Sans"/>
                          <a:cs typeface="IBM Plex Sans"/>
                          <a:sym typeface="IBM Plex Sans"/>
                        </a:rPr>
                        <a:t>4% sul volume di affari IVA</a:t>
                      </a:r>
                    </a:p>
                  </a:txBody>
                  <a:tcPr marL="120030" marR="120030" marT="120030" marB="120030">
                    <a:lnL w="19050" cap="flat" cmpd="sng" algn="ctr">
                      <a:solidFill>
                        <a:srgbClr val="0062B0"/>
                      </a:solidFill>
                      <a:prstDash val="solid"/>
                      <a:round/>
                      <a:headEnd type="none" w="med" len="med"/>
                      <a:tailEnd type="none" w="med" len="med"/>
                    </a:lnL>
                    <a:lnR w="28575"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95444">
                <a:tc>
                  <a:txBody>
                    <a:bodyPr/>
                    <a:lstStyle/>
                    <a:p>
                      <a:pPr algn="ctr">
                        <a:lnSpc>
                          <a:spcPts val="2799"/>
                        </a:lnSpc>
                        <a:defRPr/>
                      </a:pPr>
                      <a:endParaRPr lang="en-US" sz="1100"/>
                    </a:p>
                    <a:p>
                      <a:pPr marL="0" lvl="0" indent="0" algn="ctr">
                        <a:lnSpc>
                          <a:spcPts val="2799"/>
                        </a:lnSpc>
                        <a:spcBef>
                          <a:spcPct val="0"/>
                        </a:spcBef>
                      </a:pPr>
                      <a:r>
                        <a:rPr lang="en-US" sz="1999" b="1" u="none" strike="noStrike">
                          <a:solidFill>
                            <a:srgbClr val="0E4894"/>
                          </a:solidFill>
                          <a:latin typeface="IBM Plex Sans Bold"/>
                          <a:ea typeface="IBM Plex Sans Bold"/>
                          <a:cs typeface="IBM Plex Sans Bold"/>
                          <a:sym typeface="IBM Plex Sans Bold"/>
                        </a:rPr>
                        <a:t>Avvocato</a:t>
                      </a:r>
                    </a:p>
                  </a:txBody>
                  <a:tcPr marL="120030" marR="120030" marT="120030" marB="120030">
                    <a:lnL w="28575"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569E"/>
                      </a:solidFill>
                      <a:prstDash val="solid"/>
                      <a:round/>
                      <a:headEnd type="none" w="med" len="med"/>
                      <a:tailEnd type="none" w="med" len="med"/>
                    </a:lnT>
                    <a:lnB w="19050" cap="flat" cmpd="sng" algn="ctr">
                      <a:solidFill>
                        <a:srgbClr val="0062B0"/>
                      </a:solidFill>
                      <a:prstDash val="solid"/>
                      <a:round/>
                      <a:headEnd type="none" w="med" len="med"/>
                      <a:tailEnd type="none" w="med" len="med"/>
                    </a:lnB>
                    <a:gradFill rotWithShape="1">
                      <a:gsLst>
                        <a:gs pos="0">
                          <a:srgbClr val="A6A6A6">
                            <a:alpha val="100000"/>
                          </a:srgbClr>
                        </a:gs>
                        <a:gs pos="100000">
                          <a:srgbClr val="FFFFFF">
                            <a:alpha val="100000"/>
                          </a:srgbClr>
                        </a:gs>
                      </a:gsLst>
                      <a:lin ang="0"/>
                    </a:gradFill>
                  </a:tcPr>
                </a:tc>
                <a:tc>
                  <a:txBody>
                    <a:bodyPr/>
                    <a:lstStyle/>
                    <a:p>
                      <a:pPr marL="0" lvl="0" indent="0" algn="l">
                        <a:lnSpc>
                          <a:spcPts val="2519"/>
                        </a:lnSpc>
                        <a:spcBef>
                          <a:spcPct val="0"/>
                        </a:spcBef>
                        <a:defRPr/>
                      </a:pPr>
                      <a:r>
                        <a:rPr lang="en-US" sz="1799" u="none" strike="noStrike">
                          <a:solidFill>
                            <a:srgbClr val="000000"/>
                          </a:solidFill>
                          <a:latin typeface="IBM Plex Sans"/>
                          <a:ea typeface="IBM Plex Sans"/>
                          <a:cs typeface="IBM Plex Sans"/>
                          <a:sym typeface="IBM Plex Sans"/>
                        </a:rPr>
                        <a:t>ridotto al 50% per gli infra35enni, per i primi 6 anni di iscrizione alla Cassa da Avvocato</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l">
                        <a:lnSpc>
                          <a:spcPts val="2519"/>
                        </a:lnSpc>
                        <a:defRPr/>
                      </a:pPr>
                      <a:r>
                        <a:rPr lang="en-US" sz="1799">
                          <a:solidFill>
                            <a:srgbClr val="000000"/>
                          </a:solidFill>
                          <a:latin typeface="IBM Plex Sans"/>
                          <a:ea typeface="IBM Plex Sans"/>
                          <a:cs typeface="IBM Plex Sans"/>
                          <a:sym typeface="IBM Plex Sans"/>
                        </a:rPr>
                        <a:t>ridotto al 50% per gli infra35enni, per i primi 6 anni di iscrizione alla Cassa da Avvocato</a:t>
                      </a:r>
                      <a:endParaRPr lang="en-US" sz="1100"/>
                    </a:p>
                    <a:p>
                      <a:pPr algn="l">
                        <a:lnSpc>
                          <a:spcPts val="2519"/>
                        </a:lnSpc>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marL="0" lvl="0" indent="0" algn="l">
                        <a:lnSpc>
                          <a:spcPts val="2239"/>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90B4F8"/>
                    </a:solidFill>
                  </a:tcPr>
                </a:tc>
                <a:tc>
                  <a:txBody>
                    <a:bodyPr/>
                    <a:lstStyle/>
                    <a:p>
                      <a:pPr marL="0" lvl="0" indent="0" algn="l">
                        <a:lnSpc>
                          <a:spcPts val="2519"/>
                        </a:lnSpc>
                        <a:spcBef>
                          <a:spcPct val="0"/>
                        </a:spcBef>
                        <a:defRPr/>
                      </a:pPr>
                      <a:r>
                        <a:rPr lang="en-US" sz="1799" u="none" strike="noStrike">
                          <a:solidFill>
                            <a:srgbClr val="000000"/>
                          </a:solidFill>
                          <a:latin typeface="IBM Plex Sans"/>
                          <a:ea typeface="IBM Plex Sans"/>
                          <a:cs typeface="IBM Plex Sans"/>
                          <a:sym typeface="IBM Plex Sans"/>
                        </a:rPr>
                        <a:t>16% per il 2025 fino al tetto</a:t>
                      </a:r>
                      <a:endParaRPr lang="en-US" sz="1100"/>
                    </a:p>
                    <a:p>
                      <a:pPr marL="0" lvl="0" indent="0" algn="l">
                        <a:lnSpc>
                          <a:spcPts val="2519"/>
                        </a:lnSpc>
                        <a:spcBef>
                          <a:spcPct val="0"/>
                        </a:spcBef>
                      </a:pPr>
                      <a:r>
                        <a:rPr lang="en-US" sz="1799" u="none" strike="noStrike">
                          <a:solidFill>
                            <a:srgbClr val="000000"/>
                          </a:solidFill>
                          <a:latin typeface="IBM Plex Sans"/>
                          <a:ea typeface="IBM Plex Sans"/>
                          <a:cs typeface="IBM Plex Sans"/>
                          <a:sym typeface="IBM Plex Sans"/>
                        </a:rPr>
                        <a:t>17% per il 2026 fino al tetto</a:t>
                      </a:r>
                    </a:p>
                    <a:p>
                      <a:pPr marL="0" lvl="0" indent="0" algn="l">
                        <a:lnSpc>
                          <a:spcPts val="2519"/>
                        </a:lnSpc>
                        <a:spcBef>
                          <a:spcPct val="0"/>
                        </a:spcBef>
                      </a:pPr>
                      <a:r>
                        <a:rPr lang="en-US" sz="1799" u="none" strike="noStrike">
                          <a:solidFill>
                            <a:srgbClr val="000000"/>
                          </a:solidFill>
                          <a:latin typeface="IBM Plex Sans"/>
                          <a:ea typeface="IBM Plex Sans"/>
                          <a:cs typeface="IBM Plex Sans"/>
                          <a:sym typeface="IBM Plex Sans"/>
                        </a:rPr>
                        <a:t>18% dal 2027 fino al tetto</a:t>
                      </a:r>
                    </a:p>
                    <a:p>
                      <a:pPr marL="0" lvl="0" indent="0" algn="l">
                        <a:lnSpc>
                          <a:spcPts val="2519"/>
                        </a:lnSpc>
                        <a:spcBef>
                          <a:spcPct val="0"/>
                        </a:spcBef>
                      </a:pPr>
                      <a:endParaRPr lang="en-US" sz="1799" u="none" strike="noStrike">
                        <a:solidFill>
                          <a:srgbClr val="000000"/>
                        </a:solidFill>
                        <a:latin typeface="IBM Plex Sans"/>
                        <a:ea typeface="IBM Plex Sans"/>
                        <a:cs typeface="IBM Plex Sans"/>
                        <a:sym typeface="IBM Plex Sans"/>
                      </a:endParaRPr>
                    </a:p>
                    <a:p>
                      <a:pPr marL="0" lvl="0" indent="0" algn="l">
                        <a:lnSpc>
                          <a:spcPts val="2519"/>
                        </a:lnSpc>
                        <a:spcBef>
                          <a:spcPct val="0"/>
                        </a:spcBef>
                      </a:pPr>
                      <a:r>
                        <a:rPr lang="en-US" sz="1799" u="none" strike="noStrike">
                          <a:solidFill>
                            <a:srgbClr val="000000"/>
                          </a:solidFill>
                          <a:latin typeface="IBM Plex Sans"/>
                          <a:ea typeface="IBM Plex Sans"/>
                          <a:cs typeface="IBM Plex Sans"/>
                          <a:sym typeface="IBM Plex Sans"/>
                        </a:rPr>
                        <a:t> + 3% oltre il tetto</a:t>
                      </a:r>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519"/>
                        </a:lnSpc>
                        <a:defRPr/>
                      </a:pPr>
                      <a:endParaRPr lang="en-US" sz="1100"/>
                    </a:p>
                    <a:p>
                      <a:pPr marL="0" lvl="0" indent="0" algn="ctr">
                        <a:lnSpc>
                          <a:spcPts val="2519"/>
                        </a:lnSpc>
                        <a:spcBef>
                          <a:spcPct val="0"/>
                        </a:spcBef>
                      </a:pPr>
                      <a:r>
                        <a:rPr lang="en-US" sz="1799" u="none" strike="noStrike">
                          <a:solidFill>
                            <a:srgbClr val="000000"/>
                          </a:solidFill>
                          <a:latin typeface="IBM Plex Sans"/>
                          <a:ea typeface="IBM Plex Sans"/>
                          <a:cs typeface="IBM Plex Sans"/>
                          <a:sym typeface="IBM Plex Sans"/>
                        </a:rPr>
                        <a:t>4% sul volume di affari IVA</a:t>
                      </a:r>
                    </a:p>
                  </a:txBody>
                  <a:tcPr marL="120030" marR="120030" marT="120030" marB="120030">
                    <a:lnL w="19050" cap="flat" cmpd="sng" algn="ctr">
                      <a:solidFill>
                        <a:srgbClr val="0062B0"/>
                      </a:solidFill>
                      <a:prstDash val="solid"/>
                      <a:round/>
                      <a:headEnd type="none" w="med" len="med"/>
                      <a:tailEnd type="none" w="med" len="med"/>
                    </a:lnL>
                    <a:lnR w="28575"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569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44732">
                <a:tc>
                  <a:txBody>
                    <a:bodyPr/>
                    <a:lstStyle/>
                    <a:p>
                      <a:pPr marL="0" lvl="0" indent="0" algn="ctr">
                        <a:lnSpc>
                          <a:spcPts val="2799"/>
                        </a:lnSpc>
                        <a:spcBef>
                          <a:spcPct val="0"/>
                        </a:spcBef>
                        <a:defRPr/>
                      </a:pPr>
                      <a:r>
                        <a:rPr lang="en-US" sz="1999" b="1" u="none" strike="noStrike">
                          <a:solidFill>
                            <a:srgbClr val="0E4894"/>
                          </a:solidFill>
                          <a:latin typeface="IBM Plex Sans Bold"/>
                          <a:ea typeface="IBM Plex Sans Bold"/>
                          <a:cs typeface="IBM Plex Sans Bold"/>
                          <a:sym typeface="IBM Plex Sans Bold"/>
                        </a:rPr>
                        <a:t>Pensionato attivo</a:t>
                      </a:r>
                      <a:endParaRPr lang="en-US" sz="1100"/>
                    </a:p>
                  </a:txBody>
                  <a:tcPr marL="120030" marR="120030" marT="120030" marB="120030">
                    <a:lnL w="28575"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28575" cap="flat" cmpd="sng" algn="ctr">
                      <a:solidFill>
                        <a:srgbClr val="0062B0"/>
                      </a:solidFill>
                      <a:prstDash val="solid"/>
                      <a:round/>
                      <a:headEnd type="none" w="med" len="med"/>
                      <a:tailEnd type="none" w="med" len="med"/>
                    </a:lnB>
                    <a:gradFill rotWithShape="1">
                      <a:gsLst>
                        <a:gs pos="0">
                          <a:srgbClr val="A6A6A6">
                            <a:alpha val="100000"/>
                          </a:srgbClr>
                        </a:gs>
                        <a:gs pos="100000">
                          <a:srgbClr val="FFFFFF">
                            <a:alpha val="100000"/>
                          </a:srgbClr>
                        </a:gs>
                      </a:gsLst>
                      <a:lin ang="0"/>
                    </a:gradFill>
                  </a:tcPr>
                </a:tc>
                <a:tc>
                  <a:txBody>
                    <a:bodyPr/>
                    <a:lstStyle/>
                    <a:p>
                      <a:pPr marL="0" lvl="0" indent="0" algn="ctr">
                        <a:lnSpc>
                          <a:spcPts val="2519"/>
                        </a:lnSpc>
                        <a:spcBef>
                          <a:spcPct val="0"/>
                        </a:spcBef>
                        <a:defRPr/>
                      </a:pPr>
                      <a:r>
                        <a:rPr lang="en-US" sz="1799" u="none" strike="noStrike">
                          <a:solidFill>
                            <a:srgbClr val="000000"/>
                          </a:solidFill>
                          <a:latin typeface="IBM Plex Sans"/>
                          <a:ea typeface="IBM Plex Sans"/>
                          <a:cs typeface="IBM Plex Sans"/>
                          <a:sym typeface="IBM Plex Sans"/>
                        </a:rPr>
                        <a:t>no minimo</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28575"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519"/>
                        </a:lnSpc>
                        <a:spcBef>
                          <a:spcPct val="0"/>
                        </a:spcBef>
                        <a:defRPr/>
                      </a:pPr>
                      <a:r>
                        <a:rPr lang="en-US" sz="1799" u="none" strike="noStrike">
                          <a:solidFill>
                            <a:srgbClr val="000000"/>
                          </a:solidFill>
                          <a:latin typeface="IBM Plex Sans"/>
                          <a:ea typeface="IBM Plex Sans"/>
                          <a:cs typeface="IBM Plex Sans"/>
                          <a:sym typeface="IBM Plex Sans"/>
                        </a:rPr>
                        <a:t>misura intera</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28575"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239"/>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28575" cap="flat" cmpd="sng" algn="ctr">
                      <a:solidFill>
                        <a:srgbClr val="0062B0"/>
                      </a:solidFill>
                      <a:prstDash val="solid"/>
                      <a:round/>
                      <a:headEnd type="none" w="med" len="med"/>
                      <a:tailEnd type="none" w="med" len="med"/>
                    </a:lnB>
                    <a:solidFill>
                      <a:srgbClr val="90B4F8"/>
                    </a:solidFill>
                  </a:tcPr>
                </a:tc>
                <a:tc>
                  <a:txBody>
                    <a:bodyPr/>
                    <a:lstStyle/>
                    <a:p>
                      <a:pPr marL="0" lvl="0" indent="0" algn="l">
                        <a:lnSpc>
                          <a:spcPts val="2519"/>
                        </a:lnSpc>
                        <a:spcBef>
                          <a:spcPct val="0"/>
                        </a:spcBef>
                        <a:defRPr/>
                      </a:pPr>
                      <a:r>
                        <a:rPr lang="en-US" sz="1799" u="none" strike="noStrike">
                          <a:solidFill>
                            <a:srgbClr val="000000"/>
                          </a:solidFill>
                          <a:latin typeface="IBM Plex Sans"/>
                          <a:ea typeface="IBM Plex Sans"/>
                          <a:cs typeface="IBM Plex Sans"/>
                          <a:sym typeface="IBM Plex Sans"/>
                        </a:rPr>
                        <a:t>12% fino al tetto + 3% oltre il tetto</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569E"/>
                      </a:solidFill>
                      <a:prstDash val="solid"/>
                      <a:round/>
                      <a:headEnd type="none" w="med" len="med"/>
                      <a:tailEnd type="none" w="med" len="med"/>
                    </a:lnR>
                    <a:lnT w="19050" cap="flat" cmpd="sng" algn="ctr">
                      <a:solidFill>
                        <a:srgbClr val="0062B0"/>
                      </a:solidFill>
                      <a:prstDash val="solid"/>
                      <a:round/>
                      <a:headEnd type="none" w="med" len="med"/>
                      <a:tailEnd type="none" w="med" len="med"/>
                    </a:lnT>
                    <a:lnB w="28575"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519"/>
                        </a:lnSpc>
                        <a:spcBef>
                          <a:spcPct val="0"/>
                        </a:spcBef>
                        <a:defRPr/>
                      </a:pPr>
                      <a:r>
                        <a:rPr lang="en-US" sz="1799" u="none" strike="noStrike">
                          <a:solidFill>
                            <a:srgbClr val="000000"/>
                          </a:solidFill>
                          <a:latin typeface="IBM Plex Sans"/>
                          <a:ea typeface="IBM Plex Sans"/>
                          <a:cs typeface="IBM Plex Sans"/>
                          <a:sym typeface="IBM Plex Sans"/>
                        </a:rPr>
                        <a:t>4% sul volume di affari IVA</a:t>
                      </a:r>
                      <a:endParaRPr lang="en-US" sz="1100"/>
                    </a:p>
                  </a:txBody>
                  <a:tcPr marL="120030" marR="120030" marT="120030" marB="120030">
                    <a:lnL w="19050" cap="flat" cmpd="sng" algn="ctr">
                      <a:solidFill>
                        <a:srgbClr val="00569E"/>
                      </a:solidFill>
                      <a:prstDash val="solid"/>
                      <a:round/>
                      <a:headEnd type="none" w="med" len="med"/>
                      <a:tailEnd type="none" w="med" len="med"/>
                    </a:lnL>
                    <a:lnR w="28575" cap="flat" cmpd="sng" algn="ctr">
                      <a:solidFill>
                        <a:srgbClr val="00569E"/>
                      </a:solidFill>
                      <a:prstDash val="solid"/>
                      <a:round/>
                      <a:headEnd type="none" w="med" len="med"/>
                      <a:tailEnd type="none" w="med" len="med"/>
                    </a:lnR>
                    <a:lnT w="19050" cap="flat" cmpd="sng" algn="ctr">
                      <a:solidFill>
                        <a:srgbClr val="00569E"/>
                      </a:solidFill>
                      <a:prstDash val="solid"/>
                      <a:round/>
                      <a:headEnd type="none" w="med" len="med"/>
                      <a:tailEnd type="none" w="med" len="med"/>
                    </a:lnT>
                    <a:lnB w="28575" cap="flat" cmpd="sng" algn="ctr">
                      <a:solidFill>
                        <a:srgbClr val="00569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4" name="Freeform 4"/>
          <p:cNvSpPr/>
          <p:nvPr/>
        </p:nvSpPr>
        <p:spPr>
          <a:xfrm>
            <a:off x="16059032" y="1309504"/>
            <a:ext cx="6791819" cy="6791819"/>
          </a:xfrm>
          <a:custGeom>
            <a:avLst/>
            <a:gdLst/>
            <a:ahLst/>
            <a:cxnLst/>
            <a:rect l="l" t="t" r="r" b="b"/>
            <a:pathLst>
              <a:path w="6791819" h="6791819">
                <a:moveTo>
                  <a:pt x="0" y="0"/>
                </a:moveTo>
                <a:lnTo>
                  <a:pt x="6791819" y="0"/>
                </a:lnTo>
                <a:lnTo>
                  <a:pt x="6791819" y="6791819"/>
                </a:lnTo>
                <a:lnTo>
                  <a:pt x="0" y="6791819"/>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5" name="Group 5"/>
          <p:cNvGrpSpPr/>
          <p:nvPr/>
        </p:nvGrpSpPr>
        <p:grpSpPr>
          <a:xfrm rot="-2341140">
            <a:off x="-2041592" y="-302780"/>
            <a:ext cx="5013385" cy="4386712"/>
            <a:chOff x="0" y="0"/>
            <a:chExt cx="812800" cy="711200"/>
          </a:xfrm>
        </p:grpSpPr>
        <p:sp>
          <p:nvSpPr>
            <p:cNvPr id="6" name="Freeform 6"/>
            <p:cNvSpPr/>
            <p:nvPr/>
          </p:nvSpPr>
          <p:spPr>
            <a:xfrm>
              <a:off x="6077" y="0"/>
              <a:ext cx="800647" cy="702238"/>
            </a:xfrm>
            <a:custGeom>
              <a:avLst/>
              <a:gdLst/>
              <a:ahLst/>
              <a:cxnLst/>
              <a:rect l="l" t="t" r="r" b="b"/>
              <a:pathLst>
                <a:path w="800647" h="702238">
                  <a:moveTo>
                    <a:pt x="407985" y="697792"/>
                  </a:moveTo>
                  <a:lnTo>
                    <a:pt x="799061" y="13408"/>
                  </a:lnTo>
                  <a:cubicBezTo>
                    <a:pt x="800646" y="10634"/>
                    <a:pt x="800635" y="7227"/>
                    <a:pt x="799032" y="4464"/>
                  </a:cubicBezTo>
                  <a:cubicBezTo>
                    <a:pt x="797428" y="1701"/>
                    <a:pt x="794475" y="0"/>
                    <a:pt x="791280" y="0"/>
                  </a:cubicBezTo>
                  <a:lnTo>
                    <a:pt x="9366" y="0"/>
                  </a:lnTo>
                  <a:cubicBezTo>
                    <a:pt x="6171" y="0"/>
                    <a:pt x="3218" y="1701"/>
                    <a:pt x="1614" y="4464"/>
                  </a:cubicBezTo>
                  <a:cubicBezTo>
                    <a:pt x="11" y="7227"/>
                    <a:pt x="0" y="10634"/>
                    <a:pt x="1585" y="13408"/>
                  </a:cubicBezTo>
                  <a:lnTo>
                    <a:pt x="392661" y="697792"/>
                  </a:lnTo>
                  <a:cubicBezTo>
                    <a:pt x="394232" y="700542"/>
                    <a:pt x="397156" y="702238"/>
                    <a:pt x="400323" y="702238"/>
                  </a:cubicBezTo>
                  <a:cubicBezTo>
                    <a:pt x="403490" y="702238"/>
                    <a:pt x="406414" y="700542"/>
                    <a:pt x="407985" y="697792"/>
                  </a:cubicBezTo>
                  <a:close/>
                </a:path>
              </a:pathLst>
            </a:custGeom>
            <a:solidFill>
              <a:srgbClr val="00569E">
                <a:alpha val="71765"/>
              </a:srgbClr>
            </a:solidFill>
          </p:spPr>
          <p:txBody>
            <a:bodyPr/>
            <a:lstStyle/>
            <a:p>
              <a:endParaRPr lang="it-IT"/>
            </a:p>
          </p:txBody>
        </p:sp>
        <p:sp>
          <p:nvSpPr>
            <p:cNvPr id="7" name="TextBox 7"/>
            <p:cNvSpPr txBox="1"/>
            <p:nvPr/>
          </p:nvSpPr>
          <p:spPr>
            <a:xfrm>
              <a:off x="127000" y="22225"/>
              <a:ext cx="558800" cy="358775"/>
            </a:xfrm>
            <a:prstGeom prst="rect">
              <a:avLst/>
            </a:prstGeom>
          </p:spPr>
          <p:txBody>
            <a:bodyPr lIns="50800" tIns="50800" rIns="50800" bIns="50800" rtlCol="0" anchor="ctr"/>
            <a:lstStyle/>
            <a:p>
              <a:pPr algn="ctr">
                <a:lnSpc>
                  <a:spcPts val="2215"/>
                </a:lnSpc>
              </a:pPr>
              <a:endParaRPr/>
            </a:p>
          </p:txBody>
        </p:sp>
      </p:grpSp>
      <p:grpSp>
        <p:nvGrpSpPr>
          <p:cNvPr id="8" name="Group 8"/>
          <p:cNvGrpSpPr/>
          <p:nvPr/>
        </p:nvGrpSpPr>
        <p:grpSpPr>
          <a:xfrm rot="-9814140">
            <a:off x="15193037" y="7914129"/>
            <a:ext cx="5013385" cy="4386712"/>
            <a:chOff x="0" y="0"/>
            <a:chExt cx="812800" cy="711200"/>
          </a:xfrm>
        </p:grpSpPr>
        <p:sp>
          <p:nvSpPr>
            <p:cNvPr id="9" name="Freeform 9"/>
            <p:cNvSpPr/>
            <p:nvPr/>
          </p:nvSpPr>
          <p:spPr>
            <a:xfrm>
              <a:off x="6077" y="0"/>
              <a:ext cx="800647" cy="702238"/>
            </a:xfrm>
            <a:custGeom>
              <a:avLst/>
              <a:gdLst/>
              <a:ahLst/>
              <a:cxnLst/>
              <a:rect l="l" t="t" r="r" b="b"/>
              <a:pathLst>
                <a:path w="800647" h="702238">
                  <a:moveTo>
                    <a:pt x="407985" y="697792"/>
                  </a:moveTo>
                  <a:lnTo>
                    <a:pt x="799061" y="13408"/>
                  </a:lnTo>
                  <a:cubicBezTo>
                    <a:pt x="800646" y="10634"/>
                    <a:pt x="800635" y="7227"/>
                    <a:pt x="799032" y="4464"/>
                  </a:cubicBezTo>
                  <a:cubicBezTo>
                    <a:pt x="797428" y="1701"/>
                    <a:pt x="794475" y="0"/>
                    <a:pt x="791280" y="0"/>
                  </a:cubicBezTo>
                  <a:lnTo>
                    <a:pt x="9366" y="0"/>
                  </a:lnTo>
                  <a:cubicBezTo>
                    <a:pt x="6171" y="0"/>
                    <a:pt x="3218" y="1701"/>
                    <a:pt x="1614" y="4464"/>
                  </a:cubicBezTo>
                  <a:cubicBezTo>
                    <a:pt x="11" y="7227"/>
                    <a:pt x="0" y="10634"/>
                    <a:pt x="1585" y="13408"/>
                  </a:cubicBezTo>
                  <a:lnTo>
                    <a:pt x="392661" y="697792"/>
                  </a:lnTo>
                  <a:cubicBezTo>
                    <a:pt x="394232" y="700542"/>
                    <a:pt x="397156" y="702238"/>
                    <a:pt x="400323" y="702238"/>
                  </a:cubicBezTo>
                  <a:cubicBezTo>
                    <a:pt x="403490" y="702238"/>
                    <a:pt x="406414" y="700542"/>
                    <a:pt x="407985" y="697792"/>
                  </a:cubicBezTo>
                  <a:close/>
                </a:path>
              </a:pathLst>
            </a:custGeom>
            <a:solidFill>
              <a:srgbClr val="00569E">
                <a:alpha val="74902"/>
              </a:srgbClr>
            </a:solidFill>
          </p:spPr>
          <p:txBody>
            <a:bodyPr/>
            <a:lstStyle/>
            <a:p>
              <a:endParaRPr lang="it-IT"/>
            </a:p>
          </p:txBody>
        </p:sp>
        <p:sp>
          <p:nvSpPr>
            <p:cNvPr id="10" name="TextBox 10"/>
            <p:cNvSpPr txBox="1"/>
            <p:nvPr/>
          </p:nvSpPr>
          <p:spPr>
            <a:xfrm>
              <a:off x="127000" y="22225"/>
              <a:ext cx="558800" cy="358775"/>
            </a:xfrm>
            <a:prstGeom prst="rect">
              <a:avLst/>
            </a:prstGeom>
          </p:spPr>
          <p:txBody>
            <a:bodyPr lIns="50800" tIns="50800" rIns="50800" bIns="50800" rtlCol="0" anchor="ctr"/>
            <a:lstStyle/>
            <a:p>
              <a:pPr algn="ctr">
                <a:lnSpc>
                  <a:spcPts val="2215"/>
                </a:lnSpc>
              </a:pPr>
              <a:endParaRPr/>
            </a:p>
          </p:txBody>
        </p:sp>
      </p:grpSp>
      <p:sp>
        <p:nvSpPr>
          <p:cNvPr id="11" name="TextBox 11"/>
          <p:cNvSpPr txBox="1"/>
          <p:nvPr/>
        </p:nvSpPr>
        <p:spPr>
          <a:xfrm>
            <a:off x="2474590" y="1614370"/>
            <a:ext cx="7384747" cy="542888"/>
          </a:xfrm>
          <a:prstGeom prst="rect">
            <a:avLst/>
          </a:prstGeom>
        </p:spPr>
        <p:txBody>
          <a:bodyPr lIns="0" tIns="0" rIns="0" bIns="0" rtlCol="0" anchor="t">
            <a:spAutoFit/>
          </a:bodyPr>
          <a:lstStyle/>
          <a:p>
            <a:pPr marL="0" lvl="0" indent="0" algn="l">
              <a:lnSpc>
                <a:spcPts val="4200"/>
              </a:lnSpc>
            </a:pPr>
            <a:r>
              <a:rPr lang="en-US" sz="3500" b="1">
                <a:solidFill>
                  <a:srgbClr val="0E4894"/>
                </a:solidFill>
                <a:latin typeface="IBM Plex Sans Bold"/>
                <a:ea typeface="IBM Plex Sans Bold"/>
                <a:cs typeface="IBM Plex Sans Bold"/>
                <a:sym typeface="IBM Plex Sans Bold"/>
              </a:rPr>
              <a:t>Regime contributivo per status</a:t>
            </a:r>
          </a:p>
        </p:txBody>
      </p:sp>
      <p:sp>
        <p:nvSpPr>
          <p:cNvPr id="12" name="Freeform 12"/>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4"/>
            <a:stretch>
              <a:fillRect/>
            </a:stretch>
          </a:blipFill>
        </p:spPr>
        <p:txBody>
          <a:bodyPr/>
          <a:lstStyle/>
          <a:p>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613344">
            <a:off x="-4243805" y="-2065330"/>
            <a:ext cx="5910283" cy="8421388"/>
          </a:xfrm>
          <a:custGeom>
            <a:avLst/>
            <a:gdLst/>
            <a:ahLst/>
            <a:cxnLst/>
            <a:rect l="l" t="t" r="r" b="b"/>
            <a:pathLst>
              <a:path w="5910283" h="8421388">
                <a:moveTo>
                  <a:pt x="0" y="0"/>
                </a:moveTo>
                <a:lnTo>
                  <a:pt x="5910283" y="0"/>
                </a:lnTo>
                <a:lnTo>
                  <a:pt x="5910283" y="8421388"/>
                </a:lnTo>
                <a:lnTo>
                  <a:pt x="0" y="84213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3837313" y="437024"/>
            <a:ext cx="10613373" cy="366219"/>
            <a:chOff x="0" y="0"/>
            <a:chExt cx="2795292" cy="96453"/>
          </a:xfrm>
        </p:grpSpPr>
        <p:sp>
          <p:nvSpPr>
            <p:cNvPr id="4" name="Freeform 4"/>
            <p:cNvSpPr/>
            <p:nvPr/>
          </p:nvSpPr>
          <p:spPr>
            <a:xfrm>
              <a:off x="0" y="0"/>
              <a:ext cx="2795292" cy="96453"/>
            </a:xfrm>
            <a:custGeom>
              <a:avLst/>
              <a:gdLst/>
              <a:ahLst/>
              <a:cxnLst/>
              <a:rect l="l" t="t" r="r" b="b"/>
              <a:pathLst>
                <a:path w="2795292" h="96453">
                  <a:moveTo>
                    <a:pt x="0" y="0"/>
                  </a:moveTo>
                  <a:lnTo>
                    <a:pt x="2795292" y="0"/>
                  </a:lnTo>
                  <a:lnTo>
                    <a:pt x="2795292" y="96453"/>
                  </a:lnTo>
                  <a:lnTo>
                    <a:pt x="0" y="96453"/>
                  </a:lnTo>
                  <a:close/>
                </a:path>
              </a:pathLst>
            </a:custGeom>
            <a:solidFill>
              <a:srgbClr val="0062B0"/>
            </a:solidFill>
          </p:spPr>
          <p:txBody>
            <a:bodyPr/>
            <a:lstStyle/>
            <a:p>
              <a:endParaRPr lang="it-IT"/>
            </a:p>
          </p:txBody>
        </p:sp>
        <p:sp>
          <p:nvSpPr>
            <p:cNvPr id="5" name="TextBox 5"/>
            <p:cNvSpPr txBox="1"/>
            <p:nvPr/>
          </p:nvSpPr>
          <p:spPr>
            <a:xfrm>
              <a:off x="0" y="-28575"/>
              <a:ext cx="2795292" cy="125028"/>
            </a:xfrm>
            <a:prstGeom prst="rect">
              <a:avLst/>
            </a:prstGeom>
          </p:spPr>
          <p:txBody>
            <a:bodyPr lIns="50800" tIns="50800" rIns="50800" bIns="50800" rtlCol="0" anchor="ctr"/>
            <a:lstStyle/>
            <a:p>
              <a:pPr algn="ctr">
                <a:lnSpc>
                  <a:spcPts val="3019"/>
                </a:lnSpc>
              </a:pPr>
              <a:endParaRPr/>
            </a:p>
          </p:txBody>
        </p:sp>
      </p:grpSp>
      <p:grpSp>
        <p:nvGrpSpPr>
          <p:cNvPr id="6" name="Group 6"/>
          <p:cNvGrpSpPr/>
          <p:nvPr/>
        </p:nvGrpSpPr>
        <p:grpSpPr>
          <a:xfrm rot="5400000">
            <a:off x="-3212478" y="7087517"/>
            <a:ext cx="10613373" cy="366219"/>
            <a:chOff x="0" y="0"/>
            <a:chExt cx="2795292" cy="96453"/>
          </a:xfrm>
        </p:grpSpPr>
        <p:sp>
          <p:nvSpPr>
            <p:cNvPr id="7" name="Freeform 7"/>
            <p:cNvSpPr/>
            <p:nvPr/>
          </p:nvSpPr>
          <p:spPr>
            <a:xfrm>
              <a:off x="0" y="0"/>
              <a:ext cx="2795292" cy="96453"/>
            </a:xfrm>
            <a:custGeom>
              <a:avLst/>
              <a:gdLst/>
              <a:ahLst/>
              <a:cxnLst/>
              <a:rect l="l" t="t" r="r" b="b"/>
              <a:pathLst>
                <a:path w="2795292" h="96453">
                  <a:moveTo>
                    <a:pt x="0" y="0"/>
                  </a:moveTo>
                  <a:lnTo>
                    <a:pt x="2795292" y="0"/>
                  </a:lnTo>
                  <a:lnTo>
                    <a:pt x="2795292" y="96453"/>
                  </a:lnTo>
                  <a:lnTo>
                    <a:pt x="0" y="96453"/>
                  </a:lnTo>
                  <a:close/>
                </a:path>
              </a:pathLst>
            </a:custGeom>
            <a:solidFill>
              <a:srgbClr val="0062B0"/>
            </a:solidFill>
          </p:spPr>
          <p:txBody>
            <a:bodyPr/>
            <a:lstStyle/>
            <a:p>
              <a:endParaRPr lang="it-IT"/>
            </a:p>
          </p:txBody>
        </p:sp>
        <p:sp>
          <p:nvSpPr>
            <p:cNvPr id="8" name="TextBox 8"/>
            <p:cNvSpPr txBox="1"/>
            <p:nvPr/>
          </p:nvSpPr>
          <p:spPr>
            <a:xfrm>
              <a:off x="0" y="-28575"/>
              <a:ext cx="2795292" cy="125028"/>
            </a:xfrm>
            <a:prstGeom prst="rect">
              <a:avLst/>
            </a:prstGeom>
          </p:spPr>
          <p:txBody>
            <a:bodyPr lIns="50800" tIns="50800" rIns="50800" bIns="50800" rtlCol="0" anchor="ctr"/>
            <a:lstStyle/>
            <a:p>
              <a:pPr algn="ctr">
                <a:lnSpc>
                  <a:spcPts val="3019"/>
                </a:lnSpc>
              </a:pPr>
              <a:endParaRPr/>
            </a:p>
          </p:txBody>
        </p:sp>
      </p:grpSp>
      <p:sp>
        <p:nvSpPr>
          <p:cNvPr id="9" name="Freeform 9"/>
          <p:cNvSpPr/>
          <p:nvPr/>
        </p:nvSpPr>
        <p:spPr>
          <a:xfrm>
            <a:off x="2854401" y="2727525"/>
            <a:ext cx="476757" cy="415970"/>
          </a:xfrm>
          <a:custGeom>
            <a:avLst/>
            <a:gdLst/>
            <a:ahLst/>
            <a:cxnLst/>
            <a:rect l="l" t="t" r="r" b="b"/>
            <a:pathLst>
              <a:path w="476757" h="415970">
                <a:moveTo>
                  <a:pt x="0" y="0"/>
                </a:moveTo>
                <a:lnTo>
                  <a:pt x="476757" y="0"/>
                </a:lnTo>
                <a:lnTo>
                  <a:pt x="476757" y="415970"/>
                </a:lnTo>
                <a:lnTo>
                  <a:pt x="0" y="415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0" name="TextBox 10"/>
          <p:cNvSpPr txBox="1"/>
          <p:nvPr/>
        </p:nvSpPr>
        <p:spPr>
          <a:xfrm>
            <a:off x="3421665" y="1744614"/>
            <a:ext cx="11056020" cy="542888"/>
          </a:xfrm>
          <a:prstGeom prst="rect">
            <a:avLst/>
          </a:prstGeom>
        </p:spPr>
        <p:txBody>
          <a:bodyPr lIns="0" tIns="0" rIns="0" bIns="0" rtlCol="0" anchor="t">
            <a:spAutoFit/>
          </a:bodyPr>
          <a:lstStyle/>
          <a:p>
            <a:pPr marL="0" lvl="0" indent="0" algn="l">
              <a:lnSpc>
                <a:spcPts val="4200"/>
              </a:lnSpc>
              <a:spcBef>
                <a:spcPct val="0"/>
              </a:spcBef>
            </a:pPr>
            <a:r>
              <a:rPr lang="en-US" sz="3500" b="1">
                <a:solidFill>
                  <a:srgbClr val="0E4894"/>
                </a:solidFill>
                <a:latin typeface="IBM Plex Sans Bold"/>
                <a:ea typeface="IBM Plex Sans Bold"/>
                <a:cs typeface="IBM Plex Sans Bold"/>
                <a:sym typeface="IBM Plex Sans Bold"/>
              </a:rPr>
              <a:t>Istituti facoltativi - le novità</a:t>
            </a:r>
          </a:p>
        </p:txBody>
      </p:sp>
      <p:sp>
        <p:nvSpPr>
          <p:cNvPr id="11" name="TextBox 11"/>
          <p:cNvSpPr txBox="1"/>
          <p:nvPr/>
        </p:nvSpPr>
        <p:spPr>
          <a:xfrm>
            <a:off x="3331158" y="3231815"/>
            <a:ext cx="6518280" cy="2584748"/>
          </a:xfrm>
          <a:prstGeom prst="rect">
            <a:avLst/>
          </a:prstGeom>
        </p:spPr>
        <p:txBody>
          <a:bodyPr lIns="0" tIns="0" rIns="0" bIns="0" rtlCol="0" anchor="t">
            <a:spAutoFit/>
          </a:bodyPr>
          <a:lstStyle/>
          <a:p>
            <a:pPr marL="431801" lvl="1" indent="-215900" algn="l">
              <a:lnSpc>
                <a:spcPts val="2600"/>
              </a:lnSpc>
              <a:buFont typeface="Arial"/>
              <a:buChar char="•"/>
            </a:pPr>
            <a:r>
              <a:rPr lang="en-US" sz="2000">
                <a:solidFill>
                  <a:srgbClr val="000000"/>
                </a:solidFill>
                <a:latin typeface="IBM Plex Sans"/>
                <a:ea typeface="IBM Plex Sans"/>
                <a:cs typeface="IBM Plex Sans"/>
                <a:sym typeface="IBM Plex Sans"/>
              </a:rPr>
              <a:t>Esercizio della facoltà al momento </a:t>
            </a:r>
            <a:r>
              <a:rPr lang="en-US" sz="2000" b="1">
                <a:solidFill>
                  <a:srgbClr val="000000"/>
                </a:solidFill>
                <a:latin typeface="IBM Plex Sans Bold"/>
                <a:ea typeface="IBM Plex Sans Bold"/>
                <a:cs typeface="IBM Plex Sans Bold"/>
                <a:sym typeface="IBM Plex Sans Bold"/>
              </a:rPr>
              <a:t>della prima</a:t>
            </a:r>
            <a:r>
              <a:rPr lang="en-US" sz="2000">
                <a:solidFill>
                  <a:srgbClr val="000000"/>
                </a:solidFill>
                <a:latin typeface="IBM Plex Sans"/>
                <a:ea typeface="IBM Plex Sans"/>
                <a:cs typeface="IBM Plex Sans"/>
                <a:sym typeface="IBM Plex Sans"/>
              </a:rPr>
              <a:t> iscrizione alla Cassa</a:t>
            </a:r>
          </a:p>
          <a:p>
            <a:pPr algn="l">
              <a:lnSpc>
                <a:spcPts val="2600"/>
              </a:lnSpc>
            </a:pPr>
            <a:endParaRPr lang="en-US" sz="2000">
              <a:solidFill>
                <a:srgbClr val="000000"/>
              </a:solidFill>
              <a:latin typeface="IBM Plex Sans"/>
              <a:ea typeface="IBM Plex Sans"/>
              <a:cs typeface="IBM Plex Sans"/>
              <a:sym typeface="IBM Plex Sans"/>
            </a:endParaRPr>
          </a:p>
          <a:p>
            <a:pPr marL="431801" lvl="1" indent="-215900" algn="l">
              <a:lnSpc>
                <a:spcPts val="2600"/>
              </a:lnSpc>
              <a:buFont typeface="Arial"/>
              <a:buChar char="•"/>
            </a:pPr>
            <a:r>
              <a:rPr lang="en-US" sz="2000" u="sng" strike="noStrike">
                <a:solidFill>
                  <a:srgbClr val="000000"/>
                </a:solidFill>
                <a:latin typeface="IBM Plex Sans"/>
                <a:ea typeface="IBM Plex Sans"/>
                <a:cs typeface="IBM Plex Sans"/>
                <a:sym typeface="IBM Plex Sans"/>
              </a:rPr>
              <a:t>Dovuto</a:t>
            </a:r>
            <a:r>
              <a:rPr lang="en-US" sz="2000" u="none" strike="noStrike">
                <a:solidFill>
                  <a:srgbClr val="000000"/>
                </a:solidFill>
                <a:latin typeface="IBM Plex Sans"/>
                <a:ea typeface="IBM Plex Sans"/>
                <a:cs typeface="IBM Plex Sans"/>
                <a:sym typeface="IBM Plex Sans"/>
              </a:rPr>
              <a:t>: contributo minimo soggettivo in misura intera + eventuali eccedenze relative al reddito professionale e al volume di affari IVA, per ciascun anno oggetto di retrodatazione </a:t>
            </a:r>
          </a:p>
          <a:p>
            <a:pPr algn="l">
              <a:lnSpc>
                <a:spcPts val="2600"/>
              </a:lnSpc>
            </a:pPr>
            <a:endParaRPr lang="en-US" sz="2000" u="none" strike="noStrike">
              <a:solidFill>
                <a:srgbClr val="000000"/>
              </a:solidFill>
              <a:latin typeface="IBM Plex Sans"/>
              <a:ea typeface="IBM Plex Sans"/>
              <a:cs typeface="IBM Plex Sans"/>
              <a:sym typeface="IBM Plex Sans"/>
            </a:endParaRPr>
          </a:p>
        </p:txBody>
      </p:sp>
      <p:sp>
        <p:nvSpPr>
          <p:cNvPr id="12" name="TextBox 12"/>
          <p:cNvSpPr txBox="1"/>
          <p:nvPr/>
        </p:nvSpPr>
        <p:spPr>
          <a:xfrm>
            <a:off x="3458101" y="2708475"/>
            <a:ext cx="7157363" cy="361850"/>
          </a:xfrm>
          <a:prstGeom prst="rect">
            <a:avLst/>
          </a:prstGeom>
        </p:spPr>
        <p:txBody>
          <a:bodyPr lIns="0" tIns="0" rIns="0" bIns="0" rtlCol="0" anchor="t">
            <a:spAutoFit/>
          </a:bodyPr>
          <a:lstStyle/>
          <a:p>
            <a:pPr marL="0" lvl="0" indent="0" algn="l">
              <a:lnSpc>
                <a:spcPts val="2939"/>
              </a:lnSpc>
              <a:spcBef>
                <a:spcPct val="0"/>
              </a:spcBef>
            </a:pPr>
            <a:r>
              <a:rPr lang="en-US" sz="2260" b="1">
                <a:solidFill>
                  <a:srgbClr val="00569E"/>
                </a:solidFill>
                <a:latin typeface="IBM Plex Sans Bold"/>
                <a:ea typeface="IBM Plex Sans Bold"/>
                <a:cs typeface="IBM Plex Sans Bold"/>
                <a:sym typeface="IBM Plex Sans Bold"/>
              </a:rPr>
              <a:t>Retrodatazione iscrizione</a:t>
            </a:r>
          </a:p>
        </p:txBody>
      </p:sp>
      <p:sp>
        <p:nvSpPr>
          <p:cNvPr id="13" name="TextBox 13"/>
          <p:cNvSpPr txBox="1"/>
          <p:nvPr/>
        </p:nvSpPr>
        <p:spPr>
          <a:xfrm>
            <a:off x="3331158" y="6481742"/>
            <a:ext cx="6615443" cy="2698973"/>
          </a:xfrm>
          <a:prstGeom prst="rect">
            <a:avLst/>
          </a:prstGeom>
        </p:spPr>
        <p:txBody>
          <a:bodyPr lIns="0" tIns="0" rIns="0" bIns="0" rtlCol="0" anchor="t">
            <a:spAutoFit/>
          </a:bodyPr>
          <a:lstStyle/>
          <a:p>
            <a:pPr marL="431801" lvl="1" indent="-215900" algn="l">
              <a:lnSpc>
                <a:spcPts val="2600"/>
              </a:lnSpc>
              <a:buFont typeface="Arial"/>
              <a:buChar char="•"/>
            </a:pPr>
            <a:r>
              <a:rPr lang="en-US" sz="2000">
                <a:solidFill>
                  <a:srgbClr val="000000"/>
                </a:solidFill>
                <a:latin typeface="IBM Plex Sans"/>
                <a:ea typeface="IBM Plex Sans"/>
                <a:cs typeface="IBM Plex Sans"/>
                <a:sym typeface="IBM Plex Sans"/>
              </a:rPr>
              <a:t>Esercizio della facoltà al momento </a:t>
            </a:r>
            <a:r>
              <a:rPr lang="en-US" sz="2000" b="1">
                <a:solidFill>
                  <a:srgbClr val="000000"/>
                </a:solidFill>
                <a:latin typeface="IBM Plex Sans Bold"/>
                <a:ea typeface="IBM Plex Sans Bold"/>
                <a:cs typeface="IBM Plex Sans Bold"/>
                <a:sym typeface="IBM Plex Sans Bold"/>
              </a:rPr>
              <a:t>della prima</a:t>
            </a:r>
            <a:r>
              <a:rPr lang="en-US" sz="2000">
                <a:solidFill>
                  <a:srgbClr val="000000"/>
                </a:solidFill>
                <a:latin typeface="IBM Plex Sans"/>
                <a:ea typeface="IBM Plex Sans"/>
                <a:cs typeface="IBM Plex Sans"/>
                <a:sym typeface="IBM Plex Sans"/>
              </a:rPr>
              <a:t> iscrizione alla Cassa</a:t>
            </a:r>
          </a:p>
          <a:p>
            <a:pPr algn="l">
              <a:lnSpc>
                <a:spcPts val="2600"/>
              </a:lnSpc>
            </a:pPr>
            <a:endParaRPr lang="en-US" sz="2000">
              <a:solidFill>
                <a:srgbClr val="000000"/>
              </a:solidFill>
              <a:latin typeface="IBM Plex Sans"/>
              <a:ea typeface="IBM Plex Sans"/>
              <a:cs typeface="IBM Plex Sans"/>
              <a:sym typeface="IBM Plex Sans"/>
            </a:endParaRPr>
          </a:p>
          <a:p>
            <a:pPr marL="431801" lvl="1" indent="-215900" algn="l">
              <a:lnSpc>
                <a:spcPts val="3060"/>
              </a:lnSpc>
              <a:buFont typeface="Arial"/>
              <a:buChar char="•"/>
            </a:pPr>
            <a:r>
              <a:rPr lang="en-US" sz="2000" u="sng" strike="noStrike">
                <a:solidFill>
                  <a:srgbClr val="000000"/>
                </a:solidFill>
                <a:latin typeface="IBM Plex Sans"/>
                <a:ea typeface="IBM Plex Sans"/>
                <a:cs typeface="IBM Plex Sans"/>
                <a:sym typeface="IBM Plex Sans"/>
              </a:rPr>
              <a:t>Dovuto</a:t>
            </a:r>
            <a:r>
              <a:rPr lang="en-US" sz="2000" u="none" strike="noStrike">
                <a:solidFill>
                  <a:srgbClr val="000000"/>
                </a:solidFill>
                <a:latin typeface="IBM Plex Sans"/>
                <a:ea typeface="IBM Plex Sans"/>
                <a:cs typeface="IBM Plex Sans"/>
                <a:sym typeface="IBM Plex Sans"/>
              </a:rPr>
              <a:t>: </a:t>
            </a:r>
            <a:r>
              <a:rPr lang="en-US" sz="2000" b="1" u="none" strike="noStrike">
                <a:solidFill>
                  <a:srgbClr val="000000"/>
                </a:solidFill>
                <a:latin typeface="IBM Plex Sans Bold"/>
                <a:ea typeface="IBM Plex Sans Bold"/>
                <a:cs typeface="IBM Plex Sans Bold"/>
                <a:sym typeface="IBM Plex Sans Bold"/>
              </a:rPr>
              <a:t>il triplo</a:t>
            </a:r>
            <a:r>
              <a:rPr lang="en-US" sz="2000" u="none" strike="noStrike">
                <a:solidFill>
                  <a:srgbClr val="000000"/>
                </a:solidFill>
                <a:latin typeface="IBM Plex Sans"/>
                <a:ea typeface="IBM Plex Sans"/>
                <a:cs typeface="IBM Plex Sans"/>
                <a:sym typeface="IBM Plex Sans"/>
              </a:rPr>
              <a:t> del contributo minimo soggettivo e del contributo minimo integrativo in misura intera</a:t>
            </a:r>
          </a:p>
          <a:p>
            <a:pPr algn="l">
              <a:lnSpc>
                <a:spcPts val="2600"/>
              </a:lnSpc>
            </a:pPr>
            <a:r>
              <a:rPr lang="en-US" sz="2000" u="none" strike="noStrike">
                <a:solidFill>
                  <a:srgbClr val="000000"/>
                </a:solidFill>
                <a:latin typeface="IBM Plex Sans"/>
                <a:ea typeface="IBM Plex Sans"/>
                <a:cs typeface="IBM Plex Sans"/>
                <a:sym typeface="IBM Plex Sans"/>
              </a:rPr>
              <a:t>       </a:t>
            </a:r>
            <a:r>
              <a:rPr lang="en-US" sz="2000" b="1" u="none" strike="noStrike">
                <a:solidFill>
                  <a:srgbClr val="000000"/>
                </a:solidFill>
                <a:latin typeface="IBM Plex Sans Bold"/>
                <a:ea typeface="IBM Plex Sans Bold"/>
                <a:cs typeface="IBM Plex Sans Bold"/>
                <a:sym typeface="IBM Plex Sans Bold"/>
              </a:rPr>
              <a:t>Parametro</a:t>
            </a:r>
            <a:r>
              <a:rPr lang="en-US" sz="2000" u="none" strike="noStrike">
                <a:solidFill>
                  <a:srgbClr val="000000"/>
                </a:solidFill>
                <a:latin typeface="IBM Plex Sans"/>
                <a:ea typeface="IBM Plex Sans"/>
                <a:cs typeface="IBM Plex Sans"/>
                <a:sym typeface="IBM Plex Sans"/>
              </a:rPr>
              <a:t> </a:t>
            </a:r>
            <a:r>
              <a:rPr lang="en-US" sz="2000" b="1" u="none" strike="noStrike">
                <a:solidFill>
                  <a:srgbClr val="000000"/>
                </a:solidFill>
                <a:latin typeface="IBM Plex Sans Bold"/>
                <a:ea typeface="IBM Plex Sans Bold"/>
                <a:cs typeface="IBM Plex Sans Bold"/>
                <a:sym typeface="IBM Plex Sans Bold"/>
              </a:rPr>
              <a:t>2025</a:t>
            </a:r>
            <a:r>
              <a:rPr lang="en-US" sz="2000" u="none" strike="noStrike">
                <a:solidFill>
                  <a:srgbClr val="000000"/>
                </a:solidFill>
                <a:latin typeface="IBM Plex Sans"/>
                <a:ea typeface="IBM Plex Sans"/>
                <a:cs typeface="IBM Plex Sans"/>
                <a:sym typeface="IBM Plex Sans"/>
              </a:rPr>
              <a:t>: € 3.100,00 x 3 = </a:t>
            </a:r>
            <a:r>
              <a:rPr lang="en-US" sz="2000" b="1" u="none" strike="noStrike">
                <a:solidFill>
                  <a:srgbClr val="000000"/>
                </a:solidFill>
                <a:latin typeface="IBM Plex Sans Bold"/>
                <a:ea typeface="IBM Plex Sans Bold"/>
                <a:cs typeface="IBM Plex Sans Bold"/>
                <a:sym typeface="IBM Plex Sans Bold"/>
              </a:rPr>
              <a:t>€ 9.300,00</a:t>
            </a:r>
          </a:p>
          <a:p>
            <a:pPr algn="l">
              <a:lnSpc>
                <a:spcPts val="2600"/>
              </a:lnSpc>
            </a:pPr>
            <a:endParaRPr lang="en-US" sz="2000" b="1" u="none" strike="noStrike">
              <a:solidFill>
                <a:srgbClr val="000000"/>
              </a:solidFill>
              <a:latin typeface="IBM Plex Sans Bold"/>
              <a:ea typeface="IBM Plex Sans Bold"/>
              <a:cs typeface="IBM Plex Sans Bold"/>
              <a:sym typeface="IBM Plex Sans Bold"/>
            </a:endParaRPr>
          </a:p>
          <a:p>
            <a:pPr algn="l">
              <a:lnSpc>
                <a:spcPts val="2600"/>
              </a:lnSpc>
            </a:pPr>
            <a:endParaRPr lang="en-US" sz="2000" b="1" u="none" strike="noStrike">
              <a:solidFill>
                <a:srgbClr val="000000"/>
              </a:solidFill>
              <a:latin typeface="IBM Plex Sans Bold"/>
              <a:ea typeface="IBM Plex Sans Bold"/>
              <a:cs typeface="IBM Plex Sans Bold"/>
              <a:sym typeface="IBM Plex Sans Bold"/>
            </a:endParaRPr>
          </a:p>
        </p:txBody>
      </p:sp>
      <p:sp>
        <p:nvSpPr>
          <p:cNvPr id="14" name="TextBox 14"/>
          <p:cNvSpPr txBox="1"/>
          <p:nvPr/>
        </p:nvSpPr>
        <p:spPr>
          <a:xfrm>
            <a:off x="3331158" y="5957967"/>
            <a:ext cx="7157363" cy="361850"/>
          </a:xfrm>
          <a:prstGeom prst="rect">
            <a:avLst/>
          </a:prstGeom>
        </p:spPr>
        <p:txBody>
          <a:bodyPr lIns="0" tIns="0" rIns="0" bIns="0" rtlCol="0" anchor="t">
            <a:spAutoFit/>
          </a:bodyPr>
          <a:lstStyle/>
          <a:p>
            <a:pPr marL="0" lvl="0" indent="0" algn="l">
              <a:lnSpc>
                <a:spcPts val="2939"/>
              </a:lnSpc>
              <a:spcBef>
                <a:spcPct val="0"/>
              </a:spcBef>
            </a:pPr>
            <a:r>
              <a:rPr lang="en-US" sz="2260" b="1">
                <a:solidFill>
                  <a:srgbClr val="00569E"/>
                </a:solidFill>
                <a:latin typeface="IBM Plex Sans Bold"/>
                <a:ea typeface="IBM Plex Sans Bold"/>
                <a:cs typeface="IBM Plex Sans Bold"/>
                <a:sym typeface="IBM Plex Sans Bold"/>
              </a:rPr>
              <a:t>Facoltà di iscrizione ultra40enne</a:t>
            </a:r>
          </a:p>
        </p:txBody>
      </p:sp>
      <p:sp>
        <p:nvSpPr>
          <p:cNvPr id="15" name="TextBox 15"/>
          <p:cNvSpPr txBox="1"/>
          <p:nvPr/>
        </p:nvSpPr>
        <p:spPr>
          <a:xfrm>
            <a:off x="11215334" y="6472217"/>
            <a:ext cx="6396012" cy="1647825"/>
          </a:xfrm>
          <a:prstGeom prst="rect">
            <a:avLst/>
          </a:prstGeom>
        </p:spPr>
        <p:txBody>
          <a:bodyPr lIns="0" tIns="0" rIns="0" bIns="0" rtlCol="0" anchor="t">
            <a:spAutoFit/>
          </a:bodyPr>
          <a:lstStyle/>
          <a:p>
            <a:pPr algn="l">
              <a:lnSpc>
                <a:spcPts val="2699"/>
              </a:lnSpc>
            </a:pPr>
            <a:r>
              <a:rPr lang="en-US" sz="1999" b="1" u="sng">
                <a:solidFill>
                  <a:srgbClr val="000000"/>
                </a:solidFill>
                <a:latin typeface="IBM Plex Sans Bold"/>
                <a:ea typeface="IBM Plex Sans Bold"/>
                <a:cs typeface="IBM Plex Sans Bold"/>
                <a:sym typeface="IBM Plex Sans Bold"/>
              </a:rPr>
              <a:t>Onere minimo</a:t>
            </a:r>
            <a:r>
              <a:rPr lang="en-US" sz="1999" u="none" strike="noStrike">
                <a:solidFill>
                  <a:srgbClr val="000000"/>
                </a:solidFill>
                <a:latin typeface="IBM Plex Sans"/>
                <a:ea typeface="IBM Plex Sans"/>
                <a:cs typeface="IBM Plex Sans"/>
                <a:sym typeface="IBM Plex Sans"/>
              </a:rPr>
              <a:t>: il </a:t>
            </a:r>
            <a:r>
              <a:rPr lang="en-US" sz="1999" b="1" u="none" strike="noStrike">
                <a:solidFill>
                  <a:srgbClr val="000000"/>
                </a:solidFill>
                <a:latin typeface="IBM Plex Sans Bold"/>
                <a:ea typeface="IBM Plex Sans Bold"/>
                <a:cs typeface="IBM Plex Sans Bold"/>
                <a:sym typeface="IBM Plex Sans Bold"/>
              </a:rPr>
              <a:t>doppio</a:t>
            </a:r>
            <a:r>
              <a:rPr lang="en-US" sz="1999" u="none" strike="noStrike">
                <a:solidFill>
                  <a:srgbClr val="000000"/>
                </a:solidFill>
                <a:latin typeface="IBM Plex Sans"/>
                <a:ea typeface="IBM Plex Sans"/>
                <a:cs typeface="IBM Plex Sans"/>
                <a:sym typeface="IBM Plex Sans"/>
              </a:rPr>
              <a:t> del contributo minimo soggettivo in misura intera dell’anno della domanda</a:t>
            </a:r>
          </a:p>
          <a:p>
            <a:pPr algn="l">
              <a:lnSpc>
                <a:spcPts val="2699"/>
              </a:lnSpc>
            </a:pPr>
            <a:r>
              <a:rPr lang="en-US" sz="1999" b="1" u="none" strike="noStrike">
                <a:solidFill>
                  <a:srgbClr val="000000"/>
                </a:solidFill>
                <a:latin typeface="IBM Plex Sans Bold"/>
                <a:ea typeface="IBM Plex Sans Bold"/>
                <a:cs typeface="IBM Plex Sans Bold"/>
                <a:sym typeface="IBM Plex Sans Bold"/>
              </a:rPr>
              <a:t>Parametro 2025</a:t>
            </a:r>
            <a:r>
              <a:rPr lang="en-US" sz="1999" u="none" strike="noStrike">
                <a:solidFill>
                  <a:srgbClr val="000000"/>
                </a:solidFill>
                <a:latin typeface="IBM Plex Sans"/>
                <a:ea typeface="IBM Plex Sans"/>
                <a:cs typeface="IBM Plex Sans"/>
                <a:sym typeface="IBM Plex Sans"/>
              </a:rPr>
              <a:t>:   € 2.750,00 x 2 = </a:t>
            </a:r>
            <a:r>
              <a:rPr lang="en-US" sz="1999" b="1" u="none" strike="noStrike">
                <a:solidFill>
                  <a:srgbClr val="000000"/>
                </a:solidFill>
                <a:latin typeface="IBM Plex Sans Bold"/>
                <a:ea typeface="IBM Plex Sans Bold"/>
                <a:cs typeface="IBM Plex Sans Bold"/>
                <a:sym typeface="IBM Plex Sans Bold"/>
              </a:rPr>
              <a:t>€ 5.500,00</a:t>
            </a:r>
          </a:p>
          <a:p>
            <a:pPr algn="l">
              <a:lnSpc>
                <a:spcPts val="2699"/>
              </a:lnSpc>
            </a:pPr>
            <a:endParaRPr lang="en-US" sz="1999" b="1" u="none" strike="noStrike">
              <a:solidFill>
                <a:srgbClr val="000000"/>
              </a:solidFill>
              <a:latin typeface="IBM Plex Sans Bold"/>
              <a:ea typeface="IBM Plex Sans Bold"/>
              <a:cs typeface="IBM Plex Sans Bold"/>
              <a:sym typeface="IBM Plex Sans Bold"/>
            </a:endParaRPr>
          </a:p>
          <a:p>
            <a:pPr algn="l">
              <a:lnSpc>
                <a:spcPts val="2699"/>
              </a:lnSpc>
            </a:pPr>
            <a:r>
              <a:rPr lang="en-US" sz="1999" u="none" strike="noStrike">
                <a:solidFill>
                  <a:srgbClr val="000000"/>
                </a:solidFill>
                <a:latin typeface="IBM Plex Sans"/>
                <a:ea typeface="IBM Plex Sans"/>
                <a:cs typeface="IBM Plex Sans"/>
                <a:sym typeface="IBM Plex Sans"/>
              </a:rPr>
              <a:t>Richiesta regolarità dichiarativa e contributiva</a:t>
            </a:r>
          </a:p>
        </p:txBody>
      </p:sp>
      <p:sp>
        <p:nvSpPr>
          <p:cNvPr id="16" name="TextBox 16"/>
          <p:cNvSpPr txBox="1"/>
          <p:nvPr/>
        </p:nvSpPr>
        <p:spPr>
          <a:xfrm>
            <a:off x="11215334" y="5957967"/>
            <a:ext cx="7157363" cy="361850"/>
          </a:xfrm>
          <a:prstGeom prst="rect">
            <a:avLst/>
          </a:prstGeom>
        </p:spPr>
        <p:txBody>
          <a:bodyPr lIns="0" tIns="0" rIns="0" bIns="0" rtlCol="0" anchor="t">
            <a:spAutoFit/>
          </a:bodyPr>
          <a:lstStyle/>
          <a:p>
            <a:pPr marL="0" lvl="0" indent="0" algn="l">
              <a:lnSpc>
                <a:spcPts val="2939"/>
              </a:lnSpc>
              <a:spcBef>
                <a:spcPct val="0"/>
              </a:spcBef>
            </a:pPr>
            <a:r>
              <a:rPr lang="en-US" sz="2260" b="1">
                <a:solidFill>
                  <a:srgbClr val="00569E"/>
                </a:solidFill>
                <a:latin typeface="IBM Plex Sans Bold"/>
                <a:ea typeface="IBM Plex Sans Bold"/>
                <a:cs typeface="IBM Plex Sans Bold"/>
                <a:sym typeface="IBM Plex Sans Bold"/>
              </a:rPr>
              <a:t>Riscatto</a:t>
            </a:r>
          </a:p>
        </p:txBody>
      </p:sp>
      <p:sp>
        <p:nvSpPr>
          <p:cNvPr id="17" name="Freeform 17"/>
          <p:cNvSpPr/>
          <p:nvPr/>
        </p:nvSpPr>
        <p:spPr>
          <a:xfrm>
            <a:off x="10574246" y="5926031"/>
            <a:ext cx="476757" cy="415970"/>
          </a:xfrm>
          <a:custGeom>
            <a:avLst/>
            <a:gdLst/>
            <a:ahLst/>
            <a:cxnLst/>
            <a:rect l="l" t="t" r="r" b="b"/>
            <a:pathLst>
              <a:path w="476757" h="415970">
                <a:moveTo>
                  <a:pt x="0" y="0"/>
                </a:moveTo>
                <a:lnTo>
                  <a:pt x="476757" y="0"/>
                </a:lnTo>
                <a:lnTo>
                  <a:pt x="476757" y="415970"/>
                </a:lnTo>
                <a:lnTo>
                  <a:pt x="0" y="415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8" name="Freeform 18"/>
          <p:cNvSpPr/>
          <p:nvPr/>
        </p:nvSpPr>
        <p:spPr>
          <a:xfrm>
            <a:off x="2768422" y="5852860"/>
            <a:ext cx="476757" cy="415970"/>
          </a:xfrm>
          <a:custGeom>
            <a:avLst/>
            <a:gdLst/>
            <a:ahLst/>
            <a:cxnLst/>
            <a:rect l="l" t="t" r="r" b="b"/>
            <a:pathLst>
              <a:path w="476757" h="415970">
                <a:moveTo>
                  <a:pt x="0" y="0"/>
                </a:moveTo>
                <a:lnTo>
                  <a:pt x="476757" y="0"/>
                </a:lnTo>
                <a:lnTo>
                  <a:pt x="476757" y="415971"/>
                </a:lnTo>
                <a:lnTo>
                  <a:pt x="0" y="415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9" name="Group 19"/>
          <p:cNvGrpSpPr/>
          <p:nvPr/>
        </p:nvGrpSpPr>
        <p:grpSpPr>
          <a:xfrm rot="-9814140">
            <a:off x="15193037" y="7914129"/>
            <a:ext cx="5013385" cy="4386712"/>
            <a:chOff x="0" y="0"/>
            <a:chExt cx="812800" cy="711200"/>
          </a:xfrm>
        </p:grpSpPr>
        <p:sp>
          <p:nvSpPr>
            <p:cNvPr id="20" name="Freeform 20"/>
            <p:cNvSpPr/>
            <p:nvPr/>
          </p:nvSpPr>
          <p:spPr>
            <a:xfrm>
              <a:off x="6077" y="0"/>
              <a:ext cx="800647" cy="702238"/>
            </a:xfrm>
            <a:custGeom>
              <a:avLst/>
              <a:gdLst/>
              <a:ahLst/>
              <a:cxnLst/>
              <a:rect l="l" t="t" r="r" b="b"/>
              <a:pathLst>
                <a:path w="800647" h="702238">
                  <a:moveTo>
                    <a:pt x="407985" y="697792"/>
                  </a:moveTo>
                  <a:lnTo>
                    <a:pt x="799061" y="13408"/>
                  </a:lnTo>
                  <a:cubicBezTo>
                    <a:pt x="800646" y="10634"/>
                    <a:pt x="800635" y="7227"/>
                    <a:pt x="799032" y="4464"/>
                  </a:cubicBezTo>
                  <a:cubicBezTo>
                    <a:pt x="797428" y="1701"/>
                    <a:pt x="794475" y="0"/>
                    <a:pt x="791280" y="0"/>
                  </a:cubicBezTo>
                  <a:lnTo>
                    <a:pt x="9366" y="0"/>
                  </a:lnTo>
                  <a:cubicBezTo>
                    <a:pt x="6171" y="0"/>
                    <a:pt x="3218" y="1701"/>
                    <a:pt x="1614" y="4464"/>
                  </a:cubicBezTo>
                  <a:cubicBezTo>
                    <a:pt x="11" y="7227"/>
                    <a:pt x="0" y="10634"/>
                    <a:pt x="1585" y="13408"/>
                  </a:cubicBezTo>
                  <a:lnTo>
                    <a:pt x="392661" y="697792"/>
                  </a:lnTo>
                  <a:cubicBezTo>
                    <a:pt x="394232" y="700542"/>
                    <a:pt x="397156" y="702238"/>
                    <a:pt x="400323" y="702238"/>
                  </a:cubicBezTo>
                  <a:cubicBezTo>
                    <a:pt x="403490" y="702238"/>
                    <a:pt x="406414" y="700542"/>
                    <a:pt x="407985" y="697792"/>
                  </a:cubicBezTo>
                  <a:close/>
                </a:path>
              </a:pathLst>
            </a:custGeom>
            <a:solidFill>
              <a:srgbClr val="00569E">
                <a:alpha val="74902"/>
              </a:srgbClr>
            </a:solidFill>
          </p:spPr>
          <p:txBody>
            <a:bodyPr/>
            <a:lstStyle/>
            <a:p>
              <a:endParaRPr lang="it-IT"/>
            </a:p>
          </p:txBody>
        </p:sp>
        <p:sp>
          <p:nvSpPr>
            <p:cNvPr id="21" name="TextBox 21"/>
            <p:cNvSpPr txBox="1"/>
            <p:nvPr/>
          </p:nvSpPr>
          <p:spPr>
            <a:xfrm>
              <a:off x="127000" y="22225"/>
              <a:ext cx="558800" cy="358775"/>
            </a:xfrm>
            <a:prstGeom prst="rect">
              <a:avLst/>
            </a:prstGeom>
          </p:spPr>
          <p:txBody>
            <a:bodyPr lIns="50800" tIns="50800" rIns="50800" bIns="50800" rtlCol="0" anchor="ctr"/>
            <a:lstStyle/>
            <a:p>
              <a:pPr algn="ctr">
                <a:lnSpc>
                  <a:spcPts val="2215"/>
                </a:lnSpc>
              </a:pPr>
              <a:endParaRPr/>
            </a:p>
          </p:txBody>
        </p:sp>
      </p:grpSp>
      <p:sp>
        <p:nvSpPr>
          <p:cNvPr id="22" name="TextBox 22"/>
          <p:cNvSpPr txBox="1"/>
          <p:nvPr/>
        </p:nvSpPr>
        <p:spPr>
          <a:xfrm>
            <a:off x="11051003" y="3195230"/>
            <a:ext cx="6615443" cy="2584748"/>
          </a:xfrm>
          <a:prstGeom prst="rect">
            <a:avLst/>
          </a:prstGeom>
        </p:spPr>
        <p:txBody>
          <a:bodyPr lIns="0" tIns="0" rIns="0" bIns="0" rtlCol="0" anchor="t">
            <a:spAutoFit/>
          </a:bodyPr>
          <a:lstStyle/>
          <a:p>
            <a:pPr marL="431801" lvl="1" indent="-215900" algn="l">
              <a:lnSpc>
                <a:spcPts val="2600"/>
              </a:lnSpc>
              <a:buFont typeface="Arial"/>
              <a:buChar char="•"/>
            </a:pPr>
            <a:r>
              <a:rPr lang="en-US" sz="2000">
                <a:solidFill>
                  <a:srgbClr val="000000"/>
                </a:solidFill>
                <a:latin typeface="IBM Plex Sans"/>
                <a:ea typeface="IBM Plex Sans"/>
                <a:cs typeface="IBM Plex Sans"/>
                <a:sym typeface="IBM Plex Sans"/>
              </a:rPr>
              <a:t>Esercizio della facoltà al momento </a:t>
            </a:r>
            <a:r>
              <a:rPr lang="en-US" sz="2000" b="1">
                <a:solidFill>
                  <a:srgbClr val="000000"/>
                </a:solidFill>
                <a:latin typeface="IBM Plex Sans Bold"/>
                <a:ea typeface="IBM Plex Sans Bold"/>
                <a:cs typeface="IBM Plex Sans Bold"/>
                <a:sym typeface="IBM Plex Sans Bold"/>
              </a:rPr>
              <a:t>della prima</a:t>
            </a:r>
            <a:r>
              <a:rPr lang="en-US" sz="2000">
                <a:solidFill>
                  <a:srgbClr val="000000"/>
                </a:solidFill>
                <a:latin typeface="IBM Plex Sans"/>
                <a:ea typeface="IBM Plex Sans"/>
                <a:cs typeface="IBM Plex Sans"/>
                <a:sym typeface="IBM Plex Sans"/>
              </a:rPr>
              <a:t> iscrizione alla Cassa</a:t>
            </a:r>
          </a:p>
          <a:p>
            <a:pPr algn="l">
              <a:lnSpc>
                <a:spcPts val="2600"/>
              </a:lnSpc>
            </a:pPr>
            <a:endParaRPr lang="en-US" sz="2000">
              <a:solidFill>
                <a:srgbClr val="000000"/>
              </a:solidFill>
              <a:latin typeface="IBM Plex Sans"/>
              <a:ea typeface="IBM Plex Sans"/>
              <a:cs typeface="IBM Plex Sans"/>
              <a:sym typeface="IBM Plex Sans"/>
            </a:endParaRPr>
          </a:p>
          <a:p>
            <a:pPr marL="431801" lvl="1" indent="-215900" algn="l">
              <a:lnSpc>
                <a:spcPts val="2600"/>
              </a:lnSpc>
              <a:buFont typeface="Arial"/>
              <a:buChar char="•"/>
            </a:pPr>
            <a:r>
              <a:rPr lang="en-US" sz="2000" u="sng" strike="noStrike">
                <a:solidFill>
                  <a:srgbClr val="000000"/>
                </a:solidFill>
                <a:latin typeface="IBM Plex Sans"/>
                <a:ea typeface="IBM Plex Sans"/>
                <a:cs typeface="IBM Plex Sans"/>
                <a:sym typeface="IBM Plex Sans"/>
              </a:rPr>
              <a:t>Dovuto</a:t>
            </a:r>
            <a:r>
              <a:rPr lang="en-US" sz="2000" u="none" strike="noStrike">
                <a:solidFill>
                  <a:srgbClr val="000000"/>
                </a:solidFill>
                <a:latin typeface="IBM Plex Sans"/>
                <a:ea typeface="IBM Plex Sans"/>
                <a:cs typeface="IBM Plex Sans"/>
                <a:sym typeface="IBM Plex Sans"/>
              </a:rPr>
              <a:t>:  contributo minimo soggettivo in misura intera + eventuali eccedenze relative al reddito professionale e al volume di affari IVA, per ciascun anno di iscrizione retroattiva</a:t>
            </a:r>
          </a:p>
          <a:p>
            <a:pPr algn="l">
              <a:lnSpc>
                <a:spcPts val="2600"/>
              </a:lnSpc>
            </a:pPr>
            <a:endParaRPr lang="en-US" sz="2000" u="none" strike="noStrike">
              <a:solidFill>
                <a:srgbClr val="000000"/>
              </a:solidFill>
              <a:latin typeface="IBM Plex Sans"/>
              <a:ea typeface="IBM Plex Sans"/>
              <a:cs typeface="IBM Plex Sans"/>
              <a:sym typeface="IBM Plex Sans"/>
            </a:endParaRPr>
          </a:p>
        </p:txBody>
      </p:sp>
      <p:sp>
        <p:nvSpPr>
          <p:cNvPr id="23" name="TextBox 23"/>
          <p:cNvSpPr txBox="1"/>
          <p:nvPr/>
        </p:nvSpPr>
        <p:spPr>
          <a:xfrm>
            <a:off x="11089103" y="2682756"/>
            <a:ext cx="6648473" cy="361850"/>
          </a:xfrm>
          <a:prstGeom prst="rect">
            <a:avLst/>
          </a:prstGeom>
        </p:spPr>
        <p:txBody>
          <a:bodyPr lIns="0" tIns="0" rIns="0" bIns="0" rtlCol="0" anchor="t">
            <a:spAutoFit/>
          </a:bodyPr>
          <a:lstStyle/>
          <a:p>
            <a:pPr marL="0" lvl="0" indent="0" algn="l">
              <a:lnSpc>
                <a:spcPts val="2939"/>
              </a:lnSpc>
              <a:spcBef>
                <a:spcPct val="0"/>
              </a:spcBef>
            </a:pPr>
            <a:r>
              <a:rPr lang="en-US" sz="2260" b="1">
                <a:solidFill>
                  <a:srgbClr val="00569E"/>
                </a:solidFill>
                <a:latin typeface="IBM Plex Sans Bold"/>
                <a:ea typeface="IBM Plex Sans Bold"/>
                <a:cs typeface="IBM Plex Sans Bold"/>
                <a:sym typeface="IBM Plex Sans Bold"/>
              </a:rPr>
              <a:t> Iscrizione facoltativa praticante anni precedenti</a:t>
            </a:r>
          </a:p>
        </p:txBody>
      </p:sp>
      <p:sp>
        <p:nvSpPr>
          <p:cNvPr id="24" name="Freeform 24"/>
          <p:cNvSpPr/>
          <p:nvPr/>
        </p:nvSpPr>
        <p:spPr>
          <a:xfrm>
            <a:off x="10488521" y="2701806"/>
            <a:ext cx="476757" cy="415970"/>
          </a:xfrm>
          <a:custGeom>
            <a:avLst/>
            <a:gdLst/>
            <a:ahLst/>
            <a:cxnLst/>
            <a:rect l="l" t="t" r="r" b="b"/>
            <a:pathLst>
              <a:path w="476757" h="415970">
                <a:moveTo>
                  <a:pt x="0" y="0"/>
                </a:moveTo>
                <a:lnTo>
                  <a:pt x="476757" y="0"/>
                </a:lnTo>
                <a:lnTo>
                  <a:pt x="476757" y="415971"/>
                </a:lnTo>
                <a:lnTo>
                  <a:pt x="0" y="415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5" name="Freeform 25"/>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6"/>
            <a:stretch>
              <a:fillRect/>
            </a:stretch>
          </a:blipFill>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48690" y="6466062"/>
            <a:ext cx="6791819" cy="6791819"/>
          </a:xfrm>
          <a:custGeom>
            <a:avLst/>
            <a:gdLst/>
            <a:ahLst/>
            <a:cxnLst/>
            <a:rect l="l" t="t" r="r" b="b"/>
            <a:pathLst>
              <a:path w="6791819" h="6791819">
                <a:moveTo>
                  <a:pt x="0" y="0"/>
                </a:moveTo>
                <a:lnTo>
                  <a:pt x="6791819" y="0"/>
                </a:lnTo>
                <a:lnTo>
                  <a:pt x="6791819" y="6791819"/>
                </a:lnTo>
                <a:lnTo>
                  <a:pt x="0" y="6791819"/>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it-IT"/>
          </a:p>
        </p:txBody>
      </p:sp>
      <p:graphicFrame>
        <p:nvGraphicFramePr>
          <p:cNvPr id="3" name="Table 3"/>
          <p:cNvGraphicFramePr>
            <a:graphicFrameLocks noGrp="1"/>
          </p:cNvGraphicFramePr>
          <p:nvPr/>
        </p:nvGraphicFramePr>
        <p:xfrm>
          <a:off x="2748709" y="3348766"/>
          <a:ext cx="12790581" cy="5541969"/>
        </p:xfrm>
        <a:graphic>
          <a:graphicData uri="http://schemas.openxmlformats.org/drawingml/2006/table">
            <a:tbl>
              <a:tblPr/>
              <a:tblGrid>
                <a:gridCol w="3770060">
                  <a:extLst>
                    <a:ext uri="{9D8B030D-6E8A-4147-A177-3AD203B41FA5}">
                      <a16:colId xmlns:a16="http://schemas.microsoft.com/office/drawing/2014/main" val="20000"/>
                    </a:ext>
                  </a:extLst>
                </a:gridCol>
                <a:gridCol w="2555535">
                  <a:extLst>
                    <a:ext uri="{9D8B030D-6E8A-4147-A177-3AD203B41FA5}">
                      <a16:colId xmlns:a16="http://schemas.microsoft.com/office/drawing/2014/main" val="20001"/>
                    </a:ext>
                  </a:extLst>
                </a:gridCol>
                <a:gridCol w="373967">
                  <a:extLst>
                    <a:ext uri="{9D8B030D-6E8A-4147-A177-3AD203B41FA5}">
                      <a16:colId xmlns:a16="http://schemas.microsoft.com/office/drawing/2014/main" val="20002"/>
                    </a:ext>
                  </a:extLst>
                </a:gridCol>
                <a:gridCol w="3747028">
                  <a:extLst>
                    <a:ext uri="{9D8B030D-6E8A-4147-A177-3AD203B41FA5}">
                      <a16:colId xmlns:a16="http://schemas.microsoft.com/office/drawing/2014/main" val="20003"/>
                    </a:ext>
                  </a:extLst>
                </a:gridCol>
                <a:gridCol w="2343991">
                  <a:extLst>
                    <a:ext uri="{9D8B030D-6E8A-4147-A177-3AD203B41FA5}">
                      <a16:colId xmlns:a16="http://schemas.microsoft.com/office/drawing/2014/main" val="20004"/>
                    </a:ext>
                  </a:extLst>
                </a:gridCol>
              </a:tblGrid>
              <a:tr h="867314">
                <a:tc>
                  <a:txBody>
                    <a:bodyPr/>
                    <a:lstStyle/>
                    <a:p>
                      <a:pPr marL="0" lvl="0" indent="0" algn="ctr">
                        <a:lnSpc>
                          <a:spcPts val="3499"/>
                        </a:lnSpc>
                        <a:spcBef>
                          <a:spcPct val="0"/>
                        </a:spcBef>
                        <a:defRPr/>
                      </a:pPr>
                      <a:r>
                        <a:rPr lang="en-US" sz="2499" b="1">
                          <a:solidFill>
                            <a:srgbClr val="FFFFFF"/>
                          </a:solidFill>
                          <a:latin typeface="IBM Plex Sans Bold"/>
                          <a:ea typeface="IBM Plex Sans Bold"/>
                          <a:cs typeface="IBM Plex Sans Bold"/>
                          <a:sym typeface="IBM Plex Sans Bold"/>
                        </a:rPr>
                        <a:t>Ritardato versamento</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90B4F8"/>
                    </a:solidFill>
                  </a:tcPr>
                </a:tc>
                <a:tc>
                  <a:txBody>
                    <a:bodyPr/>
                    <a:lstStyle/>
                    <a:p>
                      <a:pPr marL="0" lvl="0" indent="0" algn="ctr">
                        <a:lnSpc>
                          <a:spcPts val="3499"/>
                        </a:lnSpc>
                        <a:spcBef>
                          <a:spcPct val="0"/>
                        </a:spcBef>
                        <a:defRPr/>
                      </a:pPr>
                      <a:r>
                        <a:rPr lang="en-US" sz="2499" b="1">
                          <a:solidFill>
                            <a:srgbClr val="FFFFFF"/>
                          </a:solidFill>
                          <a:latin typeface="IBM Plex Sans Bold"/>
                          <a:ea typeface="IBM Plex Sans Bold"/>
                          <a:cs typeface="IBM Plex Sans Bold"/>
                          <a:sym typeface="IBM Plex Sans Bold"/>
                        </a:rPr>
                        <a:t>Sanzione </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90B4F8"/>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0E4894"/>
                    </a:solidFill>
                  </a:tcPr>
                </a:tc>
                <a:tc>
                  <a:txBody>
                    <a:bodyPr/>
                    <a:lstStyle/>
                    <a:p>
                      <a:pPr algn="ctr">
                        <a:lnSpc>
                          <a:spcPts val="3499"/>
                        </a:lnSpc>
                        <a:spcBef>
                          <a:spcPct val="0"/>
                        </a:spcBef>
                        <a:defRPr/>
                      </a:pPr>
                      <a:r>
                        <a:rPr lang="en-US" sz="2499" b="1">
                          <a:solidFill>
                            <a:srgbClr val="FFFFFF"/>
                          </a:solidFill>
                          <a:latin typeface="IBM Plex Sans Bold"/>
                          <a:ea typeface="IBM Plex Sans Bold"/>
                          <a:cs typeface="IBM Plex Sans Bold"/>
                          <a:sym typeface="IBM Plex Sans Bold"/>
                        </a:rPr>
                        <a:t>Omesso versamento</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90B4F8"/>
                    </a:solidFill>
                  </a:tcPr>
                </a:tc>
                <a:tc>
                  <a:txBody>
                    <a:bodyPr/>
                    <a:lstStyle/>
                    <a:p>
                      <a:pPr algn="ctr">
                        <a:lnSpc>
                          <a:spcPts val="3499"/>
                        </a:lnSpc>
                        <a:spcBef>
                          <a:spcPct val="0"/>
                        </a:spcBef>
                        <a:defRPr/>
                      </a:pPr>
                      <a:r>
                        <a:rPr lang="en-US" sz="2499" b="1">
                          <a:solidFill>
                            <a:srgbClr val="FFFFFF"/>
                          </a:solidFill>
                          <a:latin typeface="IBM Plex Sans Bold"/>
                          <a:ea typeface="IBM Plex Sans Bold"/>
                          <a:cs typeface="IBM Plex Sans Bold"/>
                          <a:sym typeface="IBM Plex Sans Bold"/>
                        </a:rPr>
                        <a:t>Sanzione</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90B4F8"/>
                    </a:solidFill>
                  </a:tcPr>
                </a:tc>
                <a:extLst>
                  <a:ext uri="{0D108BD9-81ED-4DB2-BD59-A6C34878D82A}">
                    <a16:rowId xmlns:a16="http://schemas.microsoft.com/office/drawing/2014/main" val="10000"/>
                  </a:ext>
                </a:extLst>
              </a:tr>
              <a:tr h="1085440">
                <a:tc>
                  <a:txBody>
                    <a:bodyPr/>
                    <a:lstStyle/>
                    <a:p>
                      <a:pPr marL="0" lvl="0" indent="0" algn="l">
                        <a:lnSpc>
                          <a:spcPts val="2800"/>
                        </a:lnSpc>
                        <a:spcBef>
                          <a:spcPct val="0"/>
                        </a:spcBef>
                        <a:defRPr/>
                      </a:pPr>
                      <a:r>
                        <a:rPr lang="en-US" sz="2000" u="none" strike="noStrike">
                          <a:solidFill>
                            <a:srgbClr val="000000"/>
                          </a:solidFill>
                          <a:latin typeface="IBM Plex Sans"/>
                          <a:ea typeface="IBM Plex Sans"/>
                          <a:cs typeface="IBM Plex Sans"/>
                          <a:sym typeface="IBM Plex Sans"/>
                        </a:rPr>
                        <a:t>Entro 8 gg dalla scadenza</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800"/>
                        </a:lnSpc>
                        <a:spcBef>
                          <a:spcPct val="0"/>
                        </a:spcBef>
                        <a:defRPr/>
                      </a:pPr>
                      <a:r>
                        <a:rPr lang="en-US" sz="2000">
                          <a:solidFill>
                            <a:srgbClr val="000000"/>
                          </a:solidFill>
                          <a:latin typeface="IBM Plex Sans"/>
                          <a:ea typeface="IBM Plex Sans"/>
                          <a:cs typeface="IBM Plex Sans"/>
                          <a:sym typeface="IBM Plex Sans"/>
                        </a:rPr>
                        <a:t>nessuna sanzione</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0E4894"/>
                    </a:solidFill>
                  </a:tcPr>
                </a:tc>
                <a:tc>
                  <a:txBody>
                    <a:bodyPr/>
                    <a:lstStyle/>
                    <a:p>
                      <a:pPr algn="ctr">
                        <a:lnSpc>
                          <a:spcPts val="2800"/>
                        </a:lnSpc>
                        <a:spcBef>
                          <a:spcPct val="0"/>
                        </a:spcBef>
                        <a:defRPr/>
                      </a:pPr>
                      <a:r>
                        <a:rPr lang="en-US" sz="2000">
                          <a:solidFill>
                            <a:srgbClr val="000000"/>
                          </a:solidFill>
                          <a:latin typeface="IBM Plex Sans"/>
                          <a:ea typeface="IBM Plex Sans"/>
                          <a:cs typeface="IBM Plex Sans"/>
                          <a:sym typeface="IBM Plex Sans"/>
                        </a:rPr>
                        <a:t>omissione totale</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800"/>
                        </a:lnSpc>
                        <a:defRPr/>
                      </a:pPr>
                      <a:r>
                        <a:rPr lang="en-US" sz="2000">
                          <a:solidFill>
                            <a:srgbClr val="000000"/>
                          </a:solidFill>
                          <a:latin typeface="IBM Plex Sans"/>
                          <a:ea typeface="IBM Plex Sans"/>
                          <a:cs typeface="IBM Plex Sans"/>
                          <a:sym typeface="IBM Plex Sans"/>
                        </a:rPr>
                        <a:t>24% + interessi</a:t>
                      </a:r>
                      <a:endParaRPr lang="en-US" sz="1100"/>
                    </a:p>
                    <a:p>
                      <a:pPr algn="ctr">
                        <a:lnSpc>
                          <a:spcPts val="2800"/>
                        </a:lnSpc>
                        <a:spcBef>
                          <a:spcPct val="0"/>
                        </a:spcBef>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85889">
                <a:tc>
                  <a:txBody>
                    <a:bodyPr/>
                    <a:lstStyle/>
                    <a:p>
                      <a:pPr marL="0" lvl="0" indent="0" algn="l">
                        <a:lnSpc>
                          <a:spcPts val="2800"/>
                        </a:lnSpc>
                        <a:spcBef>
                          <a:spcPct val="0"/>
                        </a:spcBef>
                        <a:defRPr/>
                      </a:pPr>
                      <a:r>
                        <a:rPr lang="en-US" sz="2000" u="none" strike="noStrike">
                          <a:solidFill>
                            <a:srgbClr val="000000"/>
                          </a:solidFill>
                          <a:latin typeface="IBM Plex Sans"/>
                          <a:ea typeface="IBM Plex Sans"/>
                          <a:cs typeface="IBM Plex Sans"/>
                          <a:sym typeface="IBM Plex Sans"/>
                        </a:rPr>
                        <a:t>Da 9 a </a:t>
                      </a:r>
                      <a:r>
                        <a:rPr lang="en-US" sz="2000" b="1" u="none" strike="noStrike">
                          <a:solidFill>
                            <a:srgbClr val="000000"/>
                          </a:solidFill>
                          <a:latin typeface="IBM Plex Sans Bold"/>
                          <a:ea typeface="IBM Plex Sans Bold"/>
                          <a:cs typeface="IBM Plex Sans Bold"/>
                          <a:sym typeface="IBM Plex Sans Bold"/>
                        </a:rPr>
                        <a:t>60 gg</a:t>
                      </a:r>
                      <a:r>
                        <a:rPr lang="en-US" sz="2000" u="none" strike="noStrike">
                          <a:solidFill>
                            <a:srgbClr val="000000"/>
                          </a:solidFill>
                          <a:latin typeface="IBM Plex Sans"/>
                          <a:ea typeface="IBM Plex Sans"/>
                          <a:cs typeface="IBM Plex Sans"/>
                          <a:sym typeface="IBM Plex Sans"/>
                        </a:rPr>
                        <a:t> dalla scadenza</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800"/>
                        </a:lnSpc>
                        <a:spcBef>
                          <a:spcPct val="0"/>
                        </a:spcBef>
                        <a:defRPr/>
                      </a:pPr>
                      <a:r>
                        <a:rPr lang="en-US" sz="2000">
                          <a:solidFill>
                            <a:srgbClr val="000000"/>
                          </a:solidFill>
                          <a:latin typeface="IBM Plex Sans"/>
                          <a:ea typeface="IBM Plex Sans"/>
                          <a:cs typeface="IBM Plex Sans"/>
                          <a:sym typeface="IBM Plex Sans"/>
                        </a:rPr>
                        <a:t>4% + interessi</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0E4894"/>
                    </a:solidFill>
                  </a:tcPr>
                </a:tc>
                <a:tc>
                  <a:txBody>
                    <a:bodyPr/>
                    <a:lstStyle/>
                    <a:p>
                      <a:pPr algn="ctr">
                        <a:lnSpc>
                          <a:spcPts val="2800"/>
                        </a:lnSpc>
                        <a:defRPr/>
                      </a:pPr>
                      <a:r>
                        <a:rPr lang="en-US" sz="2000">
                          <a:solidFill>
                            <a:srgbClr val="000000"/>
                          </a:solidFill>
                          <a:latin typeface="IBM Plex Sans"/>
                          <a:ea typeface="IBM Plex Sans"/>
                          <a:cs typeface="IBM Plex Sans"/>
                          <a:sym typeface="IBM Plex Sans"/>
                        </a:rPr>
                        <a:t>omissione parziale</a:t>
                      </a:r>
                      <a:endParaRPr lang="en-US" sz="1100"/>
                    </a:p>
                    <a:p>
                      <a:pPr algn="ctr">
                        <a:lnSpc>
                          <a:spcPts val="2800"/>
                        </a:lnSpc>
                        <a:spcBef>
                          <a:spcPct val="0"/>
                        </a:spcBef>
                      </a:pPr>
                      <a:r>
                        <a:rPr lang="en-US" sz="2000">
                          <a:solidFill>
                            <a:srgbClr val="000000"/>
                          </a:solidFill>
                          <a:latin typeface="IBM Plex Sans"/>
                          <a:ea typeface="IBM Plex Sans"/>
                          <a:cs typeface="IBM Plex Sans"/>
                          <a:sym typeface="IBM Plex Sans"/>
                        </a:rPr>
                        <a:t>(pagamento di almeno il 20% del dovuto) </a:t>
                      </a:r>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800"/>
                        </a:lnSpc>
                        <a:spcBef>
                          <a:spcPct val="0"/>
                        </a:spcBef>
                        <a:defRPr/>
                      </a:pPr>
                      <a:r>
                        <a:rPr lang="en-US" sz="2000">
                          <a:solidFill>
                            <a:srgbClr val="000000"/>
                          </a:solidFill>
                          <a:latin typeface="IBM Plex Sans"/>
                          <a:ea typeface="IBM Plex Sans"/>
                          <a:cs typeface="IBM Plex Sans"/>
                          <a:sym typeface="IBM Plex Sans"/>
                        </a:rPr>
                        <a:t>12% + interessi</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01663">
                <a:tc>
                  <a:txBody>
                    <a:bodyPr/>
                    <a:lstStyle/>
                    <a:p>
                      <a:pPr marL="0" lvl="0" indent="0" algn="l">
                        <a:lnSpc>
                          <a:spcPts val="2800"/>
                        </a:lnSpc>
                        <a:spcBef>
                          <a:spcPct val="0"/>
                        </a:spcBef>
                        <a:defRPr/>
                      </a:pPr>
                      <a:r>
                        <a:rPr lang="en-US" sz="2000" b="1" u="none" strike="noStrike">
                          <a:solidFill>
                            <a:srgbClr val="000000"/>
                          </a:solidFill>
                          <a:latin typeface="IBM Plex Sans Bold"/>
                          <a:ea typeface="IBM Plex Sans Bold"/>
                          <a:cs typeface="IBM Plex Sans Bold"/>
                          <a:sym typeface="IBM Plex Sans Bold"/>
                        </a:rPr>
                        <a:t>Da 61</a:t>
                      </a:r>
                      <a:r>
                        <a:rPr lang="en-US" sz="2000" u="none" strike="noStrike">
                          <a:solidFill>
                            <a:srgbClr val="000000"/>
                          </a:solidFill>
                          <a:latin typeface="IBM Plex Sans"/>
                          <a:ea typeface="IBM Plex Sans"/>
                          <a:cs typeface="IBM Plex Sans"/>
                          <a:sym typeface="IBM Plex Sans"/>
                        </a:rPr>
                        <a:t> a 150 gg dalla scadenza </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800"/>
                        </a:lnSpc>
                        <a:spcBef>
                          <a:spcPct val="0"/>
                        </a:spcBef>
                        <a:defRPr/>
                      </a:pPr>
                      <a:r>
                        <a:rPr lang="en-US" sz="2000">
                          <a:solidFill>
                            <a:srgbClr val="000000"/>
                          </a:solidFill>
                          <a:latin typeface="IBM Plex Sans"/>
                          <a:ea typeface="IBM Plex Sans"/>
                          <a:cs typeface="IBM Plex Sans"/>
                          <a:sym typeface="IBM Plex Sans"/>
                        </a:rPr>
                        <a:t>6% + interessi</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0E4894"/>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01663">
                <a:tc>
                  <a:txBody>
                    <a:bodyPr/>
                    <a:lstStyle/>
                    <a:p>
                      <a:pPr marL="0" lvl="0" indent="0" algn="l">
                        <a:lnSpc>
                          <a:spcPts val="2800"/>
                        </a:lnSpc>
                        <a:spcBef>
                          <a:spcPct val="0"/>
                        </a:spcBef>
                        <a:defRPr/>
                      </a:pPr>
                      <a:r>
                        <a:rPr lang="en-US" sz="2000" u="none" strike="noStrike">
                          <a:solidFill>
                            <a:srgbClr val="000000"/>
                          </a:solidFill>
                          <a:latin typeface="IBM Plex Sans"/>
                          <a:ea typeface="IBM Plex Sans"/>
                          <a:cs typeface="IBM Plex Sans"/>
                          <a:sym typeface="IBM Plex Sans"/>
                        </a:rPr>
                        <a:t>Oltre 150 gg dalla scadenza </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marL="0" lvl="0" indent="0" algn="ctr">
                        <a:lnSpc>
                          <a:spcPts val="2800"/>
                        </a:lnSpc>
                        <a:spcBef>
                          <a:spcPct val="0"/>
                        </a:spcBef>
                        <a:defRPr/>
                      </a:pPr>
                      <a:r>
                        <a:rPr lang="en-US" sz="2000">
                          <a:solidFill>
                            <a:srgbClr val="000000"/>
                          </a:solidFill>
                          <a:latin typeface="IBM Plex Sans"/>
                          <a:ea typeface="IBM Plex Sans"/>
                          <a:cs typeface="IBM Plex Sans"/>
                          <a:sym typeface="IBM Plex Sans"/>
                        </a:rPr>
                        <a:t>10% + interessi</a:t>
                      </a: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0E4894"/>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tc>
                  <a:txBody>
                    <a:bodyPr/>
                    <a:lstStyle/>
                    <a:p>
                      <a:pPr algn="ctr">
                        <a:lnSpc>
                          <a:spcPts val="2800"/>
                        </a:lnSpc>
                        <a:spcBef>
                          <a:spcPct val="0"/>
                        </a:spcBef>
                        <a:defRPr/>
                      </a:pPr>
                      <a:endParaRPr lang="en-US" sz="1100"/>
                    </a:p>
                  </a:txBody>
                  <a:tcPr marL="120030" marR="120030" marT="120030" marB="120030">
                    <a:lnL w="19050" cap="flat" cmpd="sng" algn="ctr">
                      <a:solidFill>
                        <a:srgbClr val="0062B0"/>
                      </a:solidFill>
                      <a:prstDash val="solid"/>
                      <a:round/>
                      <a:headEnd type="none" w="med" len="med"/>
                      <a:tailEnd type="none" w="med" len="med"/>
                    </a:lnL>
                    <a:lnR w="19050" cap="flat" cmpd="sng" algn="ctr">
                      <a:solidFill>
                        <a:srgbClr val="0062B0"/>
                      </a:solidFill>
                      <a:prstDash val="solid"/>
                      <a:round/>
                      <a:headEnd type="none" w="med" len="med"/>
                      <a:tailEnd type="none" w="med" len="med"/>
                    </a:lnR>
                    <a:lnT w="19050" cap="flat" cmpd="sng" algn="ctr">
                      <a:solidFill>
                        <a:srgbClr val="0062B0"/>
                      </a:solidFill>
                      <a:prstDash val="solid"/>
                      <a:round/>
                      <a:headEnd type="none" w="med" len="med"/>
                      <a:tailEnd type="none" w="med" len="med"/>
                    </a:lnT>
                    <a:lnB w="19050" cap="flat" cmpd="sng" algn="ctr">
                      <a:solidFill>
                        <a:srgbClr val="0062B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Freeform 4"/>
          <p:cNvSpPr/>
          <p:nvPr/>
        </p:nvSpPr>
        <p:spPr>
          <a:xfrm>
            <a:off x="16719668" y="5704973"/>
            <a:ext cx="6791819" cy="6791819"/>
          </a:xfrm>
          <a:custGeom>
            <a:avLst/>
            <a:gdLst/>
            <a:ahLst/>
            <a:cxnLst/>
            <a:rect l="l" t="t" r="r" b="b"/>
            <a:pathLst>
              <a:path w="6791819" h="6791819">
                <a:moveTo>
                  <a:pt x="0" y="0"/>
                </a:moveTo>
                <a:lnTo>
                  <a:pt x="6791819" y="0"/>
                </a:lnTo>
                <a:lnTo>
                  <a:pt x="6791819" y="6791819"/>
                </a:lnTo>
                <a:lnTo>
                  <a:pt x="0" y="6791819"/>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5" name="Group 5"/>
          <p:cNvGrpSpPr/>
          <p:nvPr/>
        </p:nvGrpSpPr>
        <p:grpSpPr>
          <a:xfrm rot="-2341140">
            <a:off x="-1773143" y="19965"/>
            <a:ext cx="5013385" cy="4386712"/>
            <a:chOff x="0" y="0"/>
            <a:chExt cx="812800" cy="711200"/>
          </a:xfrm>
        </p:grpSpPr>
        <p:sp>
          <p:nvSpPr>
            <p:cNvPr id="6" name="Freeform 6"/>
            <p:cNvSpPr/>
            <p:nvPr/>
          </p:nvSpPr>
          <p:spPr>
            <a:xfrm>
              <a:off x="6077" y="0"/>
              <a:ext cx="800647" cy="702238"/>
            </a:xfrm>
            <a:custGeom>
              <a:avLst/>
              <a:gdLst/>
              <a:ahLst/>
              <a:cxnLst/>
              <a:rect l="l" t="t" r="r" b="b"/>
              <a:pathLst>
                <a:path w="800647" h="702238">
                  <a:moveTo>
                    <a:pt x="407985" y="697792"/>
                  </a:moveTo>
                  <a:lnTo>
                    <a:pt x="799061" y="13408"/>
                  </a:lnTo>
                  <a:cubicBezTo>
                    <a:pt x="800646" y="10634"/>
                    <a:pt x="800635" y="7227"/>
                    <a:pt x="799032" y="4464"/>
                  </a:cubicBezTo>
                  <a:cubicBezTo>
                    <a:pt x="797428" y="1701"/>
                    <a:pt x="794475" y="0"/>
                    <a:pt x="791280" y="0"/>
                  </a:cubicBezTo>
                  <a:lnTo>
                    <a:pt x="9366" y="0"/>
                  </a:lnTo>
                  <a:cubicBezTo>
                    <a:pt x="6171" y="0"/>
                    <a:pt x="3218" y="1701"/>
                    <a:pt x="1614" y="4464"/>
                  </a:cubicBezTo>
                  <a:cubicBezTo>
                    <a:pt x="11" y="7227"/>
                    <a:pt x="0" y="10634"/>
                    <a:pt x="1585" y="13408"/>
                  </a:cubicBezTo>
                  <a:lnTo>
                    <a:pt x="392661" y="697792"/>
                  </a:lnTo>
                  <a:cubicBezTo>
                    <a:pt x="394232" y="700542"/>
                    <a:pt x="397156" y="702238"/>
                    <a:pt x="400323" y="702238"/>
                  </a:cubicBezTo>
                  <a:cubicBezTo>
                    <a:pt x="403490" y="702238"/>
                    <a:pt x="406414" y="700542"/>
                    <a:pt x="407985" y="697792"/>
                  </a:cubicBezTo>
                  <a:close/>
                </a:path>
              </a:pathLst>
            </a:custGeom>
            <a:solidFill>
              <a:srgbClr val="00569E">
                <a:alpha val="71765"/>
              </a:srgbClr>
            </a:solidFill>
          </p:spPr>
          <p:txBody>
            <a:bodyPr/>
            <a:lstStyle/>
            <a:p>
              <a:endParaRPr lang="it-IT"/>
            </a:p>
          </p:txBody>
        </p:sp>
        <p:sp>
          <p:nvSpPr>
            <p:cNvPr id="7" name="TextBox 7"/>
            <p:cNvSpPr txBox="1"/>
            <p:nvPr/>
          </p:nvSpPr>
          <p:spPr>
            <a:xfrm>
              <a:off x="127000" y="22225"/>
              <a:ext cx="558800" cy="358775"/>
            </a:xfrm>
            <a:prstGeom prst="rect">
              <a:avLst/>
            </a:prstGeom>
          </p:spPr>
          <p:txBody>
            <a:bodyPr lIns="50800" tIns="50800" rIns="50800" bIns="50800" rtlCol="0" anchor="ctr"/>
            <a:lstStyle/>
            <a:p>
              <a:pPr algn="ctr">
                <a:lnSpc>
                  <a:spcPts val="2215"/>
                </a:lnSpc>
              </a:pPr>
              <a:endParaRPr/>
            </a:p>
          </p:txBody>
        </p:sp>
      </p:grpSp>
      <p:grpSp>
        <p:nvGrpSpPr>
          <p:cNvPr id="8" name="Group 8"/>
          <p:cNvGrpSpPr/>
          <p:nvPr/>
        </p:nvGrpSpPr>
        <p:grpSpPr>
          <a:xfrm rot="-9814140">
            <a:off x="15193037" y="7914129"/>
            <a:ext cx="5013385" cy="4386712"/>
            <a:chOff x="0" y="0"/>
            <a:chExt cx="812800" cy="711200"/>
          </a:xfrm>
        </p:grpSpPr>
        <p:sp>
          <p:nvSpPr>
            <p:cNvPr id="9" name="Freeform 9"/>
            <p:cNvSpPr/>
            <p:nvPr/>
          </p:nvSpPr>
          <p:spPr>
            <a:xfrm>
              <a:off x="6077" y="0"/>
              <a:ext cx="800647" cy="702238"/>
            </a:xfrm>
            <a:custGeom>
              <a:avLst/>
              <a:gdLst/>
              <a:ahLst/>
              <a:cxnLst/>
              <a:rect l="l" t="t" r="r" b="b"/>
              <a:pathLst>
                <a:path w="800647" h="702238">
                  <a:moveTo>
                    <a:pt x="407985" y="697792"/>
                  </a:moveTo>
                  <a:lnTo>
                    <a:pt x="799061" y="13408"/>
                  </a:lnTo>
                  <a:cubicBezTo>
                    <a:pt x="800646" y="10634"/>
                    <a:pt x="800635" y="7227"/>
                    <a:pt x="799032" y="4464"/>
                  </a:cubicBezTo>
                  <a:cubicBezTo>
                    <a:pt x="797428" y="1701"/>
                    <a:pt x="794475" y="0"/>
                    <a:pt x="791280" y="0"/>
                  </a:cubicBezTo>
                  <a:lnTo>
                    <a:pt x="9366" y="0"/>
                  </a:lnTo>
                  <a:cubicBezTo>
                    <a:pt x="6171" y="0"/>
                    <a:pt x="3218" y="1701"/>
                    <a:pt x="1614" y="4464"/>
                  </a:cubicBezTo>
                  <a:cubicBezTo>
                    <a:pt x="11" y="7227"/>
                    <a:pt x="0" y="10634"/>
                    <a:pt x="1585" y="13408"/>
                  </a:cubicBezTo>
                  <a:lnTo>
                    <a:pt x="392661" y="697792"/>
                  </a:lnTo>
                  <a:cubicBezTo>
                    <a:pt x="394232" y="700542"/>
                    <a:pt x="397156" y="702238"/>
                    <a:pt x="400323" y="702238"/>
                  </a:cubicBezTo>
                  <a:cubicBezTo>
                    <a:pt x="403490" y="702238"/>
                    <a:pt x="406414" y="700542"/>
                    <a:pt x="407985" y="697792"/>
                  </a:cubicBezTo>
                  <a:close/>
                </a:path>
              </a:pathLst>
            </a:custGeom>
            <a:solidFill>
              <a:srgbClr val="00569E">
                <a:alpha val="74902"/>
              </a:srgbClr>
            </a:solidFill>
          </p:spPr>
          <p:txBody>
            <a:bodyPr/>
            <a:lstStyle/>
            <a:p>
              <a:endParaRPr lang="it-IT"/>
            </a:p>
          </p:txBody>
        </p:sp>
        <p:sp>
          <p:nvSpPr>
            <p:cNvPr id="10" name="TextBox 10"/>
            <p:cNvSpPr txBox="1"/>
            <p:nvPr/>
          </p:nvSpPr>
          <p:spPr>
            <a:xfrm>
              <a:off x="127000" y="22225"/>
              <a:ext cx="558800" cy="358775"/>
            </a:xfrm>
            <a:prstGeom prst="rect">
              <a:avLst/>
            </a:prstGeom>
          </p:spPr>
          <p:txBody>
            <a:bodyPr lIns="50800" tIns="50800" rIns="50800" bIns="50800" rtlCol="0" anchor="ctr"/>
            <a:lstStyle/>
            <a:p>
              <a:pPr algn="ctr">
                <a:lnSpc>
                  <a:spcPts val="2215"/>
                </a:lnSpc>
              </a:pPr>
              <a:endParaRPr/>
            </a:p>
          </p:txBody>
        </p:sp>
      </p:grpSp>
      <p:sp>
        <p:nvSpPr>
          <p:cNvPr id="11" name="TextBox 11"/>
          <p:cNvSpPr txBox="1"/>
          <p:nvPr/>
        </p:nvSpPr>
        <p:spPr>
          <a:xfrm>
            <a:off x="2831675" y="1378097"/>
            <a:ext cx="5100758" cy="542888"/>
          </a:xfrm>
          <a:prstGeom prst="rect">
            <a:avLst/>
          </a:prstGeom>
        </p:spPr>
        <p:txBody>
          <a:bodyPr lIns="0" tIns="0" rIns="0" bIns="0" rtlCol="0" anchor="t">
            <a:spAutoFit/>
          </a:bodyPr>
          <a:lstStyle/>
          <a:p>
            <a:pPr marL="0" lvl="0" indent="0" algn="l">
              <a:lnSpc>
                <a:spcPts val="4200"/>
              </a:lnSpc>
            </a:pPr>
            <a:r>
              <a:rPr lang="en-US" sz="3500" b="1">
                <a:solidFill>
                  <a:srgbClr val="0E4894"/>
                </a:solidFill>
                <a:latin typeface="IBM Plex Sans Bold"/>
                <a:ea typeface="IBM Plex Sans Bold"/>
                <a:cs typeface="IBM Plex Sans Bold"/>
                <a:sym typeface="IBM Plex Sans Bold"/>
              </a:rPr>
              <a:t>Regime sanzionatorio</a:t>
            </a:r>
          </a:p>
        </p:txBody>
      </p:sp>
      <p:sp>
        <p:nvSpPr>
          <p:cNvPr id="12" name="Freeform 12"/>
          <p:cNvSpPr/>
          <p:nvPr/>
        </p:nvSpPr>
        <p:spPr>
          <a:xfrm>
            <a:off x="6660280" y="2282935"/>
            <a:ext cx="832152" cy="182033"/>
          </a:xfrm>
          <a:custGeom>
            <a:avLst/>
            <a:gdLst/>
            <a:ahLst/>
            <a:cxnLst/>
            <a:rect l="l" t="t" r="r" b="b"/>
            <a:pathLst>
              <a:path w="832152" h="182033">
                <a:moveTo>
                  <a:pt x="0" y="0"/>
                </a:moveTo>
                <a:lnTo>
                  <a:pt x="832153" y="0"/>
                </a:lnTo>
                <a:lnTo>
                  <a:pt x="832153" y="182033"/>
                </a:lnTo>
                <a:lnTo>
                  <a:pt x="0" y="18203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it-IT"/>
          </a:p>
        </p:txBody>
      </p:sp>
      <p:sp>
        <p:nvSpPr>
          <p:cNvPr id="13" name="TextBox 13"/>
          <p:cNvSpPr txBox="1"/>
          <p:nvPr/>
        </p:nvSpPr>
        <p:spPr>
          <a:xfrm>
            <a:off x="7740880" y="2099525"/>
            <a:ext cx="8331979" cy="743024"/>
          </a:xfrm>
          <a:prstGeom prst="rect">
            <a:avLst/>
          </a:prstGeom>
        </p:spPr>
        <p:txBody>
          <a:bodyPr lIns="0" tIns="0" rIns="0" bIns="0" rtlCol="0" anchor="t">
            <a:spAutoFit/>
          </a:bodyPr>
          <a:lstStyle/>
          <a:p>
            <a:pPr marL="0" lvl="0" indent="0" algn="l">
              <a:lnSpc>
                <a:spcPts val="2999"/>
              </a:lnSpc>
            </a:pPr>
            <a:r>
              <a:rPr lang="en-US" sz="2499" b="1">
                <a:solidFill>
                  <a:srgbClr val="00569E"/>
                </a:solidFill>
                <a:latin typeface="IBM Plex Sans Bold"/>
                <a:ea typeface="IBM Plex Sans Bold"/>
                <a:cs typeface="IBM Plex Sans Bold"/>
                <a:sym typeface="IBM Plex Sans Bold"/>
              </a:rPr>
              <a:t>omesso/ritardato versamento contributi minimi e in autoliquidazione mod.5</a:t>
            </a:r>
          </a:p>
        </p:txBody>
      </p:sp>
      <p:sp>
        <p:nvSpPr>
          <p:cNvPr id="14" name="Freeform 14"/>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6"/>
            <a:stretch>
              <a:fillRect/>
            </a:stretch>
          </a:blipFill>
        </p:spPr>
        <p:txBody>
          <a:bodyPr/>
          <a:lstStyle/>
          <a:p>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13765" y="1727861"/>
            <a:ext cx="714672" cy="713529"/>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E4894"/>
            </a:solidFill>
          </p:spPr>
          <p:txBody>
            <a:bodyPr/>
            <a:lstStyle/>
            <a:p>
              <a:endParaRPr lang="it-IT"/>
            </a:p>
          </p:txBody>
        </p:sp>
      </p:grpSp>
      <p:sp>
        <p:nvSpPr>
          <p:cNvPr id="4" name="TextBox 4"/>
          <p:cNvSpPr txBox="1"/>
          <p:nvPr/>
        </p:nvSpPr>
        <p:spPr>
          <a:xfrm>
            <a:off x="3248057" y="1984687"/>
            <a:ext cx="5146769" cy="457274"/>
          </a:xfrm>
          <a:prstGeom prst="rect">
            <a:avLst/>
          </a:prstGeom>
        </p:spPr>
        <p:txBody>
          <a:bodyPr lIns="0" tIns="0" rIns="0" bIns="0" rtlCol="0" anchor="t">
            <a:spAutoFit/>
          </a:bodyPr>
          <a:lstStyle/>
          <a:p>
            <a:pPr marL="0" lvl="0" indent="0" algn="l">
              <a:lnSpc>
                <a:spcPts val="3600"/>
              </a:lnSpc>
            </a:pPr>
            <a:r>
              <a:rPr lang="en-US" sz="3000" b="1">
                <a:solidFill>
                  <a:srgbClr val="0E4894"/>
                </a:solidFill>
                <a:latin typeface="IBM Plex Sans Bold"/>
                <a:ea typeface="IBM Plex Sans Bold"/>
                <a:cs typeface="IBM Plex Sans Bold"/>
                <a:sym typeface="IBM Plex Sans Bold"/>
              </a:rPr>
              <a:t>Regolarizzazione spontanea </a:t>
            </a:r>
          </a:p>
        </p:txBody>
      </p:sp>
      <p:sp>
        <p:nvSpPr>
          <p:cNvPr id="5" name="TextBox 5"/>
          <p:cNvSpPr txBox="1"/>
          <p:nvPr/>
        </p:nvSpPr>
        <p:spPr>
          <a:xfrm>
            <a:off x="3330637" y="2689492"/>
            <a:ext cx="12851745" cy="742950"/>
          </a:xfrm>
          <a:prstGeom prst="rect">
            <a:avLst/>
          </a:prstGeom>
        </p:spPr>
        <p:txBody>
          <a:bodyPr lIns="0" tIns="0" rIns="0" bIns="0" rtlCol="0" anchor="t">
            <a:spAutoFit/>
          </a:bodyPr>
          <a:lstStyle/>
          <a:p>
            <a:pPr marL="0" lvl="0" indent="0" algn="just">
              <a:lnSpc>
                <a:spcPts val="3000"/>
              </a:lnSpc>
            </a:pPr>
            <a:r>
              <a:rPr lang="en-US" sz="2000">
                <a:solidFill>
                  <a:srgbClr val="000000"/>
                </a:solidFill>
                <a:latin typeface="IBM Plex Sans"/>
                <a:ea typeface="IBM Plex Sans"/>
                <a:cs typeface="IBM Plex Sans"/>
                <a:sym typeface="IBM Plex Sans"/>
              </a:rPr>
              <a:t>L’art. 94 ha previsto un’ulteriore riduzione dal 50% al </a:t>
            </a:r>
            <a:r>
              <a:rPr lang="en-US" sz="2000" b="1">
                <a:solidFill>
                  <a:srgbClr val="000000"/>
                </a:solidFill>
                <a:latin typeface="IBM Plex Sans Bold"/>
                <a:ea typeface="IBM Plex Sans Bold"/>
                <a:cs typeface="IBM Plex Sans Bold"/>
                <a:sym typeface="IBM Plex Sans Bold"/>
              </a:rPr>
              <a:t>60%</a:t>
            </a:r>
            <a:r>
              <a:rPr lang="en-US" sz="2000">
                <a:solidFill>
                  <a:srgbClr val="000000"/>
                </a:solidFill>
                <a:latin typeface="IBM Plex Sans"/>
                <a:ea typeface="IBM Plex Sans"/>
                <a:cs typeface="IBM Plex Sans"/>
                <a:sym typeface="IBM Plex Sans"/>
              </a:rPr>
              <a:t> della sanzione prevista nei casi di ricorso all’istituto, con riferimento a specifiche irregolarità dichiarative/contributive.</a:t>
            </a:r>
          </a:p>
        </p:txBody>
      </p:sp>
      <p:grpSp>
        <p:nvGrpSpPr>
          <p:cNvPr id="6" name="Group 6"/>
          <p:cNvGrpSpPr/>
          <p:nvPr/>
        </p:nvGrpSpPr>
        <p:grpSpPr>
          <a:xfrm rot="6490234">
            <a:off x="15530032" y="-1549663"/>
            <a:ext cx="5013385" cy="4386712"/>
            <a:chOff x="0" y="0"/>
            <a:chExt cx="812800" cy="711200"/>
          </a:xfrm>
        </p:grpSpPr>
        <p:sp>
          <p:nvSpPr>
            <p:cNvPr id="7" name="Freeform 7"/>
            <p:cNvSpPr/>
            <p:nvPr/>
          </p:nvSpPr>
          <p:spPr>
            <a:xfrm>
              <a:off x="6077" y="0"/>
              <a:ext cx="800647" cy="702238"/>
            </a:xfrm>
            <a:custGeom>
              <a:avLst/>
              <a:gdLst/>
              <a:ahLst/>
              <a:cxnLst/>
              <a:rect l="l" t="t" r="r" b="b"/>
              <a:pathLst>
                <a:path w="800647" h="702238">
                  <a:moveTo>
                    <a:pt x="407985" y="697792"/>
                  </a:moveTo>
                  <a:lnTo>
                    <a:pt x="799061" y="13408"/>
                  </a:lnTo>
                  <a:cubicBezTo>
                    <a:pt x="800646" y="10634"/>
                    <a:pt x="800635" y="7227"/>
                    <a:pt x="799032" y="4464"/>
                  </a:cubicBezTo>
                  <a:cubicBezTo>
                    <a:pt x="797428" y="1701"/>
                    <a:pt x="794475" y="0"/>
                    <a:pt x="791280" y="0"/>
                  </a:cubicBezTo>
                  <a:lnTo>
                    <a:pt x="9366" y="0"/>
                  </a:lnTo>
                  <a:cubicBezTo>
                    <a:pt x="6171" y="0"/>
                    <a:pt x="3218" y="1701"/>
                    <a:pt x="1614" y="4464"/>
                  </a:cubicBezTo>
                  <a:cubicBezTo>
                    <a:pt x="11" y="7227"/>
                    <a:pt x="0" y="10634"/>
                    <a:pt x="1585" y="13408"/>
                  </a:cubicBezTo>
                  <a:lnTo>
                    <a:pt x="392661" y="697792"/>
                  </a:lnTo>
                  <a:cubicBezTo>
                    <a:pt x="394232" y="700542"/>
                    <a:pt x="397156" y="702238"/>
                    <a:pt x="400323" y="702238"/>
                  </a:cubicBezTo>
                  <a:cubicBezTo>
                    <a:pt x="403490" y="702238"/>
                    <a:pt x="406414" y="700542"/>
                    <a:pt x="407985" y="697792"/>
                  </a:cubicBezTo>
                  <a:close/>
                </a:path>
              </a:pathLst>
            </a:custGeom>
            <a:solidFill>
              <a:srgbClr val="00569E">
                <a:alpha val="74902"/>
              </a:srgbClr>
            </a:solidFill>
          </p:spPr>
          <p:txBody>
            <a:bodyPr/>
            <a:lstStyle/>
            <a:p>
              <a:endParaRPr lang="it-IT"/>
            </a:p>
          </p:txBody>
        </p:sp>
        <p:sp>
          <p:nvSpPr>
            <p:cNvPr id="8" name="TextBox 8"/>
            <p:cNvSpPr txBox="1"/>
            <p:nvPr/>
          </p:nvSpPr>
          <p:spPr>
            <a:xfrm>
              <a:off x="127000" y="22225"/>
              <a:ext cx="558800" cy="358775"/>
            </a:xfrm>
            <a:prstGeom prst="rect">
              <a:avLst/>
            </a:prstGeom>
          </p:spPr>
          <p:txBody>
            <a:bodyPr lIns="50800" tIns="50800" rIns="50800" bIns="50800" rtlCol="0" anchor="ctr"/>
            <a:lstStyle/>
            <a:p>
              <a:pPr algn="ctr">
                <a:lnSpc>
                  <a:spcPts val="2215"/>
                </a:lnSpc>
              </a:pPr>
              <a:endParaRPr/>
            </a:p>
          </p:txBody>
        </p:sp>
      </p:grpSp>
      <p:grpSp>
        <p:nvGrpSpPr>
          <p:cNvPr id="9" name="Group 9"/>
          <p:cNvGrpSpPr/>
          <p:nvPr/>
        </p:nvGrpSpPr>
        <p:grpSpPr>
          <a:xfrm rot="-10800000">
            <a:off x="11136412" y="5389711"/>
            <a:ext cx="7239596" cy="47625"/>
            <a:chOff x="0" y="0"/>
            <a:chExt cx="1906725" cy="12543"/>
          </a:xfrm>
        </p:grpSpPr>
        <p:sp>
          <p:nvSpPr>
            <p:cNvPr id="10" name="Freeform 10"/>
            <p:cNvSpPr/>
            <p:nvPr/>
          </p:nvSpPr>
          <p:spPr>
            <a:xfrm>
              <a:off x="0" y="0"/>
              <a:ext cx="1906725" cy="12543"/>
            </a:xfrm>
            <a:custGeom>
              <a:avLst/>
              <a:gdLst/>
              <a:ahLst/>
              <a:cxnLst/>
              <a:rect l="l" t="t" r="r" b="b"/>
              <a:pathLst>
                <a:path w="1906725" h="12543">
                  <a:moveTo>
                    <a:pt x="0" y="0"/>
                  </a:moveTo>
                  <a:lnTo>
                    <a:pt x="1906725" y="0"/>
                  </a:lnTo>
                  <a:lnTo>
                    <a:pt x="1906725" y="12543"/>
                  </a:lnTo>
                  <a:lnTo>
                    <a:pt x="0" y="12543"/>
                  </a:lnTo>
                  <a:close/>
                </a:path>
              </a:pathLst>
            </a:custGeom>
            <a:solidFill>
              <a:srgbClr val="0062B0"/>
            </a:solidFill>
          </p:spPr>
          <p:txBody>
            <a:bodyPr/>
            <a:lstStyle/>
            <a:p>
              <a:endParaRPr lang="it-IT"/>
            </a:p>
          </p:txBody>
        </p:sp>
        <p:sp>
          <p:nvSpPr>
            <p:cNvPr id="11" name="TextBox 11"/>
            <p:cNvSpPr txBox="1"/>
            <p:nvPr/>
          </p:nvSpPr>
          <p:spPr>
            <a:xfrm>
              <a:off x="0" y="-28575"/>
              <a:ext cx="1906725" cy="41118"/>
            </a:xfrm>
            <a:prstGeom prst="rect">
              <a:avLst/>
            </a:prstGeom>
          </p:spPr>
          <p:txBody>
            <a:bodyPr lIns="50800" tIns="50800" rIns="50800" bIns="50800" rtlCol="0" anchor="ctr"/>
            <a:lstStyle/>
            <a:p>
              <a:pPr algn="ctr">
                <a:lnSpc>
                  <a:spcPts val="3019"/>
                </a:lnSpc>
              </a:pPr>
              <a:endParaRPr/>
            </a:p>
          </p:txBody>
        </p:sp>
      </p:grpSp>
      <p:sp>
        <p:nvSpPr>
          <p:cNvPr id="12" name="TextBox 12"/>
          <p:cNvSpPr txBox="1"/>
          <p:nvPr/>
        </p:nvSpPr>
        <p:spPr>
          <a:xfrm>
            <a:off x="3330637" y="5889999"/>
            <a:ext cx="2195449" cy="457274"/>
          </a:xfrm>
          <a:prstGeom prst="rect">
            <a:avLst/>
          </a:prstGeom>
        </p:spPr>
        <p:txBody>
          <a:bodyPr lIns="0" tIns="0" rIns="0" bIns="0" rtlCol="0" anchor="t">
            <a:spAutoFit/>
          </a:bodyPr>
          <a:lstStyle/>
          <a:p>
            <a:pPr marL="0" lvl="0" indent="0" algn="l">
              <a:lnSpc>
                <a:spcPts val="3600"/>
              </a:lnSpc>
            </a:pPr>
            <a:r>
              <a:rPr lang="en-US" sz="3000" b="1">
                <a:solidFill>
                  <a:srgbClr val="0E4894"/>
                </a:solidFill>
                <a:latin typeface="IBM Plex Sans Bold"/>
                <a:ea typeface="IBM Plex Sans Bold"/>
                <a:cs typeface="IBM Plex Sans Bold"/>
                <a:sym typeface="IBM Plex Sans Bold"/>
              </a:rPr>
              <a:t>Rateazione </a:t>
            </a:r>
          </a:p>
        </p:txBody>
      </p:sp>
      <p:sp>
        <p:nvSpPr>
          <p:cNvPr id="13" name="TextBox 13"/>
          <p:cNvSpPr txBox="1"/>
          <p:nvPr/>
        </p:nvSpPr>
        <p:spPr>
          <a:xfrm>
            <a:off x="3330637" y="6484961"/>
            <a:ext cx="12851745" cy="1885950"/>
          </a:xfrm>
          <a:prstGeom prst="rect">
            <a:avLst/>
          </a:prstGeom>
        </p:spPr>
        <p:txBody>
          <a:bodyPr lIns="0" tIns="0" rIns="0" bIns="0" rtlCol="0" anchor="t">
            <a:spAutoFit/>
          </a:bodyPr>
          <a:lstStyle/>
          <a:p>
            <a:pPr algn="just">
              <a:lnSpc>
                <a:spcPts val="3000"/>
              </a:lnSpc>
            </a:pPr>
            <a:r>
              <a:rPr lang="en-US" sz="2000">
                <a:solidFill>
                  <a:srgbClr val="000000"/>
                </a:solidFill>
                <a:latin typeface="IBM Plex Sans"/>
                <a:ea typeface="IBM Plex Sans"/>
                <a:cs typeface="IBM Plex Sans"/>
                <a:sym typeface="IBM Plex Sans"/>
              </a:rPr>
              <a:t>L’art. 96 ha apportato alcune modifiche alla disciplina delle rateazioni.</a:t>
            </a:r>
          </a:p>
          <a:p>
            <a:pPr algn="just">
              <a:lnSpc>
                <a:spcPts val="3000"/>
              </a:lnSpc>
            </a:pPr>
            <a:r>
              <a:rPr lang="en-US" sz="2000">
                <a:solidFill>
                  <a:srgbClr val="000000"/>
                </a:solidFill>
                <a:latin typeface="IBM Plex Sans"/>
                <a:ea typeface="IBM Plex Sans"/>
                <a:cs typeface="IBM Plex Sans"/>
                <a:sym typeface="IBM Plex Sans"/>
              </a:rPr>
              <a:t>Ha previsto l’accesso ad </a:t>
            </a:r>
            <a:r>
              <a:rPr lang="en-US" sz="2000" b="1">
                <a:solidFill>
                  <a:srgbClr val="000000"/>
                </a:solidFill>
                <a:latin typeface="IBM Plex Sans Bold"/>
                <a:ea typeface="IBM Plex Sans Bold"/>
                <a:cs typeface="IBM Plex Sans Bold"/>
                <a:sym typeface="IBM Plex Sans Bold"/>
              </a:rPr>
              <a:t>una seconda rateazione con sanzioni ridotte</a:t>
            </a:r>
            <a:r>
              <a:rPr lang="en-US" sz="2000">
                <a:solidFill>
                  <a:srgbClr val="000000"/>
                </a:solidFill>
                <a:latin typeface="IBM Plex Sans"/>
                <a:ea typeface="IBM Plex Sans"/>
                <a:cs typeface="IBM Plex Sans"/>
                <a:sym typeface="IBM Plex Sans"/>
              </a:rPr>
              <a:t> </a:t>
            </a:r>
            <a:r>
              <a:rPr lang="en-US" sz="2000" u="sng">
                <a:solidFill>
                  <a:srgbClr val="000000"/>
                </a:solidFill>
                <a:latin typeface="IBM Plex Sans"/>
                <a:ea typeface="IBM Plex Sans"/>
                <a:cs typeface="IBM Plex Sans"/>
                <a:sym typeface="IBM Plex Sans"/>
              </a:rPr>
              <a:t>solo nel caso di regolarità dei versamenti connessi alla rateazione già in corso</a:t>
            </a:r>
            <a:r>
              <a:rPr lang="en-US" sz="2000">
                <a:solidFill>
                  <a:srgbClr val="000000"/>
                </a:solidFill>
                <a:latin typeface="IBM Plex Sans"/>
                <a:ea typeface="IBM Plex Sans"/>
                <a:cs typeface="IBM Plex Sans"/>
                <a:sym typeface="IBM Plex Sans"/>
              </a:rPr>
              <a:t>. Inoltre, nel caso di somme accertate superiori ad euro 10.000,00, la concessione della rateazione passa da cinque ad un massimo di </a:t>
            </a:r>
            <a:r>
              <a:rPr lang="en-US" sz="2000" b="1">
                <a:solidFill>
                  <a:srgbClr val="000000"/>
                </a:solidFill>
                <a:latin typeface="IBM Plex Sans Bold"/>
                <a:ea typeface="IBM Plex Sans Bold"/>
                <a:cs typeface="IBM Plex Sans Bold"/>
                <a:sym typeface="IBM Plex Sans Bold"/>
              </a:rPr>
              <a:t>sei anni. </a:t>
            </a:r>
          </a:p>
          <a:p>
            <a:pPr marL="0" lvl="0" indent="0" algn="just">
              <a:lnSpc>
                <a:spcPts val="3000"/>
              </a:lnSpc>
            </a:pPr>
            <a:endParaRPr lang="en-US" sz="2000" b="1">
              <a:solidFill>
                <a:srgbClr val="000000"/>
              </a:solidFill>
              <a:latin typeface="IBM Plex Sans Bold"/>
              <a:ea typeface="IBM Plex Sans Bold"/>
              <a:cs typeface="IBM Plex Sans Bold"/>
              <a:sym typeface="IBM Plex Sans Bold"/>
            </a:endParaRPr>
          </a:p>
        </p:txBody>
      </p:sp>
      <p:grpSp>
        <p:nvGrpSpPr>
          <p:cNvPr id="14" name="Group 14"/>
          <p:cNvGrpSpPr/>
          <p:nvPr/>
        </p:nvGrpSpPr>
        <p:grpSpPr>
          <a:xfrm rot="5400000">
            <a:off x="2699116" y="5533235"/>
            <a:ext cx="714672" cy="713529"/>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E4894"/>
            </a:solidFill>
          </p:spPr>
          <p:txBody>
            <a:bodyPr/>
            <a:lstStyle/>
            <a:p>
              <a:endParaRPr lang="it-IT"/>
            </a:p>
          </p:txBody>
        </p:sp>
      </p:grpSp>
      <p:sp>
        <p:nvSpPr>
          <p:cNvPr id="16" name="Freeform 16"/>
          <p:cNvSpPr/>
          <p:nvPr/>
        </p:nvSpPr>
        <p:spPr>
          <a:xfrm>
            <a:off x="-2766820" y="-1924214"/>
            <a:ext cx="5356656" cy="5356656"/>
          </a:xfrm>
          <a:custGeom>
            <a:avLst/>
            <a:gdLst/>
            <a:ahLst/>
            <a:cxnLst/>
            <a:rect l="l" t="t" r="r" b="b"/>
            <a:pathLst>
              <a:path w="5356656" h="5356656">
                <a:moveTo>
                  <a:pt x="0" y="0"/>
                </a:moveTo>
                <a:lnTo>
                  <a:pt x="5356656" y="0"/>
                </a:lnTo>
                <a:lnTo>
                  <a:pt x="5356656" y="5356656"/>
                </a:lnTo>
                <a:lnTo>
                  <a:pt x="0" y="53566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7" name="Freeform 17"/>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4"/>
            <a:stretch>
              <a:fillRect/>
            </a:stretch>
          </a:blipFill>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Yellow Blur Gradient Oval Illustration"/>
          <p:cNvSpPr/>
          <p:nvPr/>
        </p:nvSpPr>
        <p:spPr>
          <a:xfrm rot="3613344">
            <a:off x="882064" y="-151208"/>
            <a:ext cx="3152035" cy="4491242"/>
          </a:xfrm>
          <a:custGeom>
            <a:avLst/>
            <a:gdLst/>
            <a:ahLst/>
            <a:cxnLst/>
            <a:rect l="l" t="t" r="r" b="b"/>
            <a:pathLst>
              <a:path w="3152035" h="4491242">
                <a:moveTo>
                  <a:pt x="0" y="0"/>
                </a:moveTo>
                <a:lnTo>
                  <a:pt x="3152035" y="0"/>
                </a:lnTo>
                <a:lnTo>
                  <a:pt x="3152035" y="4491242"/>
                </a:lnTo>
                <a:lnTo>
                  <a:pt x="0" y="44912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rot="-9814140">
            <a:off x="13728598" y="7237274"/>
            <a:ext cx="2673707" cy="2339494"/>
            <a:chOff x="0" y="0"/>
            <a:chExt cx="812800" cy="711200"/>
          </a:xfrm>
        </p:grpSpPr>
        <p:sp>
          <p:nvSpPr>
            <p:cNvPr id="4" name="Freeform 4"/>
            <p:cNvSpPr/>
            <p:nvPr/>
          </p:nvSpPr>
          <p:spPr>
            <a:xfrm>
              <a:off x="5697" y="0"/>
              <a:ext cx="801406" cy="702798"/>
            </a:xfrm>
            <a:custGeom>
              <a:avLst/>
              <a:gdLst/>
              <a:ahLst/>
              <a:cxnLst/>
              <a:rect l="l" t="t" r="r" b="b"/>
              <a:pathLst>
                <a:path w="801406" h="702798">
                  <a:moveTo>
                    <a:pt x="407886" y="698630"/>
                  </a:moveTo>
                  <a:lnTo>
                    <a:pt x="799920" y="12570"/>
                  </a:lnTo>
                  <a:cubicBezTo>
                    <a:pt x="801406" y="9970"/>
                    <a:pt x="801395" y="6775"/>
                    <a:pt x="799892" y="4185"/>
                  </a:cubicBezTo>
                  <a:cubicBezTo>
                    <a:pt x="798389" y="1594"/>
                    <a:pt x="795620" y="0"/>
                    <a:pt x="792625" y="0"/>
                  </a:cubicBezTo>
                  <a:lnTo>
                    <a:pt x="8781" y="0"/>
                  </a:lnTo>
                  <a:cubicBezTo>
                    <a:pt x="5786" y="0"/>
                    <a:pt x="3017" y="1594"/>
                    <a:pt x="1514" y="4185"/>
                  </a:cubicBezTo>
                  <a:cubicBezTo>
                    <a:pt x="11" y="6775"/>
                    <a:pt x="0" y="9970"/>
                    <a:pt x="1486" y="12570"/>
                  </a:cubicBezTo>
                  <a:lnTo>
                    <a:pt x="393520" y="698630"/>
                  </a:lnTo>
                  <a:cubicBezTo>
                    <a:pt x="394993" y="701207"/>
                    <a:pt x="397734" y="702798"/>
                    <a:pt x="400703" y="702798"/>
                  </a:cubicBezTo>
                  <a:cubicBezTo>
                    <a:pt x="403672" y="702798"/>
                    <a:pt x="406413" y="701207"/>
                    <a:pt x="407886" y="698630"/>
                  </a:cubicBezTo>
                  <a:close/>
                </a:path>
              </a:pathLst>
            </a:custGeom>
            <a:solidFill>
              <a:srgbClr val="00569E">
                <a:alpha val="74902"/>
              </a:srgbClr>
            </a:solidFill>
          </p:spPr>
          <p:txBody>
            <a:bodyPr/>
            <a:lstStyle/>
            <a:p>
              <a:endParaRPr lang="it-IT"/>
            </a:p>
          </p:txBody>
        </p:sp>
        <p:sp>
          <p:nvSpPr>
            <p:cNvPr id="5" name="TextBox 5"/>
            <p:cNvSpPr txBox="1"/>
            <p:nvPr/>
          </p:nvSpPr>
          <p:spPr>
            <a:xfrm>
              <a:off x="127000" y="31750"/>
              <a:ext cx="558800" cy="349250"/>
            </a:xfrm>
            <a:prstGeom prst="rect">
              <a:avLst/>
            </a:prstGeom>
          </p:spPr>
          <p:txBody>
            <a:bodyPr lIns="27092" tIns="27092" rIns="27092" bIns="27092" rtlCol="0" anchor="ctr"/>
            <a:lstStyle/>
            <a:p>
              <a:pPr algn="ctr">
                <a:lnSpc>
                  <a:spcPts val="1181"/>
                </a:lnSpc>
              </a:pPr>
              <a:endParaRPr/>
            </a:p>
          </p:txBody>
        </p:sp>
      </p:grpSp>
      <p:sp>
        <p:nvSpPr>
          <p:cNvPr id="6" name="AutoShape 6"/>
          <p:cNvSpPr/>
          <p:nvPr/>
        </p:nvSpPr>
        <p:spPr>
          <a:xfrm flipV="1">
            <a:off x="4102801" y="3445378"/>
            <a:ext cx="9727233" cy="0"/>
          </a:xfrm>
          <a:prstGeom prst="line">
            <a:avLst/>
          </a:prstGeom>
          <a:ln w="66675" cap="flat">
            <a:solidFill>
              <a:srgbClr val="00569E"/>
            </a:solidFill>
            <a:prstDash val="solid"/>
            <a:headEnd type="none" w="sm" len="sm"/>
            <a:tailEnd type="none" w="sm" len="sm"/>
          </a:ln>
        </p:spPr>
        <p:txBody>
          <a:bodyPr/>
          <a:lstStyle/>
          <a:p>
            <a:endParaRPr lang="it-IT"/>
          </a:p>
        </p:txBody>
      </p:sp>
      <p:sp>
        <p:nvSpPr>
          <p:cNvPr id="7" name="AutoShape 7"/>
          <p:cNvSpPr/>
          <p:nvPr/>
        </p:nvSpPr>
        <p:spPr>
          <a:xfrm flipH="1" flipV="1">
            <a:off x="8614132" y="3445378"/>
            <a:ext cx="0" cy="4584177"/>
          </a:xfrm>
          <a:prstGeom prst="line">
            <a:avLst/>
          </a:prstGeom>
          <a:ln w="9525" cap="flat">
            <a:solidFill>
              <a:srgbClr val="00569E"/>
            </a:solidFill>
            <a:prstDash val="solid"/>
            <a:headEnd type="none" w="sm" len="sm"/>
            <a:tailEnd type="none" w="sm" len="sm"/>
          </a:ln>
        </p:spPr>
        <p:txBody>
          <a:bodyPr/>
          <a:lstStyle/>
          <a:p>
            <a:endParaRPr lang="it-IT"/>
          </a:p>
        </p:txBody>
      </p:sp>
      <p:sp>
        <p:nvSpPr>
          <p:cNvPr id="8" name="Freeform 8"/>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4"/>
            <a:stretch>
              <a:fillRect/>
            </a:stretch>
          </a:blipFill>
        </p:spPr>
        <p:txBody>
          <a:bodyPr/>
          <a:lstStyle/>
          <a:p>
            <a:endParaRPr lang="it-IT"/>
          </a:p>
        </p:txBody>
      </p:sp>
      <p:sp>
        <p:nvSpPr>
          <p:cNvPr id="9" name="TextBox 9"/>
          <p:cNvSpPr txBox="1"/>
          <p:nvPr/>
        </p:nvSpPr>
        <p:spPr>
          <a:xfrm>
            <a:off x="2942418" y="5737632"/>
            <a:ext cx="4945803" cy="620544"/>
          </a:xfrm>
          <a:prstGeom prst="rect">
            <a:avLst/>
          </a:prstGeom>
        </p:spPr>
        <p:txBody>
          <a:bodyPr lIns="0" tIns="0" rIns="0" bIns="0" rtlCol="0" anchor="t">
            <a:spAutoFit/>
          </a:bodyPr>
          <a:lstStyle/>
          <a:p>
            <a:pPr marL="431801" lvl="1" indent="-215900" algn="l">
              <a:lnSpc>
                <a:spcPts val="2540"/>
              </a:lnSpc>
              <a:spcBef>
                <a:spcPct val="0"/>
              </a:spcBef>
              <a:buFont typeface="Arial"/>
              <a:buChar char="•"/>
            </a:pPr>
            <a:r>
              <a:rPr lang="en-US" sz="2000">
                <a:solidFill>
                  <a:srgbClr val="000000"/>
                </a:solidFill>
                <a:latin typeface="IBM Plex Sans"/>
                <a:ea typeface="IBM Plex Sans"/>
                <a:cs typeface="IBM Plex Sans"/>
                <a:sym typeface="IBM Plex Sans"/>
              </a:rPr>
              <a:t>S</a:t>
            </a:r>
            <a:r>
              <a:rPr lang="en-US" sz="2000" u="none" strike="noStrike">
                <a:solidFill>
                  <a:srgbClr val="000000"/>
                </a:solidFill>
                <a:latin typeface="IBM Plex Sans"/>
                <a:ea typeface="IBM Plex Sans"/>
                <a:cs typeface="IBM Plex Sans"/>
                <a:sym typeface="IBM Plex Sans"/>
              </a:rPr>
              <a:t>alvaguardare il livello di adeguatezza delle prestazioni </a:t>
            </a:r>
          </a:p>
        </p:txBody>
      </p:sp>
      <p:sp>
        <p:nvSpPr>
          <p:cNvPr id="10" name="TextBox 10"/>
          <p:cNvSpPr txBox="1"/>
          <p:nvPr/>
        </p:nvSpPr>
        <p:spPr>
          <a:xfrm>
            <a:off x="4363879" y="2046788"/>
            <a:ext cx="8896314" cy="931547"/>
          </a:xfrm>
          <a:prstGeom prst="rect">
            <a:avLst/>
          </a:prstGeom>
        </p:spPr>
        <p:txBody>
          <a:bodyPr lIns="0" tIns="0" rIns="0" bIns="0" rtlCol="0" anchor="t">
            <a:spAutoFit/>
          </a:bodyPr>
          <a:lstStyle/>
          <a:p>
            <a:pPr marL="0" lvl="0" indent="0" algn="ctr">
              <a:lnSpc>
                <a:spcPts val="3779"/>
              </a:lnSpc>
              <a:spcBef>
                <a:spcPct val="0"/>
              </a:spcBef>
            </a:pPr>
            <a:r>
              <a:rPr lang="en-US" sz="2699" u="none" strike="noStrike">
                <a:solidFill>
                  <a:srgbClr val="000000"/>
                </a:solidFill>
                <a:latin typeface="IBM Plex Sans"/>
                <a:ea typeface="IBM Plex Sans"/>
                <a:cs typeface="IBM Plex Sans"/>
                <a:sym typeface="IBM Plex Sans"/>
              </a:rPr>
              <a:t>La riforma ha attuato il passaggio dal  sistema reddituale al </a:t>
            </a:r>
            <a:r>
              <a:rPr lang="en-US" sz="2699" b="1" u="none" strike="noStrike">
                <a:solidFill>
                  <a:srgbClr val="000000"/>
                </a:solidFill>
                <a:latin typeface="IBM Plex Sans Bold"/>
                <a:ea typeface="IBM Plex Sans Bold"/>
                <a:cs typeface="IBM Plex Sans Bold"/>
                <a:sym typeface="IBM Plex Sans Bold"/>
              </a:rPr>
              <a:t>sistema contributivo pro rata</a:t>
            </a:r>
          </a:p>
        </p:txBody>
      </p:sp>
      <p:sp>
        <p:nvSpPr>
          <p:cNvPr id="11" name="TextBox 11"/>
          <p:cNvSpPr txBox="1"/>
          <p:nvPr/>
        </p:nvSpPr>
        <p:spPr>
          <a:xfrm>
            <a:off x="2942418" y="3781609"/>
            <a:ext cx="5360987" cy="278056"/>
          </a:xfrm>
          <a:prstGeom prst="rect">
            <a:avLst/>
          </a:prstGeom>
        </p:spPr>
        <p:txBody>
          <a:bodyPr lIns="0" tIns="0" rIns="0" bIns="0" rtlCol="0" anchor="t">
            <a:spAutoFit/>
          </a:bodyPr>
          <a:lstStyle/>
          <a:p>
            <a:pPr marL="0" lvl="0" indent="0" algn="l">
              <a:lnSpc>
                <a:spcPts val="2070"/>
              </a:lnSpc>
              <a:spcBef>
                <a:spcPct val="0"/>
              </a:spcBef>
            </a:pPr>
            <a:r>
              <a:rPr lang="en-US" sz="2300" b="1" u="none" strike="noStrike">
                <a:solidFill>
                  <a:srgbClr val="0E4894"/>
                </a:solidFill>
                <a:latin typeface="IBM Plex Sans Bold"/>
                <a:ea typeface="IBM Plex Sans Bold"/>
                <a:cs typeface="IBM Plex Sans Bold"/>
                <a:sym typeface="IBM Plex Sans Bold"/>
              </a:rPr>
              <a:t>Finalità del nuovo impianto normativo</a:t>
            </a:r>
          </a:p>
        </p:txBody>
      </p:sp>
      <p:sp>
        <p:nvSpPr>
          <p:cNvPr id="12" name="TextBox 12"/>
          <p:cNvSpPr txBox="1"/>
          <p:nvPr/>
        </p:nvSpPr>
        <p:spPr>
          <a:xfrm>
            <a:off x="2866881" y="4497814"/>
            <a:ext cx="4944617" cy="934943"/>
          </a:xfrm>
          <a:prstGeom prst="rect">
            <a:avLst/>
          </a:prstGeom>
        </p:spPr>
        <p:txBody>
          <a:bodyPr lIns="0" tIns="0" rIns="0" bIns="0" rtlCol="0" anchor="t">
            <a:spAutoFit/>
          </a:bodyPr>
          <a:lstStyle/>
          <a:p>
            <a:pPr marL="431801" lvl="1" indent="-215900" algn="l">
              <a:lnSpc>
                <a:spcPts val="2540"/>
              </a:lnSpc>
              <a:spcBef>
                <a:spcPct val="0"/>
              </a:spcBef>
              <a:buFont typeface="Arial"/>
              <a:buChar char="•"/>
            </a:pPr>
            <a:r>
              <a:rPr lang="en-US" sz="2000">
                <a:solidFill>
                  <a:srgbClr val="000000"/>
                </a:solidFill>
                <a:latin typeface="IBM Plex Sans"/>
                <a:ea typeface="IBM Plex Sans"/>
                <a:cs typeface="IBM Plex Sans"/>
                <a:sym typeface="IBM Plex Sans"/>
              </a:rPr>
              <a:t>M</a:t>
            </a:r>
            <a:r>
              <a:rPr lang="en-US" sz="2000" u="none" strike="noStrike">
                <a:solidFill>
                  <a:srgbClr val="000000"/>
                </a:solidFill>
                <a:latin typeface="IBM Plex Sans"/>
                <a:ea typeface="IBM Plex Sans"/>
                <a:cs typeface="IBM Plex Sans"/>
                <a:sym typeface="IBM Plex Sans"/>
              </a:rPr>
              <a:t>igliorare in forma stabile la sostenibilità finanziaria di lungo periodo </a:t>
            </a:r>
          </a:p>
        </p:txBody>
      </p:sp>
      <p:sp>
        <p:nvSpPr>
          <p:cNvPr id="13" name="TextBox 13"/>
          <p:cNvSpPr txBox="1"/>
          <p:nvPr/>
        </p:nvSpPr>
        <p:spPr>
          <a:xfrm>
            <a:off x="9379823" y="3781609"/>
            <a:ext cx="4450211" cy="278056"/>
          </a:xfrm>
          <a:prstGeom prst="rect">
            <a:avLst/>
          </a:prstGeom>
        </p:spPr>
        <p:txBody>
          <a:bodyPr lIns="0" tIns="0" rIns="0" bIns="0" rtlCol="0" anchor="t">
            <a:spAutoFit/>
          </a:bodyPr>
          <a:lstStyle/>
          <a:p>
            <a:pPr marL="0" lvl="0" indent="0" algn="l">
              <a:lnSpc>
                <a:spcPts val="2070"/>
              </a:lnSpc>
              <a:spcBef>
                <a:spcPct val="0"/>
              </a:spcBef>
            </a:pPr>
            <a:r>
              <a:rPr lang="en-US" sz="2300" b="1" u="none" strike="noStrike">
                <a:solidFill>
                  <a:srgbClr val="0E4894"/>
                </a:solidFill>
                <a:latin typeface="IBM Plex Sans Bold"/>
                <a:ea typeface="IBM Plex Sans Bold"/>
                <a:cs typeface="IBM Plex Sans Bold"/>
                <a:sym typeface="IBM Plex Sans Bold"/>
              </a:rPr>
              <a:t>Bipartizione della platea</a:t>
            </a:r>
          </a:p>
        </p:txBody>
      </p:sp>
      <p:sp>
        <p:nvSpPr>
          <p:cNvPr id="14" name="TextBox 14"/>
          <p:cNvSpPr txBox="1"/>
          <p:nvPr/>
        </p:nvSpPr>
        <p:spPr>
          <a:xfrm>
            <a:off x="9172285" y="5762623"/>
            <a:ext cx="6770249" cy="1563742"/>
          </a:xfrm>
          <a:prstGeom prst="rect">
            <a:avLst/>
          </a:prstGeom>
        </p:spPr>
        <p:txBody>
          <a:bodyPr lIns="0" tIns="0" rIns="0" bIns="0" rtlCol="0" anchor="t">
            <a:spAutoFit/>
          </a:bodyPr>
          <a:lstStyle/>
          <a:p>
            <a:pPr marL="431801" lvl="1" indent="-215900" algn="l">
              <a:lnSpc>
                <a:spcPts val="2540"/>
              </a:lnSpc>
              <a:spcBef>
                <a:spcPct val="0"/>
              </a:spcBef>
              <a:buFont typeface="Arial"/>
              <a:buChar char="•"/>
            </a:pPr>
            <a:r>
              <a:rPr lang="en-US" sz="2000" u="sng" strike="noStrike">
                <a:solidFill>
                  <a:srgbClr val="000000"/>
                </a:solidFill>
                <a:latin typeface="IBM Plex Sans"/>
                <a:ea typeface="IBM Plex Sans"/>
                <a:cs typeface="IBM Plex Sans"/>
                <a:sym typeface="IBM Plex Sans"/>
              </a:rPr>
              <a:t>Iscritti con anzianità contributiva alla data del 31 dicembre 2024</a:t>
            </a:r>
            <a:r>
              <a:rPr lang="en-US" sz="2000" u="none" strike="noStrike">
                <a:solidFill>
                  <a:srgbClr val="000000"/>
                </a:solidFill>
                <a:latin typeface="IBM Plex Sans"/>
                <a:ea typeface="IBM Plex Sans"/>
                <a:cs typeface="IBM Plex Sans"/>
                <a:sym typeface="IBM Plex Sans"/>
              </a:rPr>
              <a:t> ai quali verrà previsto un calcolo della pensione misto: calcolo reddituale per gli anni di anzianità già maturati, calcolo contributivo per gli anni di anzianità successivi</a:t>
            </a:r>
          </a:p>
        </p:txBody>
      </p:sp>
      <p:sp>
        <p:nvSpPr>
          <p:cNvPr id="15" name="TextBox 15"/>
          <p:cNvSpPr txBox="1"/>
          <p:nvPr/>
        </p:nvSpPr>
        <p:spPr>
          <a:xfrm>
            <a:off x="9172285" y="4497814"/>
            <a:ext cx="6770249" cy="1249343"/>
          </a:xfrm>
          <a:prstGeom prst="rect">
            <a:avLst/>
          </a:prstGeom>
        </p:spPr>
        <p:txBody>
          <a:bodyPr lIns="0" tIns="0" rIns="0" bIns="0" rtlCol="0" anchor="t">
            <a:spAutoFit/>
          </a:bodyPr>
          <a:lstStyle/>
          <a:p>
            <a:pPr marL="431801" lvl="1" indent="-215900" algn="l">
              <a:lnSpc>
                <a:spcPts val="2540"/>
              </a:lnSpc>
              <a:buFont typeface="Arial"/>
              <a:buChar char="•"/>
            </a:pPr>
            <a:r>
              <a:rPr lang="en-US" sz="2000" u="sng" strike="noStrike">
                <a:solidFill>
                  <a:srgbClr val="000000"/>
                </a:solidFill>
                <a:latin typeface="IBM Plex Sans"/>
                <a:ea typeface="IBM Plex Sans"/>
                <a:cs typeface="IBM Plex Sans"/>
                <a:sym typeface="IBM Plex Sans"/>
              </a:rPr>
              <a:t>Iscritti privi di anzianità contributiva alla data del 31 dicembre 2024</a:t>
            </a:r>
            <a:r>
              <a:rPr lang="en-US" sz="2000" u="none" strike="noStrike">
                <a:solidFill>
                  <a:srgbClr val="000000"/>
                </a:solidFill>
                <a:latin typeface="IBM Plex Sans"/>
                <a:ea typeface="IBM Plex Sans"/>
                <a:cs typeface="IBM Plex Sans"/>
                <a:sym typeface="IBM Plex Sans"/>
              </a:rPr>
              <a:t> a cui si applicherà un calcolo della prestazione secondo il sistema contributivo </a:t>
            </a:r>
          </a:p>
          <a:p>
            <a:pPr algn="l">
              <a:lnSpc>
                <a:spcPts val="2540"/>
              </a:lnSpc>
            </a:pPr>
            <a:r>
              <a:rPr lang="en-US" sz="2000" u="none" strike="noStrike">
                <a:solidFill>
                  <a:srgbClr val="000000"/>
                </a:solidFill>
                <a:latin typeface="IBM Plex Sans"/>
                <a:ea typeface="IBM Plex Sans"/>
                <a:cs typeface="IBM Plex Sans"/>
                <a:sym typeface="IBM Plex Sans"/>
              </a:rPr>
              <a:t> </a:t>
            </a:r>
          </a:p>
        </p:txBody>
      </p:sp>
      <p:sp>
        <p:nvSpPr>
          <p:cNvPr id="16" name="TextBox 16"/>
          <p:cNvSpPr txBox="1"/>
          <p:nvPr/>
        </p:nvSpPr>
        <p:spPr>
          <a:xfrm>
            <a:off x="2942418" y="6662976"/>
            <a:ext cx="4945803" cy="620544"/>
          </a:xfrm>
          <a:prstGeom prst="rect">
            <a:avLst/>
          </a:prstGeom>
        </p:spPr>
        <p:txBody>
          <a:bodyPr lIns="0" tIns="0" rIns="0" bIns="0" rtlCol="0" anchor="t">
            <a:spAutoFit/>
          </a:bodyPr>
          <a:lstStyle/>
          <a:p>
            <a:pPr marL="431801" lvl="1" indent="-215900" algn="l">
              <a:lnSpc>
                <a:spcPts val="2540"/>
              </a:lnSpc>
              <a:spcBef>
                <a:spcPct val="0"/>
              </a:spcBef>
              <a:buFont typeface="Arial"/>
              <a:buChar char="•"/>
            </a:pPr>
            <a:r>
              <a:rPr lang="en-US" sz="2000">
                <a:solidFill>
                  <a:srgbClr val="000000"/>
                </a:solidFill>
                <a:latin typeface="IBM Plex Sans"/>
                <a:ea typeface="IBM Plex Sans"/>
                <a:cs typeface="IBM Plex Sans"/>
                <a:sym typeface="IBM Plex Sans"/>
              </a:rPr>
              <a:t>Armonizzazione con le altre forme di previdenza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hin Geometric Lines"/>
          <p:cNvSpPr/>
          <p:nvPr/>
        </p:nvSpPr>
        <p:spPr>
          <a:xfrm>
            <a:off x="7096759" y="8711415"/>
            <a:ext cx="3279814" cy="3279814"/>
          </a:xfrm>
          <a:custGeom>
            <a:avLst/>
            <a:gdLst/>
            <a:ahLst/>
            <a:cxnLst/>
            <a:rect l="l" t="t" r="r" b="b"/>
            <a:pathLst>
              <a:path w="3279814" h="3279814">
                <a:moveTo>
                  <a:pt x="0" y="0"/>
                </a:moveTo>
                <a:lnTo>
                  <a:pt x="3279815" y="0"/>
                </a:lnTo>
                <a:lnTo>
                  <a:pt x="3279815" y="3279814"/>
                </a:lnTo>
                <a:lnTo>
                  <a:pt x="0" y="3279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descr="Netlify"/>
          <p:cNvSpPr/>
          <p:nvPr/>
        </p:nvSpPr>
        <p:spPr>
          <a:xfrm>
            <a:off x="-2427326" y="6706788"/>
            <a:ext cx="6791819" cy="6791819"/>
          </a:xfrm>
          <a:custGeom>
            <a:avLst/>
            <a:gdLst/>
            <a:ahLst/>
            <a:cxnLst/>
            <a:rect l="l" t="t" r="r" b="b"/>
            <a:pathLst>
              <a:path w="6791819" h="6791819">
                <a:moveTo>
                  <a:pt x="0" y="0"/>
                </a:moveTo>
                <a:lnTo>
                  <a:pt x="6791819" y="0"/>
                </a:lnTo>
                <a:lnTo>
                  <a:pt x="6791819" y="6791819"/>
                </a:lnTo>
                <a:lnTo>
                  <a:pt x="0" y="6791819"/>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it-IT"/>
          </a:p>
        </p:txBody>
      </p:sp>
      <p:sp>
        <p:nvSpPr>
          <p:cNvPr id="4" name="AutoShape 4"/>
          <p:cNvSpPr/>
          <p:nvPr/>
        </p:nvSpPr>
        <p:spPr>
          <a:xfrm flipV="1">
            <a:off x="-3445485" y="2845594"/>
            <a:ext cx="21735692" cy="4762"/>
          </a:xfrm>
          <a:prstGeom prst="line">
            <a:avLst/>
          </a:prstGeom>
          <a:ln w="9525" cap="rnd">
            <a:solidFill>
              <a:srgbClr val="2581C4"/>
            </a:solidFill>
            <a:prstDash val="solid"/>
            <a:headEnd type="none" w="sm" len="sm"/>
            <a:tailEnd type="none" w="sm" len="sm"/>
          </a:ln>
        </p:spPr>
        <p:txBody>
          <a:bodyPr/>
          <a:lstStyle/>
          <a:p>
            <a:endParaRPr lang="it-IT"/>
          </a:p>
        </p:txBody>
      </p:sp>
      <p:sp>
        <p:nvSpPr>
          <p:cNvPr id="5" name="AutoShape 5"/>
          <p:cNvSpPr/>
          <p:nvPr/>
        </p:nvSpPr>
        <p:spPr>
          <a:xfrm rot="5400000">
            <a:off x="5657330" y="5138738"/>
            <a:ext cx="10287000" cy="0"/>
          </a:xfrm>
          <a:prstGeom prst="line">
            <a:avLst/>
          </a:prstGeom>
          <a:ln w="9525" cap="rnd">
            <a:solidFill>
              <a:srgbClr val="2581C4"/>
            </a:solidFill>
            <a:prstDash val="solid"/>
            <a:headEnd type="none" w="sm" len="sm"/>
            <a:tailEnd type="none" w="sm" len="sm"/>
          </a:ln>
        </p:spPr>
        <p:txBody>
          <a:bodyPr/>
          <a:lstStyle/>
          <a:p>
            <a:endParaRPr lang="it-IT"/>
          </a:p>
        </p:txBody>
      </p:sp>
      <p:sp>
        <p:nvSpPr>
          <p:cNvPr id="6" name="AutoShape 6"/>
          <p:cNvSpPr/>
          <p:nvPr/>
        </p:nvSpPr>
        <p:spPr>
          <a:xfrm>
            <a:off x="4039478" y="0"/>
            <a:ext cx="0" cy="10287000"/>
          </a:xfrm>
          <a:prstGeom prst="line">
            <a:avLst/>
          </a:prstGeom>
          <a:ln w="9525" cap="rnd">
            <a:solidFill>
              <a:srgbClr val="2581C4"/>
            </a:solidFill>
            <a:prstDash val="solid"/>
            <a:headEnd type="none" w="sm" len="sm"/>
            <a:tailEnd type="none" w="sm" len="sm"/>
          </a:ln>
        </p:spPr>
        <p:txBody>
          <a:bodyPr/>
          <a:lstStyle/>
          <a:p>
            <a:endParaRPr lang="it-IT"/>
          </a:p>
        </p:txBody>
      </p:sp>
      <p:sp>
        <p:nvSpPr>
          <p:cNvPr id="7" name="TextBox 7"/>
          <p:cNvSpPr txBox="1"/>
          <p:nvPr/>
        </p:nvSpPr>
        <p:spPr>
          <a:xfrm>
            <a:off x="378742" y="1417693"/>
            <a:ext cx="3884893" cy="849313"/>
          </a:xfrm>
          <a:prstGeom prst="rect">
            <a:avLst/>
          </a:prstGeom>
        </p:spPr>
        <p:txBody>
          <a:bodyPr lIns="0" tIns="0" rIns="0" bIns="0" rtlCol="0" anchor="t">
            <a:spAutoFit/>
          </a:bodyPr>
          <a:lstStyle/>
          <a:p>
            <a:pPr marL="0" lvl="0" indent="0" algn="just">
              <a:lnSpc>
                <a:spcPts val="3359"/>
              </a:lnSpc>
              <a:spcBef>
                <a:spcPct val="0"/>
              </a:spcBef>
            </a:pPr>
            <a:r>
              <a:rPr lang="en-US" sz="2799" b="1" u="none" strike="noStrike">
                <a:solidFill>
                  <a:srgbClr val="0E4894"/>
                </a:solidFill>
                <a:latin typeface="IBM Plex Sans Bold"/>
                <a:ea typeface="IBM Plex Sans Bold"/>
                <a:cs typeface="IBM Plex Sans Bold"/>
                <a:sym typeface="IBM Plex Sans Bold"/>
              </a:rPr>
              <a:t>Le pensioni</a:t>
            </a:r>
          </a:p>
          <a:p>
            <a:pPr marL="0" lvl="0" indent="0" algn="just">
              <a:lnSpc>
                <a:spcPts val="3874"/>
              </a:lnSpc>
            </a:pPr>
            <a:r>
              <a:rPr lang="en-US" sz="2499" b="1" i="1" u="none" strike="noStrike">
                <a:solidFill>
                  <a:srgbClr val="0E4894"/>
                </a:solidFill>
                <a:latin typeface="IBM Plex Sans Bold Italics"/>
                <a:ea typeface="IBM Plex Sans Bold Italics"/>
                <a:cs typeface="IBM Plex Sans Bold Italics"/>
                <a:sym typeface="IBM Plex Sans Bold Italics"/>
              </a:rPr>
              <a:t>requisiti per il diritto</a:t>
            </a:r>
          </a:p>
        </p:txBody>
      </p:sp>
      <p:sp>
        <p:nvSpPr>
          <p:cNvPr id="8" name="Freeform 8" descr="Yellow Blur Gradient Oval Illustration"/>
          <p:cNvSpPr/>
          <p:nvPr/>
        </p:nvSpPr>
        <p:spPr>
          <a:xfrm rot="3613344">
            <a:off x="928013" y="3699326"/>
            <a:ext cx="3152035" cy="4491242"/>
          </a:xfrm>
          <a:custGeom>
            <a:avLst/>
            <a:gdLst/>
            <a:ahLst/>
            <a:cxnLst/>
            <a:rect l="l" t="t" r="r" b="b"/>
            <a:pathLst>
              <a:path w="3152035" h="4491242">
                <a:moveTo>
                  <a:pt x="0" y="0"/>
                </a:moveTo>
                <a:lnTo>
                  <a:pt x="3152036" y="0"/>
                </a:lnTo>
                <a:lnTo>
                  <a:pt x="3152036" y="4491242"/>
                </a:lnTo>
                <a:lnTo>
                  <a:pt x="0" y="44912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9" name="AutoShape 9"/>
          <p:cNvSpPr/>
          <p:nvPr/>
        </p:nvSpPr>
        <p:spPr>
          <a:xfrm>
            <a:off x="0" y="2850356"/>
            <a:ext cx="4039478" cy="0"/>
          </a:xfrm>
          <a:prstGeom prst="line">
            <a:avLst/>
          </a:prstGeom>
          <a:ln w="57150" cap="rnd">
            <a:solidFill>
              <a:srgbClr val="2581C4"/>
            </a:solidFill>
            <a:prstDash val="solid"/>
            <a:headEnd type="none" w="sm" len="sm"/>
            <a:tailEnd type="none" w="sm" len="sm"/>
          </a:ln>
        </p:spPr>
        <p:txBody>
          <a:bodyPr/>
          <a:lstStyle/>
          <a:p>
            <a:endParaRPr lang="it-IT"/>
          </a:p>
        </p:txBody>
      </p:sp>
      <p:sp>
        <p:nvSpPr>
          <p:cNvPr id="10" name="TextBox 10"/>
          <p:cNvSpPr txBox="1"/>
          <p:nvPr/>
        </p:nvSpPr>
        <p:spPr>
          <a:xfrm>
            <a:off x="4356989" y="1443271"/>
            <a:ext cx="6019584" cy="787961"/>
          </a:xfrm>
          <a:prstGeom prst="rect">
            <a:avLst/>
          </a:prstGeom>
        </p:spPr>
        <p:txBody>
          <a:bodyPr lIns="0" tIns="0" rIns="0" bIns="0" rtlCol="0" anchor="t">
            <a:spAutoFit/>
          </a:bodyPr>
          <a:lstStyle/>
          <a:p>
            <a:pPr marL="0" lvl="0" indent="0" algn="ctr">
              <a:lnSpc>
                <a:spcPts val="3079"/>
              </a:lnSpc>
              <a:spcBef>
                <a:spcPct val="0"/>
              </a:spcBef>
            </a:pPr>
            <a:r>
              <a:rPr lang="en-US" sz="2799" b="1" u="none" strike="noStrike">
                <a:solidFill>
                  <a:srgbClr val="022E5F"/>
                </a:solidFill>
                <a:latin typeface="IBM Plex Sans Bold"/>
                <a:ea typeface="IBM Plex Sans Bold"/>
                <a:cs typeface="IBM Plex Sans Bold"/>
                <a:sym typeface="IBM Plex Sans Bold"/>
              </a:rPr>
              <a:t>Soggetti con anzianità contributiva alla data del 31 dicembre 2024</a:t>
            </a:r>
          </a:p>
        </p:txBody>
      </p:sp>
      <p:sp>
        <p:nvSpPr>
          <p:cNvPr id="11" name="TextBox 11"/>
          <p:cNvSpPr txBox="1"/>
          <p:nvPr/>
        </p:nvSpPr>
        <p:spPr>
          <a:xfrm>
            <a:off x="4798616" y="3080279"/>
            <a:ext cx="4383899" cy="356944"/>
          </a:xfrm>
          <a:prstGeom prst="rect">
            <a:avLst/>
          </a:prstGeom>
        </p:spPr>
        <p:txBody>
          <a:bodyPr lIns="0" tIns="0" rIns="0" bIns="0" rtlCol="0" anchor="t">
            <a:spAutoFit/>
          </a:bodyPr>
          <a:lstStyle/>
          <a:p>
            <a:pPr marL="0" lvl="0" indent="0" algn="l">
              <a:lnSpc>
                <a:spcPts val="2875"/>
              </a:lnSpc>
              <a:spcBef>
                <a:spcPct val="0"/>
              </a:spcBef>
            </a:pPr>
            <a:r>
              <a:rPr lang="en-US" sz="2300" b="1" u="none" strike="noStrike">
                <a:solidFill>
                  <a:srgbClr val="022E5F"/>
                </a:solidFill>
                <a:latin typeface="IBM Plex Sans Bold"/>
                <a:ea typeface="IBM Plex Sans Bold"/>
                <a:cs typeface="IBM Plex Sans Bold"/>
                <a:sym typeface="IBM Plex Sans Bold"/>
              </a:rPr>
              <a:t>Pensione di vecchiaia</a:t>
            </a:r>
          </a:p>
        </p:txBody>
      </p:sp>
      <p:sp>
        <p:nvSpPr>
          <p:cNvPr id="12" name="TextBox 12"/>
          <p:cNvSpPr txBox="1"/>
          <p:nvPr/>
        </p:nvSpPr>
        <p:spPr>
          <a:xfrm>
            <a:off x="4837498" y="3455092"/>
            <a:ext cx="5110180" cy="342900"/>
          </a:xfrm>
          <a:prstGeom prst="rect">
            <a:avLst/>
          </a:prstGeom>
        </p:spPr>
        <p:txBody>
          <a:bodyPr lIns="0" tIns="0" rIns="0" bIns="0" rtlCol="0" anchor="t">
            <a:spAutoFit/>
          </a:bodyPr>
          <a:lstStyle/>
          <a:p>
            <a:pPr marL="0" lvl="0" indent="0" algn="l">
              <a:lnSpc>
                <a:spcPts val="2999"/>
              </a:lnSpc>
              <a:spcBef>
                <a:spcPct val="0"/>
              </a:spcBef>
            </a:pPr>
            <a:r>
              <a:rPr lang="en-US" sz="1999" strike="noStrike">
                <a:solidFill>
                  <a:srgbClr val="000000"/>
                </a:solidFill>
                <a:latin typeface="IBM Plex Sans"/>
                <a:ea typeface="IBM Plex Sans"/>
                <a:cs typeface="IBM Plex Sans"/>
                <a:sym typeface="IBM Plex Sans"/>
                <a:hlinkClick r:id="rId8" tooltip="https://docs.google.com/spreadsheets/d/1DUF2isFWsqVSYhbaACYtbgcLi_YjDqpE3GLQIVgkKQg/edit#gid=69851113"/>
              </a:rPr>
              <a:t>70 anni di età e almeno 35 anni di iscrizione</a:t>
            </a:r>
          </a:p>
        </p:txBody>
      </p:sp>
      <p:sp>
        <p:nvSpPr>
          <p:cNvPr id="13" name="TextBox 13"/>
          <p:cNvSpPr txBox="1"/>
          <p:nvPr/>
        </p:nvSpPr>
        <p:spPr>
          <a:xfrm>
            <a:off x="4852683" y="5500703"/>
            <a:ext cx="3289119" cy="356944"/>
          </a:xfrm>
          <a:prstGeom prst="rect">
            <a:avLst/>
          </a:prstGeom>
        </p:spPr>
        <p:txBody>
          <a:bodyPr lIns="0" tIns="0" rIns="0" bIns="0" rtlCol="0" anchor="t">
            <a:spAutoFit/>
          </a:bodyPr>
          <a:lstStyle/>
          <a:p>
            <a:pPr marL="0" lvl="0" indent="0" algn="l">
              <a:lnSpc>
                <a:spcPts val="2875"/>
              </a:lnSpc>
              <a:spcBef>
                <a:spcPct val="0"/>
              </a:spcBef>
            </a:pPr>
            <a:r>
              <a:rPr lang="en-US" sz="2300" b="1" u="none" strike="noStrike">
                <a:solidFill>
                  <a:srgbClr val="022E5F"/>
                </a:solidFill>
                <a:latin typeface="IBM Plex Sans Bold"/>
                <a:ea typeface="IBM Plex Sans Bold"/>
                <a:cs typeface="IBM Plex Sans Bold"/>
                <a:sym typeface="IBM Plex Sans Bold"/>
              </a:rPr>
              <a:t>Pensione di anzianità</a:t>
            </a:r>
          </a:p>
        </p:txBody>
      </p:sp>
      <p:sp>
        <p:nvSpPr>
          <p:cNvPr id="14" name="TextBox 14"/>
          <p:cNvSpPr txBox="1"/>
          <p:nvPr/>
        </p:nvSpPr>
        <p:spPr>
          <a:xfrm>
            <a:off x="4852683" y="5914797"/>
            <a:ext cx="5075397" cy="308012"/>
          </a:xfrm>
          <a:prstGeom prst="rect">
            <a:avLst/>
          </a:prstGeom>
        </p:spPr>
        <p:txBody>
          <a:bodyPr lIns="0" tIns="0" rIns="0" bIns="0" rtlCol="0" anchor="t">
            <a:spAutoFit/>
          </a:bodyPr>
          <a:lstStyle/>
          <a:p>
            <a:pPr algn="l">
              <a:lnSpc>
                <a:spcPts val="2599"/>
              </a:lnSpc>
            </a:pPr>
            <a:r>
              <a:rPr lang="en-US" sz="1999">
                <a:solidFill>
                  <a:srgbClr val="000000"/>
                </a:solidFill>
                <a:latin typeface="IBM Plex Sans"/>
                <a:ea typeface="IBM Plex Sans"/>
                <a:cs typeface="IBM Plex Sans"/>
                <a:sym typeface="IBM Plex Sans"/>
                <a:hlinkClick r:id="rId8" tooltip="https://docs.google.com/spreadsheets/d/1DUF2isFWsqVSYhbaACYtbgcLi_YjDqpE3GLQIVgkKQg/edit#gid=69851113"/>
              </a:rPr>
              <a:t>62 anni di età e almeno 40 anni di iscrizione</a:t>
            </a:r>
          </a:p>
        </p:txBody>
      </p:sp>
      <p:sp>
        <p:nvSpPr>
          <p:cNvPr id="15" name="TextBox 15"/>
          <p:cNvSpPr txBox="1"/>
          <p:nvPr/>
        </p:nvSpPr>
        <p:spPr>
          <a:xfrm>
            <a:off x="4835291" y="4268079"/>
            <a:ext cx="4966894" cy="356944"/>
          </a:xfrm>
          <a:prstGeom prst="rect">
            <a:avLst/>
          </a:prstGeom>
        </p:spPr>
        <p:txBody>
          <a:bodyPr lIns="0" tIns="0" rIns="0" bIns="0" rtlCol="0" anchor="t">
            <a:spAutoFit/>
          </a:bodyPr>
          <a:lstStyle/>
          <a:p>
            <a:pPr marL="0" lvl="0" indent="0" algn="l">
              <a:lnSpc>
                <a:spcPts val="2875"/>
              </a:lnSpc>
              <a:spcBef>
                <a:spcPct val="0"/>
              </a:spcBef>
            </a:pPr>
            <a:r>
              <a:rPr lang="en-US" sz="2300" b="1" u="none" strike="noStrike">
                <a:solidFill>
                  <a:srgbClr val="022E5F"/>
                </a:solidFill>
                <a:latin typeface="IBM Plex Sans Bold"/>
                <a:ea typeface="IBM Plex Sans Bold"/>
                <a:cs typeface="IBM Plex Sans Bold"/>
                <a:sym typeface="IBM Plex Sans Bold"/>
              </a:rPr>
              <a:t>Pensione di vecchiaia anticipata</a:t>
            </a:r>
          </a:p>
        </p:txBody>
      </p:sp>
      <p:sp>
        <p:nvSpPr>
          <p:cNvPr id="16" name="TextBox 16"/>
          <p:cNvSpPr txBox="1"/>
          <p:nvPr/>
        </p:nvSpPr>
        <p:spPr>
          <a:xfrm>
            <a:off x="4835291" y="4687678"/>
            <a:ext cx="5092789" cy="342937"/>
          </a:xfrm>
          <a:prstGeom prst="rect">
            <a:avLst/>
          </a:prstGeom>
        </p:spPr>
        <p:txBody>
          <a:bodyPr lIns="0" tIns="0" rIns="0" bIns="0" rtlCol="0" anchor="t">
            <a:spAutoFit/>
          </a:bodyPr>
          <a:lstStyle/>
          <a:p>
            <a:pPr marL="0" lvl="0" indent="0" algn="l">
              <a:lnSpc>
                <a:spcPts val="2999"/>
              </a:lnSpc>
              <a:spcBef>
                <a:spcPct val="0"/>
              </a:spcBef>
            </a:pPr>
            <a:r>
              <a:rPr lang="en-US" sz="1999">
                <a:solidFill>
                  <a:srgbClr val="000000"/>
                </a:solidFill>
                <a:latin typeface="IBM Plex Sans"/>
                <a:ea typeface="IBM Plex Sans"/>
                <a:cs typeface="IBM Plex Sans"/>
                <a:sym typeface="IBM Plex Sans"/>
                <a:hlinkClick r:id="rId8" tooltip="https://docs.google.com/spreadsheets/d/1DUF2isFWsqVSYhbaACYtbgcLi_YjDqpE3GLQIVgkKQg/edit#gid=69851113"/>
              </a:rPr>
              <a:t>65 anni di età e almeno 35 anni di iscrizione </a:t>
            </a:r>
          </a:p>
        </p:txBody>
      </p:sp>
      <p:sp>
        <p:nvSpPr>
          <p:cNvPr id="17" name="TextBox 17"/>
          <p:cNvSpPr txBox="1"/>
          <p:nvPr/>
        </p:nvSpPr>
        <p:spPr>
          <a:xfrm>
            <a:off x="4852683" y="6689534"/>
            <a:ext cx="5134943" cy="356944"/>
          </a:xfrm>
          <a:prstGeom prst="rect">
            <a:avLst/>
          </a:prstGeom>
        </p:spPr>
        <p:txBody>
          <a:bodyPr lIns="0" tIns="0" rIns="0" bIns="0" rtlCol="0" anchor="t">
            <a:spAutoFit/>
          </a:bodyPr>
          <a:lstStyle/>
          <a:p>
            <a:pPr marL="0" lvl="0" indent="0" algn="l">
              <a:lnSpc>
                <a:spcPts val="2875"/>
              </a:lnSpc>
              <a:spcBef>
                <a:spcPct val="0"/>
              </a:spcBef>
            </a:pPr>
            <a:r>
              <a:rPr lang="en-US" sz="2300" b="1" u="none" strike="noStrike">
                <a:solidFill>
                  <a:srgbClr val="022E5F"/>
                </a:solidFill>
                <a:latin typeface="IBM Plex Sans Bold"/>
                <a:ea typeface="IBM Plex Sans Bold"/>
                <a:cs typeface="IBM Plex Sans Bold"/>
                <a:sym typeface="IBM Plex Sans Bold"/>
              </a:rPr>
              <a:t>Pensione di vecchiaia contributiva</a:t>
            </a:r>
          </a:p>
        </p:txBody>
      </p:sp>
      <p:sp>
        <p:nvSpPr>
          <p:cNvPr id="18" name="TextBox 18"/>
          <p:cNvSpPr txBox="1"/>
          <p:nvPr/>
        </p:nvSpPr>
        <p:spPr>
          <a:xfrm>
            <a:off x="4852683" y="7103629"/>
            <a:ext cx="4910621" cy="308012"/>
          </a:xfrm>
          <a:prstGeom prst="rect">
            <a:avLst/>
          </a:prstGeom>
        </p:spPr>
        <p:txBody>
          <a:bodyPr lIns="0" tIns="0" rIns="0" bIns="0" rtlCol="0" anchor="t">
            <a:spAutoFit/>
          </a:bodyPr>
          <a:lstStyle/>
          <a:p>
            <a:pPr algn="l">
              <a:lnSpc>
                <a:spcPts val="2599"/>
              </a:lnSpc>
            </a:pPr>
            <a:r>
              <a:rPr lang="en-US" sz="1999">
                <a:solidFill>
                  <a:srgbClr val="000000"/>
                </a:solidFill>
                <a:latin typeface="IBM Plex Sans"/>
                <a:ea typeface="IBM Plex Sans"/>
                <a:cs typeface="IBM Plex Sans"/>
                <a:sym typeface="IBM Plex Sans"/>
              </a:rPr>
              <a:t>70</a:t>
            </a:r>
            <a:r>
              <a:rPr lang="en-US" sz="1999">
                <a:solidFill>
                  <a:srgbClr val="000000"/>
                </a:solidFill>
                <a:latin typeface="IBM Plex Sans"/>
                <a:ea typeface="IBM Plex Sans"/>
                <a:cs typeface="IBM Plex Sans"/>
                <a:sym typeface="IBM Plex Sans"/>
                <a:hlinkClick r:id="rId8" tooltip="https://docs.google.com/spreadsheets/d/1DUF2isFWsqVSYhbaACYtbgcLi_YjDqpE3GLQIVgkKQg/edit#gid=69851113"/>
              </a:rPr>
              <a:t> anni di età e almeno 5 anni di iscrizione</a:t>
            </a:r>
          </a:p>
        </p:txBody>
      </p:sp>
      <p:sp>
        <p:nvSpPr>
          <p:cNvPr id="19" name="TextBox 19"/>
          <p:cNvSpPr txBox="1"/>
          <p:nvPr/>
        </p:nvSpPr>
        <p:spPr>
          <a:xfrm>
            <a:off x="11494752" y="1479045"/>
            <a:ext cx="6396815" cy="787961"/>
          </a:xfrm>
          <a:prstGeom prst="rect">
            <a:avLst/>
          </a:prstGeom>
        </p:spPr>
        <p:txBody>
          <a:bodyPr lIns="0" tIns="0" rIns="0" bIns="0" rtlCol="0" anchor="t">
            <a:spAutoFit/>
          </a:bodyPr>
          <a:lstStyle/>
          <a:p>
            <a:pPr marL="0" lvl="0" indent="0" algn="ctr">
              <a:lnSpc>
                <a:spcPts val="3079"/>
              </a:lnSpc>
              <a:spcBef>
                <a:spcPct val="0"/>
              </a:spcBef>
            </a:pPr>
            <a:r>
              <a:rPr lang="en-US" sz="2799" b="1" u="none" strike="noStrike">
                <a:solidFill>
                  <a:srgbClr val="AF3535"/>
                </a:solidFill>
                <a:latin typeface="IBM Plex Sans Bold"/>
                <a:ea typeface="IBM Plex Sans Bold"/>
                <a:cs typeface="IBM Plex Sans Bold"/>
                <a:sym typeface="IBM Plex Sans Bold"/>
              </a:rPr>
              <a:t>Soggetti privi di anzianità contributiva alla data del 31 dicembre 2024</a:t>
            </a:r>
          </a:p>
        </p:txBody>
      </p:sp>
      <p:sp>
        <p:nvSpPr>
          <p:cNvPr id="20" name="TextBox 20"/>
          <p:cNvSpPr txBox="1"/>
          <p:nvPr/>
        </p:nvSpPr>
        <p:spPr>
          <a:xfrm>
            <a:off x="11315294" y="4687678"/>
            <a:ext cx="6077604" cy="1085962"/>
          </a:xfrm>
          <a:prstGeom prst="rect">
            <a:avLst/>
          </a:prstGeom>
        </p:spPr>
        <p:txBody>
          <a:bodyPr lIns="0" tIns="0" rIns="0" bIns="0" rtlCol="0" anchor="t">
            <a:spAutoFit/>
          </a:bodyPr>
          <a:lstStyle/>
          <a:p>
            <a:pPr marL="0" lvl="0" indent="0" algn="l">
              <a:lnSpc>
                <a:spcPts val="2999"/>
              </a:lnSpc>
              <a:spcBef>
                <a:spcPct val="0"/>
              </a:spcBef>
            </a:pPr>
            <a:r>
              <a:rPr lang="en-US" sz="1999" u="sng">
                <a:solidFill>
                  <a:srgbClr val="000000"/>
                </a:solidFill>
                <a:latin typeface="IBM Plex Sans"/>
                <a:ea typeface="IBM Plex Sans"/>
                <a:cs typeface="IBM Plex Sans"/>
                <a:sym typeface="IBM Plex Sans"/>
                <a:hlinkClick r:id="rId8" tooltip="https://docs.google.com/spreadsheets/d/1DUF2isFWsqVSYhbaACYtbgcLi_YjDqpE3GLQIVgkKQg/edit#gid=69851113"/>
              </a:rPr>
              <a:t>65 anni di età e almeno 35 anni di iscrizione</a:t>
            </a:r>
            <a:r>
              <a:rPr lang="en-US" sz="1999">
                <a:solidFill>
                  <a:srgbClr val="000000"/>
                </a:solidFill>
                <a:latin typeface="IBM Plex Sans"/>
                <a:ea typeface="IBM Plex Sans"/>
                <a:cs typeface="IBM Plex Sans"/>
                <a:sym typeface="IBM Plex Sans"/>
              </a:rPr>
              <a:t> </a:t>
            </a:r>
          </a:p>
          <a:p>
            <a:pPr marL="0" lvl="0" indent="0" algn="l">
              <a:lnSpc>
                <a:spcPts val="2999"/>
              </a:lnSpc>
              <a:spcBef>
                <a:spcPct val="0"/>
              </a:spcBef>
            </a:pPr>
            <a:r>
              <a:rPr lang="en-US" sz="1999">
                <a:solidFill>
                  <a:srgbClr val="000000"/>
                </a:solidFill>
                <a:latin typeface="IBM Plex Sans"/>
                <a:ea typeface="IBM Plex Sans"/>
                <a:cs typeface="IBM Plex Sans"/>
                <a:sym typeface="IBM Plex Sans"/>
              </a:rPr>
              <a:t>a condizione che l’importo a calcolo della pensione risulti non inferiore alla pensione integrata al minimo</a:t>
            </a:r>
          </a:p>
        </p:txBody>
      </p:sp>
      <p:sp>
        <p:nvSpPr>
          <p:cNvPr id="21" name="TextBox 21"/>
          <p:cNvSpPr txBox="1"/>
          <p:nvPr/>
        </p:nvSpPr>
        <p:spPr>
          <a:xfrm>
            <a:off x="11315294" y="3414149"/>
            <a:ext cx="5944006" cy="342937"/>
          </a:xfrm>
          <a:prstGeom prst="rect">
            <a:avLst/>
          </a:prstGeom>
        </p:spPr>
        <p:txBody>
          <a:bodyPr lIns="0" tIns="0" rIns="0" bIns="0" rtlCol="0" anchor="t">
            <a:spAutoFit/>
          </a:bodyPr>
          <a:lstStyle/>
          <a:p>
            <a:pPr marL="0" lvl="0" indent="0" algn="l">
              <a:lnSpc>
                <a:spcPts val="2999"/>
              </a:lnSpc>
              <a:spcBef>
                <a:spcPct val="0"/>
              </a:spcBef>
            </a:pPr>
            <a:r>
              <a:rPr lang="en-US" sz="1999" u="sng">
                <a:solidFill>
                  <a:srgbClr val="000000"/>
                </a:solidFill>
                <a:latin typeface="IBM Plex Sans"/>
                <a:ea typeface="IBM Plex Sans"/>
                <a:cs typeface="IBM Plex Sans"/>
                <a:sym typeface="IBM Plex Sans"/>
                <a:hlinkClick r:id="rId8" tooltip="https://docs.google.com/spreadsheets/d/1DUF2isFWsqVSYhbaACYtbgcLi_YjDqpE3GLQIVgkKQg/edit#gid=69851113"/>
              </a:rPr>
              <a:t>70 anni di età e almeno 5 anni di iscrizione</a:t>
            </a:r>
            <a:r>
              <a:rPr lang="en-US" sz="1999">
                <a:solidFill>
                  <a:srgbClr val="000000"/>
                </a:solidFill>
                <a:latin typeface="IBM Plex Sans"/>
                <a:ea typeface="IBM Plex Sans"/>
                <a:cs typeface="IBM Plex Sans"/>
                <a:sym typeface="IBM Plex Sans"/>
              </a:rPr>
              <a:t> </a:t>
            </a:r>
          </a:p>
        </p:txBody>
      </p:sp>
      <p:sp>
        <p:nvSpPr>
          <p:cNvPr id="22" name="TextBox 22"/>
          <p:cNvSpPr txBox="1"/>
          <p:nvPr/>
        </p:nvSpPr>
        <p:spPr>
          <a:xfrm>
            <a:off x="11315294" y="4268079"/>
            <a:ext cx="6271930" cy="356944"/>
          </a:xfrm>
          <a:prstGeom prst="rect">
            <a:avLst/>
          </a:prstGeom>
        </p:spPr>
        <p:txBody>
          <a:bodyPr lIns="0" tIns="0" rIns="0" bIns="0" rtlCol="0" anchor="t">
            <a:spAutoFit/>
          </a:bodyPr>
          <a:lstStyle/>
          <a:p>
            <a:pPr marL="0" lvl="0" indent="0" algn="l">
              <a:lnSpc>
                <a:spcPts val="2875"/>
              </a:lnSpc>
            </a:pPr>
            <a:r>
              <a:rPr lang="en-US" sz="2300" b="1">
                <a:solidFill>
                  <a:srgbClr val="AF3535"/>
                </a:solidFill>
                <a:latin typeface="IBM Plex Sans Bold"/>
                <a:ea typeface="IBM Plex Sans Bold"/>
                <a:cs typeface="IBM Plex Sans Bold"/>
                <a:sym typeface="IBM Plex Sans Bold"/>
              </a:rPr>
              <a:t>Pensione di vecchiaia contributiva anticipata</a:t>
            </a:r>
          </a:p>
        </p:txBody>
      </p:sp>
      <p:sp>
        <p:nvSpPr>
          <p:cNvPr id="23" name="TextBox 23"/>
          <p:cNvSpPr txBox="1"/>
          <p:nvPr/>
        </p:nvSpPr>
        <p:spPr>
          <a:xfrm>
            <a:off x="11275773" y="3038240"/>
            <a:ext cx="5944006" cy="356944"/>
          </a:xfrm>
          <a:prstGeom prst="rect">
            <a:avLst/>
          </a:prstGeom>
        </p:spPr>
        <p:txBody>
          <a:bodyPr lIns="0" tIns="0" rIns="0" bIns="0" rtlCol="0" anchor="t">
            <a:spAutoFit/>
          </a:bodyPr>
          <a:lstStyle/>
          <a:p>
            <a:pPr marL="0" lvl="0" indent="0" algn="l">
              <a:lnSpc>
                <a:spcPts val="2875"/>
              </a:lnSpc>
            </a:pPr>
            <a:r>
              <a:rPr lang="en-US" sz="2300" b="1">
                <a:solidFill>
                  <a:srgbClr val="AF3535"/>
                </a:solidFill>
                <a:latin typeface="IBM Plex Sans Bold"/>
                <a:ea typeface="IBM Plex Sans Bold"/>
                <a:cs typeface="IBM Plex Sans Bold"/>
                <a:sym typeface="IBM Plex Sans Bold"/>
              </a:rPr>
              <a:t>Pensione unica di vecchiaia contributiva</a:t>
            </a:r>
          </a:p>
        </p:txBody>
      </p:sp>
      <p:sp>
        <p:nvSpPr>
          <p:cNvPr id="24" name="Freeform 24"/>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9"/>
            <a:stretch>
              <a:fillRect/>
            </a:stretch>
          </a:blipFill>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6486" y="2042530"/>
            <a:ext cx="3678034" cy="47625"/>
            <a:chOff x="0" y="0"/>
            <a:chExt cx="968700" cy="12543"/>
          </a:xfrm>
        </p:grpSpPr>
        <p:sp>
          <p:nvSpPr>
            <p:cNvPr id="3" name="Freeform 3"/>
            <p:cNvSpPr/>
            <p:nvPr/>
          </p:nvSpPr>
          <p:spPr>
            <a:xfrm>
              <a:off x="0" y="0"/>
              <a:ext cx="968700" cy="12543"/>
            </a:xfrm>
            <a:custGeom>
              <a:avLst/>
              <a:gdLst/>
              <a:ahLst/>
              <a:cxnLst/>
              <a:rect l="l" t="t" r="r" b="b"/>
              <a:pathLst>
                <a:path w="968700" h="12543">
                  <a:moveTo>
                    <a:pt x="0" y="0"/>
                  </a:moveTo>
                  <a:lnTo>
                    <a:pt x="968700" y="0"/>
                  </a:lnTo>
                  <a:lnTo>
                    <a:pt x="968700" y="12543"/>
                  </a:lnTo>
                  <a:lnTo>
                    <a:pt x="0" y="12543"/>
                  </a:lnTo>
                  <a:close/>
                </a:path>
              </a:pathLst>
            </a:custGeom>
            <a:solidFill>
              <a:srgbClr val="00569E"/>
            </a:solidFill>
          </p:spPr>
          <p:txBody>
            <a:bodyPr/>
            <a:lstStyle/>
            <a:p>
              <a:endParaRPr lang="it-IT"/>
            </a:p>
          </p:txBody>
        </p:sp>
        <p:sp>
          <p:nvSpPr>
            <p:cNvPr id="4" name="TextBox 4"/>
            <p:cNvSpPr txBox="1"/>
            <p:nvPr/>
          </p:nvSpPr>
          <p:spPr>
            <a:xfrm>
              <a:off x="0" y="-28575"/>
              <a:ext cx="968700" cy="41118"/>
            </a:xfrm>
            <a:prstGeom prst="rect">
              <a:avLst/>
            </a:prstGeom>
          </p:spPr>
          <p:txBody>
            <a:bodyPr lIns="50800" tIns="50800" rIns="50800" bIns="50800" rtlCol="0" anchor="ctr"/>
            <a:lstStyle/>
            <a:p>
              <a:pPr algn="just">
                <a:lnSpc>
                  <a:spcPts val="3019"/>
                </a:lnSpc>
              </a:pPr>
              <a:endParaRPr/>
            </a:p>
          </p:txBody>
        </p:sp>
      </p:grpSp>
      <p:grpSp>
        <p:nvGrpSpPr>
          <p:cNvPr id="5" name="Group 5"/>
          <p:cNvGrpSpPr/>
          <p:nvPr/>
        </p:nvGrpSpPr>
        <p:grpSpPr>
          <a:xfrm>
            <a:off x="5089414" y="2005990"/>
            <a:ext cx="3641956" cy="60353"/>
            <a:chOff x="0" y="0"/>
            <a:chExt cx="959198" cy="15895"/>
          </a:xfrm>
        </p:grpSpPr>
        <p:sp>
          <p:nvSpPr>
            <p:cNvPr id="6" name="Freeform 6"/>
            <p:cNvSpPr/>
            <p:nvPr/>
          </p:nvSpPr>
          <p:spPr>
            <a:xfrm>
              <a:off x="0" y="0"/>
              <a:ext cx="959198" cy="15895"/>
            </a:xfrm>
            <a:custGeom>
              <a:avLst/>
              <a:gdLst/>
              <a:ahLst/>
              <a:cxnLst/>
              <a:rect l="l" t="t" r="r" b="b"/>
              <a:pathLst>
                <a:path w="959198" h="15895">
                  <a:moveTo>
                    <a:pt x="0" y="0"/>
                  </a:moveTo>
                  <a:lnTo>
                    <a:pt x="959198" y="0"/>
                  </a:lnTo>
                  <a:lnTo>
                    <a:pt x="959198" y="15895"/>
                  </a:lnTo>
                  <a:lnTo>
                    <a:pt x="0" y="15895"/>
                  </a:lnTo>
                  <a:close/>
                </a:path>
              </a:pathLst>
            </a:custGeom>
            <a:solidFill>
              <a:srgbClr val="00569E"/>
            </a:solidFill>
          </p:spPr>
          <p:txBody>
            <a:bodyPr/>
            <a:lstStyle/>
            <a:p>
              <a:endParaRPr lang="it-IT"/>
            </a:p>
          </p:txBody>
        </p:sp>
        <p:sp>
          <p:nvSpPr>
            <p:cNvPr id="7" name="TextBox 7"/>
            <p:cNvSpPr txBox="1"/>
            <p:nvPr/>
          </p:nvSpPr>
          <p:spPr>
            <a:xfrm>
              <a:off x="0" y="-28575"/>
              <a:ext cx="959198" cy="44470"/>
            </a:xfrm>
            <a:prstGeom prst="rect">
              <a:avLst/>
            </a:prstGeom>
          </p:spPr>
          <p:txBody>
            <a:bodyPr lIns="50800" tIns="50800" rIns="50800" bIns="50800" rtlCol="0" anchor="ctr"/>
            <a:lstStyle/>
            <a:p>
              <a:pPr algn="just">
                <a:lnSpc>
                  <a:spcPts val="3019"/>
                </a:lnSpc>
              </a:pPr>
              <a:endParaRPr/>
            </a:p>
          </p:txBody>
        </p:sp>
      </p:grpSp>
      <p:grpSp>
        <p:nvGrpSpPr>
          <p:cNvPr id="8" name="Group 8"/>
          <p:cNvGrpSpPr/>
          <p:nvPr/>
        </p:nvGrpSpPr>
        <p:grpSpPr>
          <a:xfrm>
            <a:off x="9316263" y="2043063"/>
            <a:ext cx="3678034" cy="47625"/>
            <a:chOff x="0" y="0"/>
            <a:chExt cx="968700" cy="12543"/>
          </a:xfrm>
        </p:grpSpPr>
        <p:sp>
          <p:nvSpPr>
            <p:cNvPr id="9" name="Freeform 9"/>
            <p:cNvSpPr/>
            <p:nvPr/>
          </p:nvSpPr>
          <p:spPr>
            <a:xfrm>
              <a:off x="0" y="0"/>
              <a:ext cx="968700" cy="12543"/>
            </a:xfrm>
            <a:custGeom>
              <a:avLst/>
              <a:gdLst/>
              <a:ahLst/>
              <a:cxnLst/>
              <a:rect l="l" t="t" r="r" b="b"/>
              <a:pathLst>
                <a:path w="968700" h="12543">
                  <a:moveTo>
                    <a:pt x="0" y="0"/>
                  </a:moveTo>
                  <a:lnTo>
                    <a:pt x="968700" y="0"/>
                  </a:lnTo>
                  <a:lnTo>
                    <a:pt x="968700" y="12543"/>
                  </a:lnTo>
                  <a:lnTo>
                    <a:pt x="0" y="12543"/>
                  </a:lnTo>
                  <a:close/>
                </a:path>
              </a:pathLst>
            </a:custGeom>
            <a:solidFill>
              <a:srgbClr val="00569E"/>
            </a:solidFill>
          </p:spPr>
          <p:txBody>
            <a:bodyPr/>
            <a:lstStyle/>
            <a:p>
              <a:endParaRPr lang="it-IT"/>
            </a:p>
          </p:txBody>
        </p:sp>
        <p:sp>
          <p:nvSpPr>
            <p:cNvPr id="10" name="TextBox 10"/>
            <p:cNvSpPr txBox="1"/>
            <p:nvPr/>
          </p:nvSpPr>
          <p:spPr>
            <a:xfrm>
              <a:off x="0" y="-28575"/>
              <a:ext cx="968700" cy="41118"/>
            </a:xfrm>
            <a:prstGeom prst="rect">
              <a:avLst/>
            </a:prstGeom>
          </p:spPr>
          <p:txBody>
            <a:bodyPr lIns="50800" tIns="50800" rIns="50800" bIns="50800" rtlCol="0" anchor="ctr"/>
            <a:lstStyle/>
            <a:p>
              <a:pPr algn="just">
                <a:lnSpc>
                  <a:spcPts val="3019"/>
                </a:lnSpc>
              </a:pPr>
              <a:endParaRPr/>
            </a:p>
          </p:txBody>
        </p:sp>
      </p:grpSp>
      <p:grpSp>
        <p:nvGrpSpPr>
          <p:cNvPr id="11" name="Group 11"/>
          <p:cNvGrpSpPr/>
          <p:nvPr/>
        </p:nvGrpSpPr>
        <p:grpSpPr>
          <a:xfrm>
            <a:off x="13641998" y="2043063"/>
            <a:ext cx="3678034" cy="47625"/>
            <a:chOff x="0" y="0"/>
            <a:chExt cx="968700" cy="12543"/>
          </a:xfrm>
        </p:grpSpPr>
        <p:sp>
          <p:nvSpPr>
            <p:cNvPr id="12" name="Freeform 12"/>
            <p:cNvSpPr/>
            <p:nvPr/>
          </p:nvSpPr>
          <p:spPr>
            <a:xfrm>
              <a:off x="0" y="0"/>
              <a:ext cx="968700" cy="12543"/>
            </a:xfrm>
            <a:custGeom>
              <a:avLst/>
              <a:gdLst/>
              <a:ahLst/>
              <a:cxnLst/>
              <a:rect l="l" t="t" r="r" b="b"/>
              <a:pathLst>
                <a:path w="968700" h="12543">
                  <a:moveTo>
                    <a:pt x="0" y="0"/>
                  </a:moveTo>
                  <a:lnTo>
                    <a:pt x="968700" y="0"/>
                  </a:lnTo>
                  <a:lnTo>
                    <a:pt x="968700" y="12543"/>
                  </a:lnTo>
                  <a:lnTo>
                    <a:pt x="0" y="12543"/>
                  </a:lnTo>
                  <a:close/>
                </a:path>
              </a:pathLst>
            </a:custGeom>
            <a:solidFill>
              <a:srgbClr val="00569E"/>
            </a:solidFill>
          </p:spPr>
          <p:txBody>
            <a:bodyPr/>
            <a:lstStyle/>
            <a:p>
              <a:endParaRPr lang="it-IT"/>
            </a:p>
          </p:txBody>
        </p:sp>
        <p:sp>
          <p:nvSpPr>
            <p:cNvPr id="13" name="TextBox 13"/>
            <p:cNvSpPr txBox="1"/>
            <p:nvPr/>
          </p:nvSpPr>
          <p:spPr>
            <a:xfrm>
              <a:off x="0" y="-28575"/>
              <a:ext cx="968700" cy="41118"/>
            </a:xfrm>
            <a:prstGeom prst="rect">
              <a:avLst/>
            </a:prstGeom>
          </p:spPr>
          <p:txBody>
            <a:bodyPr lIns="50800" tIns="50800" rIns="50800" bIns="50800" rtlCol="0" anchor="ctr"/>
            <a:lstStyle/>
            <a:p>
              <a:pPr algn="just">
                <a:lnSpc>
                  <a:spcPts val="3019"/>
                </a:lnSpc>
              </a:pPr>
              <a:endParaRPr/>
            </a:p>
          </p:txBody>
        </p:sp>
      </p:grpSp>
      <p:grpSp>
        <p:nvGrpSpPr>
          <p:cNvPr id="14" name="Group 14"/>
          <p:cNvGrpSpPr/>
          <p:nvPr/>
        </p:nvGrpSpPr>
        <p:grpSpPr>
          <a:xfrm rot="4180555">
            <a:off x="13876312" y="6146466"/>
            <a:ext cx="7461903" cy="6703078"/>
            <a:chOff x="0" y="0"/>
            <a:chExt cx="9949204" cy="8937438"/>
          </a:xfrm>
        </p:grpSpPr>
        <p:sp>
          <p:nvSpPr>
            <p:cNvPr id="15" name="Freeform 15"/>
            <p:cNvSpPr/>
            <p:nvPr/>
          </p:nvSpPr>
          <p:spPr>
            <a:xfrm rot="-1815456">
              <a:off x="505314" y="1706714"/>
              <a:ext cx="7893383" cy="4139714"/>
            </a:xfrm>
            <a:custGeom>
              <a:avLst/>
              <a:gdLst/>
              <a:ahLst/>
              <a:cxnLst/>
              <a:rect l="l" t="t" r="r" b="b"/>
              <a:pathLst>
                <a:path w="7893383" h="4139714">
                  <a:moveTo>
                    <a:pt x="0" y="0"/>
                  </a:moveTo>
                  <a:lnTo>
                    <a:pt x="7893383" y="0"/>
                  </a:lnTo>
                  <a:lnTo>
                    <a:pt x="7893383" y="4139714"/>
                  </a:lnTo>
                  <a:lnTo>
                    <a:pt x="0" y="4139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6" name="Freeform 16"/>
            <p:cNvSpPr/>
            <p:nvPr/>
          </p:nvSpPr>
          <p:spPr>
            <a:xfrm rot="-1815456">
              <a:off x="947726" y="2333465"/>
              <a:ext cx="7893383" cy="4139714"/>
            </a:xfrm>
            <a:custGeom>
              <a:avLst/>
              <a:gdLst/>
              <a:ahLst/>
              <a:cxnLst/>
              <a:rect l="l" t="t" r="r" b="b"/>
              <a:pathLst>
                <a:path w="7893383" h="4139714">
                  <a:moveTo>
                    <a:pt x="0" y="0"/>
                  </a:moveTo>
                  <a:lnTo>
                    <a:pt x="7893383" y="0"/>
                  </a:lnTo>
                  <a:lnTo>
                    <a:pt x="7893383" y="4139713"/>
                  </a:lnTo>
                  <a:lnTo>
                    <a:pt x="0" y="4139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7" name="Freeform 17"/>
            <p:cNvSpPr/>
            <p:nvPr/>
          </p:nvSpPr>
          <p:spPr>
            <a:xfrm rot="-1815456">
              <a:off x="1550507" y="3091010"/>
              <a:ext cx="7893383" cy="4139714"/>
            </a:xfrm>
            <a:custGeom>
              <a:avLst/>
              <a:gdLst/>
              <a:ahLst/>
              <a:cxnLst/>
              <a:rect l="l" t="t" r="r" b="b"/>
              <a:pathLst>
                <a:path w="7893383" h="4139714">
                  <a:moveTo>
                    <a:pt x="0" y="0"/>
                  </a:moveTo>
                  <a:lnTo>
                    <a:pt x="7893383" y="0"/>
                  </a:lnTo>
                  <a:lnTo>
                    <a:pt x="7893383" y="4139714"/>
                  </a:lnTo>
                  <a:lnTo>
                    <a:pt x="0" y="4139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sp>
        <p:nvSpPr>
          <p:cNvPr id="18" name="AutoShape 18"/>
          <p:cNvSpPr/>
          <p:nvPr/>
        </p:nvSpPr>
        <p:spPr>
          <a:xfrm>
            <a:off x="4951789" y="811734"/>
            <a:ext cx="8384422" cy="0"/>
          </a:xfrm>
          <a:prstGeom prst="line">
            <a:avLst/>
          </a:prstGeom>
          <a:ln w="361950" cap="flat">
            <a:solidFill>
              <a:srgbClr val="0E4894"/>
            </a:solidFill>
            <a:prstDash val="solid"/>
            <a:headEnd type="none" w="sm" len="sm"/>
            <a:tailEnd type="none" w="sm" len="sm"/>
          </a:ln>
        </p:spPr>
        <p:txBody>
          <a:bodyPr/>
          <a:lstStyle/>
          <a:p>
            <a:endParaRPr lang="it-IT"/>
          </a:p>
        </p:txBody>
      </p:sp>
      <p:sp>
        <p:nvSpPr>
          <p:cNvPr id="19" name="Freeform 19"/>
          <p:cNvSpPr/>
          <p:nvPr/>
        </p:nvSpPr>
        <p:spPr>
          <a:xfrm rot="208407">
            <a:off x="14652440" y="4107197"/>
            <a:ext cx="1626958" cy="1626958"/>
          </a:xfrm>
          <a:custGeom>
            <a:avLst/>
            <a:gdLst/>
            <a:ahLst/>
            <a:cxnLst/>
            <a:rect l="l" t="t" r="r" b="b"/>
            <a:pathLst>
              <a:path w="1626958" h="1626958">
                <a:moveTo>
                  <a:pt x="0" y="0"/>
                </a:moveTo>
                <a:lnTo>
                  <a:pt x="1626958" y="0"/>
                </a:lnTo>
                <a:lnTo>
                  <a:pt x="1626958" y="1626958"/>
                </a:lnTo>
                <a:lnTo>
                  <a:pt x="0" y="16269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0" name="TextBox 20"/>
          <p:cNvSpPr txBox="1"/>
          <p:nvPr/>
        </p:nvSpPr>
        <p:spPr>
          <a:xfrm>
            <a:off x="1114556" y="1366406"/>
            <a:ext cx="2958283" cy="388710"/>
          </a:xfrm>
          <a:prstGeom prst="rect">
            <a:avLst/>
          </a:prstGeom>
        </p:spPr>
        <p:txBody>
          <a:bodyPr lIns="0" tIns="0" rIns="0" bIns="0" rtlCol="0" anchor="t">
            <a:spAutoFit/>
          </a:bodyPr>
          <a:lstStyle/>
          <a:p>
            <a:pPr algn="just">
              <a:lnSpc>
                <a:spcPts val="3107"/>
              </a:lnSpc>
            </a:pPr>
            <a:r>
              <a:rPr lang="en-US" sz="2390" b="1">
                <a:solidFill>
                  <a:srgbClr val="000000"/>
                </a:solidFill>
                <a:latin typeface="IBM Plex Sans Bold"/>
                <a:ea typeface="IBM Plex Sans Bold"/>
                <a:cs typeface="IBM Plex Sans Bold"/>
                <a:sym typeface="IBM Plex Sans Bold"/>
              </a:rPr>
              <a:t>Pensione di inabilità</a:t>
            </a:r>
          </a:p>
        </p:txBody>
      </p:sp>
      <p:sp>
        <p:nvSpPr>
          <p:cNvPr id="21" name="TextBox 21"/>
          <p:cNvSpPr txBox="1"/>
          <p:nvPr/>
        </p:nvSpPr>
        <p:spPr>
          <a:xfrm>
            <a:off x="899358" y="2305593"/>
            <a:ext cx="3653744" cy="5762827"/>
          </a:xfrm>
          <a:prstGeom prst="rect">
            <a:avLst/>
          </a:prstGeom>
        </p:spPr>
        <p:txBody>
          <a:bodyPr lIns="0" tIns="0" rIns="0" bIns="0" rtlCol="0" anchor="t">
            <a:spAutoFit/>
          </a:bodyPr>
          <a:lstStyle/>
          <a:p>
            <a:pPr algn="l">
              <a:lnSpc>
                <a:spcPts val="2129"/>
              </a:lnSpc>
            </a:pPr>
            <a:endParaRPr/>
          </a:p>
          <a:p>
            <a:pPr marL="383134" lvl="1" indent="-191567" algn="l">
              <a:lnSpc>
                <a:spcPts val="2484"/>
              </a:lnSpc>
              <a:buFont typeface="Arial"/>
              <a:buChar char="•"/>
            </a:pPr>
            <a:r>
              <a:rPr lang="en-US" sz="1774" b="1">
                <a:solidFill>
                  <a:srgbClr val="000000"/>
                </a:solidFill>
                <a:latin typeface="IBM Plex Sans Bold"/>
                <a:ea typeface="IBM Plex Sans Bold"/>
                <a:cs typeface="IBM Plex Sans Bold"/>
                <a:sym typeface="IBM Plex Sans Bold"/>
              </a:rPr>
              <a:t>Prima iscrizione </a:t>
            </a:r>
            <a:r>
              <a:rPr lang="en-US" sz="1774">
                <a:solidFill>
                  <a:srgbClr val="000000"/>
                </a:solidFill>
                <a:latin typeface="IBM Plex Sans"/>
                <a:ea typeface="IBM Plex Sans"/>
                <a:cs typeface="IBM Plex Sans"/>
                <a:sym typeface="IBM Plex Sans"/>
              </a:rPr>
              <a:t>alla Cassa con decorrenza </a:t>
            </a:r>
            <a:r>
              <a:rPr lang="en-US" sz="1774" u="sng">
                <a:solidFill>
                  <a:srgbClr val="000000"/>
                </a:solidFill>
                <a:latin typeface="IBM Plex Sans"/>
                <a:ea typeface="IBM Plex Sans"/>
                <a:cs typeface="IBM Plex Sans"/>
                <a:sym typeface="IBM Plex Sans"/>
              </a:rPr>
              <a:t>ante 40 anni di età</a:t>
            </a:r>
          </a:p>
          <a:p>
            <a:pPr algn="l">
              <a:lnSpc>
                <a:spcPts val="2484"/>
              </a:lnSpc>
            </a:pPr>
            <a:endParaRPr lang="en-US" sz="1774" u="sng">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a:solidFill>
                  <a:srgbClr val="000000"/>
                </a:solidFill>
                <a:latin typeface="IBM Plex Sans Bold"/>
                <a:ea typeface="IBM Plex Sans Bold"/>
                <a:cs typeface="IBM Plex Sans Bold"/>
                <a:sym typeface="IBM Plex Sans Bold"/>
              </a:rPr>
              <a:t>Calcolo misto</a:t>
            </a:r>
            <a:r>
              <a:rPr lang="en-US" sz="1774">
                <a:solidFill>
                  <a:srgbClr val="000000"/>
                </a:solidFill>
                <a:latin typeface="IBM Plex Sans"/>
                <a:ea typeface="IBM Plex Sans"/>
                <a:cs typeface="IBM Plex Sans"/>
                <a:sym typeface="IBM Plex Sans"/>
              </a:rPr>
              <a:t> in caso di </a:t>
            </a:r>
            <a:r>
              <a:rPr lang="en-US" sz="1774" u="sng">
                <a:solidFill>
                  <a:srgbClr val="000000"/>
                </a:solidFill>
                <a:latin typeface="IBM Plex Sans"/>
                <a:ea typeface="IBM Plex Sans"/>
                <a:cs typeface="IBM Plex Sans"/>
                <a:sym typeface="IBM Plex Sans"/>
              </a:rPr>
              <a:t>possesso di anzianità contributiva alla data del 31 dicembre 2024</a:t>
            </a:r>
          </a:p>
          <a:p>
            <a:pPr algn="l">
              <a:lnSpc>
                <a:spcPts val="2413"/>
              </a:lnSpc>
            </a:pPr>
            <a:endParaRPr lang="en-US" sz="1774" u="sng">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a:solidFill>
                  <a:srgbClr val="000000"/>
                </a:solidFill>
                <a:latin typeface="IBM Plex Sans Bold"/>
                <a:ea typeface="IBM Plex Sans Bold"/>
                <a:cs typeface="IBM Plex Sans Bold"/>
                <a:sym typeface="IBM Plex Sans Bold"/>
              </a:rPr>
              <a:t>Calcolo contributivo</a:t>
            </a:r>
            <a:r>
              <a:rPr lang="en-US" sz="1774">
                <a:solidFill>
                  <a:srgbClr val="000000"/>
                </a:solidFill>
                <a:latin typeface="IBM Plex Sans"/>
                <a:ea typeface="IBM Plex Sans"/>
                <a:cs typeface="IBM Plex Sans"/>
                <a:sym typeface="IBM Plex Sans"/>
              </a:rPr>
              <a:t> per gli iscritti per la prima volta alla Cassa dal</a:t>
            </a:r>
            <a:r>
              <a:rPr lang="en-US" sz="1774" u="sng">
                <a:solidFill>
                  <a:srgbClr val="000000"/>
                </a:solidFill>
                <a:latin typeface="IBM Plex Sans"/>
                <a:ea typeface="IBM Plex Sans"/>
                <a:cs typeface="IBM Plex Sans"/>
                <a:sym typeface="IBM Plex Sans"/>
              </a:rPr>
              <a:t> 1° gennaio 2025</a:t>
            </a:r>
          </a:p>
          <a:p>
            <a:pPr algn="l">
              <a:lnSpc>
                <a:spcPts val="2413"/>
              </a:lnSpc>
            </a:pPr>
            <a:endParaRPr lang="en-US" sz="1774" u="sng">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a:solidFill>
                  <a:srgbClr val="000000"/>
                </a:solidFill>
                <a:latin typeface="IBM Plex Sans Bold"/>
                <a:ea typeface="IBM Plex Sans Bold"/>
                <a:cs typeface="IBM Plex Sans Bold"/>
                <a:sym typeface="IBM Plex Sans Bold"/>
              </a:rPr>
              <a:t>Beneficio della maggiorazione di 5 anni</a:t>
            </a:r>
            <a:r>
              <a:rPr lang="en-US" sz="1774">
                <a:solidFill>
                  <a:srgbClr val="000000"/>
                </a:solidFill>
                <a:latin typeface="IBM Plex Sans"/>
                <a:ea typeface="IBM Plex Sans"/>
                <a:cs typeface="IBM Plex Sans"/>
                <a:sym typeface="IBM Plex Sans"/>
              </a:rPr>
              <a:t> accordabile in caso di regolarità contributiva, non cumulabile con il beneficio del coefficiente di trasformazione 57 anni</a:t>
            </a:r>
          </a:p>
        </p:txBody>
      </p:sp>
      <p:sp>
        <p:nvSpPr>
          <p:cNvPr id="22" name="TextBox 22"/>
          <p:cNvSpPr txBox="1"/>
          <p:nvPr/>
        </p:nvSpPr>
        <p:spPr>
          <a:xfrm>
            <a:off x="5515260" y="1425563"/>
            <a:ext cx="3023522" cy="361352"/>
          </a:xfrm>
          <a:prstGeom prst="rect">
            <a:avLst/>
          </a:prstGeom>
        </p:spPr>
        <p:txBody>
          <a:bodyPr lIns="0" tIns="0" rIns="0" bIns="0" rtlCol="0" anchor="t">
            <a:spAutoFit/>
          </a:bodyPr>
          <a:lstStyle/>
          <a:p>
            <a:pPr algn="ctr">
              <a:lnSpc>
                <a:spcPts val="2990"/>
              </a:lnSpc>
            </a:pPr>
            <a:r>
              <a:rPr lang="en-US" sz="2300" b="1">
                <a:solidFill>
                  <a:srgbClr val="000000"/>
                </a:solidFill>
                <a:latin typeface="IBM Plex Sans Bold"/>
                <a:ea typeface="IBM Plex Sans Bold"/>
                <a:cs typeface="IBM Plex Sans Bold"/>
                <a:sym typeface="IBM Plex Sans Bold"/>
              </a:rPr>
              <a:t>Pensione di invalidità</a:t>
            </a:r>
          </a:p>
        </p:txBody>
      </p:sp>
      <p:sp>
        <p:nvSpPr>
          <p:cNvPr id="23" name="TextBox 23"/>
          <p:cNvSpPr txBox="1"/>
          <p:nvPr/>
        </p:nvSpPr>
        <p:spPr>
          <a:xfrm>
            <a:off x="5152761" y="2305593"/>
            <a:ext cx="3641956" cy="6952707"/>
          </a:xfrm>
          <a:prstGeom prst="rect">
            <a:avLst/>
          </a:prstGeom>
        </p:spPr>
        <p:txBody>
          <a:bodyPr lIns="0" tIns="0" rIns="0" bIns="0" rtlCol="0" anchor="t">
            <a:spAutoFit/>
          </a:bodyPr>
          <a:lstStyle/>
          <a:p>
            <a:pPr algn="l">
              <a:lnSpc>
                <a:spcPts val="2129"/>
              </a:lnSpc>
            </a:pPr>
            <a:endParaRPr/>
          </a:p>
          <a:p>
            <a:pPr marL="383134" lvl="1" indent="-191567" algn="l">
              <a:lnSpc>
                <a:spcPts val="2413"/>
              </a:lnSpc>
              <a:buFont typeface="Arial"/>
              <a:buChar char="•"/>
            </a:pPr>
            <a:r>
              <a:rPr lang="en-US" sz="1774" b="1">
                <a:solidFill>
                  <a:srgbClr val="000000"/>
                </a:solidFill>
                <a:latin typeface="IBM Plex Sans Bold"/>
                <a:ea typeface="IBM Plex Sans Bold"/>
                <a:cs typeface="IBM Plex Sans Bold"/>
                <a:sym typeface="IBM Plex Sans Bold"/>
              </a:rPr>
              <a:t>Prima iscrizione </a:t>
            </a:r>
            <a:r>
              <a:rPr lang="en-US" sz="1774">
                <a:solidFill>
                  <a:srgbClr val="000000"/>
                </a:solidFill>
                <a:latin typeface="IBM Plex Sans"/>
                <a:ea typeface="IBM Plex Sans"/>
                <a:cs typeface="IBM Plex Sans"/>
                <a:sym typeface="IBM Plex Sans"/>
              </a:rPr>
              <a:t>alla Cassa con decorrenza </a:t>
            </a:r>
            <a:r>
              <a:rPr lang="en-US" sz="1774" u="sng">
                <a:solidFill>
                  <a:srgbClr val="000000"/>
                </a:solidFill>
                <a:latin typeface="IBM Plex Sans"/>
                <a:ea typeface="IBM Plex Sans"/>
                <a:cs typeface="IBM Plex Sans"/>
                <a:sym typeface="IBM Plex Sans"/>
              </a:rPr>
              <a:t>ante 40 anni di età</a:t>
            </a:r>
          </a:p>
          <a:p>
            <a:pPr algn="l">
              <a:lnSpc>
                <a:spcPts val="2413"/>
              </a:lnSpc>
            </a:pPr>
            <a:endParaRPr lang="en-US" sz="1774" u="sng">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a:solidFill>
                  <a:srgbClr val="000000"/>
                </a:solidFill>
                <a:latin typeface="IBM Plex Sans Bold"/>
                <a:ea typeface="IBM Plex Sans Bold"/>
                <a:cs typeface="IBM Plex Sans Bold"/>
                <a:sym typeface="IBM Plex Sans Bold"/>
              </a:rPr>
              <a:t>Calcolo misto</a:t>
            </a:r>
            <a:r>
              <a:rPr lang="en-US" sz="1774">
                <a:solidFill>
                  <a:srgbClr val="000000"/>
                </a:solidFill>
                <a:latin typeface="IBM Plex Sans"/>
                <a:ea typeface="IBM Plex Sans"/>
                <a:cs typeface="IBM Plex Sans"/>
                <a:sym typeface="IBM Plex Sans"/>
              </a:rPr>
              <a:t> in caso di </a:t>
            </a:r>
            <a:r>
              <a:rPr lang="en-US" sz="1774" u="sng">
                <a:solidFill>
                  <a:srgbClr val="000000"/>
                </a:solidFill>
                <a:latin typeface="IBM Plex Sans"/>
                <a:ea typeface="IBM Plex Sans"/>
                <a:cs typeface="IBM Plex Sans"/>
                <a:sym typeface="IBM Plex Sans"/>
              </a:rPr>
              <a:t>possesso di anzianità contributiva alla data del 31 dicembre 2024</a:t>
            </a:r>
          </a:p>
          <a:p>
            <a:pPr algn="l">
              <a:lnSpc>
                <a:spcPts val="2413"/>
              </a:lnSpc>
            </a:pPr>
            <a:endParaRPr lang="en-US" sz="1774" u="sng">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a:solidFill>
                  <a:srgbClr val="000000"/>
                </a:solidFill>
                <a:latin typeface="IBM Plex Sans Bold"/>
                <a:ea typeface="IBM Plex Sans Bold"/>
                <a:cs typeface="IBM Plex Sans Bold"/>
                <a:sym typeface="IBM Plex Sans Bold"/>
              </a:rPr>
              <a:t>Calcolo contributivo</a:t>
            </a:r>
            <a:r>
              <a:rPr lang="en-US" sz="1774">
                <a:solidFill>
                  <a:srgbClr val="000000"/>
                </a:solidFill>
                <a:latin typeface="IBM Plex Sans"/>
                <a:ea typeface="IBM Plex Sans"/>
                <a:cs typeface="IBM Plex Sans"/>
                <a:sym typeface="IBM Plex Sans"/>
              </a:rPr>
              <a:t> per gli iscritti per la prima volta alla Cassa </a:t>
            </a:r>
            <a:r>
              <a:rPr lang="en-US" sz="1774" u="sng">
                <a:solidFill>
                  <a:srgbClr val="000000"/>
                </a:solidFill>
                <a:latin typeface="IBM Plex Sans"/>
                <a:ea typeface="IBM Plex Sans"/>
                <a:cs typeface="IBM Plex Sans"/>
                <a:sym typeface="IBM Plex Sans"/>
              </a:rPr>
              <a:t>dal 1° gennaio 2025</a:t>
            </a:r>
          </a:p>
          <a:p>
            <a:pPr algn="l">
              <a:lnSpc>
                <a:spcPts val="2413"/>
              </a:lnSpc>
            </a:pPr>
            <a:endParaRPr lang="en-US" sz="1774" u="sng">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a:solidFill>
                  <a:srgbClr val="000000"/>
                </a:solidFill>
                <a:latin typeface="IBM Plex Sans Bold"/>
                <a:ea typeface="IBM Plex Sans Bold"/>
                <a:cs typeface="IBM Plex Sans Bold"/>
                <a:sym typeface="IBM Plex Sans Bold"/>
              </a:rPr>
              <a:t>Riduzione</a:t>
            </a:r>
            <a:r>
              <a:rPr lang="en-US" sz="1774">
                <a:solidFill>
                  <a:srgbClr val="000000"/>
                </a:solidFill>
                <a:latin typeface="IBM Plex Sans"/>
                <a:ea typeface="IBM Plex Sans"/>
                <a:cs typeface="IBM Plex Sans"/>
                <a:sym typeface="IBM Plex Sans"/>
              </a:rPr>
              <a:t> dell’importo di pensione del </a:t>
            </a:r>
            <a:r>
              <a:rPr lang="en-US" sz="1774" b="1">
                <a:solidFill>
                  <a:srgbClr val="000000"/>
                </a:solidFill>
                <a:latin typeface="IBM Plex Sans Bold"/>
                <a:ea typeface="IBM Plex Sans Bold"/>
                <a:cs typeface="IBM Plex Sans Bold"/>
                <a:sym typeface="IBM Plex Sans Bold"/>
              </a:rPr>
              <a:t>25%</a:t>
            </a:r>
            <a:r>
              <a:rPr lang="en-US" sz="1774">
                <a:solidFill>
                  <a:srgbClr val="000000"/>
                </a:solidFill>
                <a:latin typeface="IBM Plex Sans"/>
                <a:ea typeface="IBM Plex Sans"/>
                <a:cs typeface="IBM Plex Sans"/>
                <a:sym typeface="IBM Plex Sans"/>
              </a:rPr>
              <a:t> se il reddito professionale prodotto è maggiore di cinque volte l’importo della pensione minima</a:t>
            </a:r>
          </a:p>
          <a:p>
            <a:pPr algn="l">
              <a:lnSpc>
                <a:spcPts val="2413"/>
              </a:lnSpc>
            </a:pPr>
            <a:endParaRPr lang="en-US" sz="1774">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a:solidFill>
                  <a:srgbClr val="000000"/>
                </a:solidFill>
                <a:latin typeface="IBM Plex Sans Bold"/>
                <a:ea typeface="IBM Plex Sans Bold"/>
                <a:cs typeface="IBM Plex Sans Bold"/>
                <a:sym typeface="IBM Plex Sans Bold"/>
              </a:rPr>
              <a:t>Riduzione</a:t>
            </a:r>
            <a:r>
              <a:rPr lang="en-US" sz="1774">
                <a:solidFill>
                  <a:srgbClr val="000000"/>
                </a:solidFill>
                <a:latin typeface="IBM Plex Sans"/>
                <a:ea typeface="IBM Plex Sans"/>
                <a:cs typeface="IBM Plex Sans"/>
                <a:sym typeface="IBM Plex Sans"/>
              </a:rPr>
              <a:t> dell’importo di pensione  del </a:t>
            </a:r>
            <a:r>
              <a:rPr lang="en-US" sz="1774" b="1">
                <a:solidFill>
                  <a:srgbClr val="000000"/>
                </a:solidFill>
                <a:latin typeface="IBM Plex Sans Bold"/>
                <a:ea typeface="IBM Plex Sans Bold"/>
                <a:cs typeface="IBM Plex Sans Bold"/>
                <a:sym typeface="IBM Plex Sans Bold"/>
              </a:rPr>
              <a:t>50%</a:t>
            </a:r>
            <a:r>
              <a:rPr lang="en-US" sz="1774">
                <a:solidFill>
                  <a:srgbClr val="000000"/>
                </a:solidFill>
                <a:latin typeface="IBM Plex Sans"/>
                <a:ea typeface="IBM Plex Sans"/>
                <a:cs typeface="IBM Plex Sans"/>
                <a:sym typeface="IBM Plex Sans"/>
              </a:rPr>
              <a:t> se il reddito professionale prodotto è maggiore del tetto pensionistico            </a:t>
            </a:r>
          </a:p>
        </p:txBody>
      </p:sp>
      <p:sp>
        <p:nvSpPr>
          <p:cNvPr id="24" name="TextBox 24"/>
          <p:cNvSpPr txBox="1"/>
          <p:nvPr/>
        </p:nvSpPr>
        <p:spPr>
          <a:xfrm>
            <a:off x="9446213" y="2305593"/>
            <a:ext cx="3681903" cy="6343256"/>
          </a:xfrm>
          <a:prstGeom prst="rect">
            <a:avLst/>
          </a:prstGeom>
        </p:spPr>
        <p:txBody>
          <a:bodyPr lIns="0" tIns="0" rIns="0" bIns="0" rtlCol="0" anchor="t">
            <a:spAutoFit/>
          </a:bodyPr>
          <a:lstStyle/>
          <a:p>
            <a:pPr algn="l">
              <a:lnSpc>
                <a:spcPts val="2129"/>
              </a:lnSpc>
            </a:pPr>
            <a:endParaRPr dirty="0"/>
          </a:p>
          <a:p>
            <a:pPr marL="383134" lvl="1" indent="-191567" algn="l">
              <a:lnSpc>
                <a:spcPts val="2413"/>
              </a:lnSpc>
              <a:buFont typeface="Arial"/>
              <a:buChar char="•"/>
            </a:pPr>
            <a:r>
              <a:rPr lang="en-US" sz="1774" b="1" dirty="0">
                <a:solidFill>
                  <a:srgbClr val="000000"/>
                </a:solidFill>
                <a:latin typeface="IBM Plex Sans Bold"/>
                <a:ea typeface="IBM Plex Sans Bold"/>
                <a:cs typeface="IBM Plex Sans Bold"/>
                <a:sym typeface="IBM Plex Sans Bold"/>
              </a:rPr>
              <a:t>Prima </a:t>
            </a:r>
            <a:r>
              <a:rPr lang="en-US" sz="1774" b="1" dirty="0" err="1">
                <a:solidFill>
                  <a:srgbClr val="000000"/>
                </a:solidFill>
                <a:latin typeface="IBM Plex Sans Bold"/>
                <a:ea typeface="IBM Plex Sans Bold"/>
                <a:cs typeface="IBM Plex Sans Bold"/>
                <a:sym typeface="IBM Plex Sans Bold"/>
              </a:rPr>
              <a:t>iscrizione</a:t>
            </a:r>
            <a:r>
              <a:rPr lang="en-US" sz="1774" b="1" dirty="0">
                <a:solidFill>
                  <a:srgbClr val="000000"/>
                </a:solidFill>
                <a:latin typeface="IBM Plex Sans Bold"/>
                <a:ea typeface="IBM Plex Sans Bold"/>
                <a:cs typeface="IBM Plex Sans Bold"/>
                <a:sym typeface="IBM Plex Sans Bold"/>
              </a:rPr>
              <a:t> </a:t>
            </a:r>
            <a:r>
              <a:rPr lang="en-US" sz="1774" dirty="0" err="1">
                <a:solidFill>
                  <a:srgbClr val="000000"/>
                </a:solidFill>
                <a:latin typeface="IBM Plex Sans"/>
                <a:ea typeface="IBM Plex Sans"/>
                <a:cs typeface="IBM Plex Sans"/>
                <a:sym typeface="IBM Plex Sans"/>
              </a:rPr>
              <a:t>alla</a:t>
            </a:r>
            <a:r>
              <a:rPr lang="en-US" sz="1774" dirty="0">
                <a:solidFill>
                  <a:srgbClr val="000000"/>
                </a:solidFill>
                <a:latin typeface="IBM Plex Sans"/>
                <a:ea typeface="IBM Plex Sans"/>
                <a:cs typeface="IBM Plex Sans"/>
                <a:sym typeface="IBM Plex Sans"/>
              </a:rPr>
              <a:t> Cassa con </a:t>
            </a:r>
            <a:r>
              <a:rPr lang="en-US" sz="1774" dirty="0" err="1">
                <a:solidFill>
                  <a:srgbClr val="000000"/>
                </a:solidFill>
                <a:latin typeface="IBM Plex Sans"/>
                <a:ea typeface="IBM Plex Sans"/>
                <a:cs typeface="IBM Plex Sans"/>
                <a:sym typeface="IBM Plex Sans"/>
              </a:rPr>
              <a:t>decorrenza</a:t>
            </a:r>
            <a:r>
              <a:rPr lang="en-US" sz="1774" dirty="0">
                <a:solidFill>
                  <a:srgbClr val="000000"/>
                </a:solidFill>
                <a:latin typeface="IBM Plex Sans"/>
                <a:ea typeface="IBM Plex Sans"/>
                <a:cs typeface="IBM Plex Sans"/>
                <a:sym typeface="IBM Plex Sans"/>
              </a:rPr>
              <a:t> </a:t>
            </a:r>
            <a:r>
              <a:rPr lang="en-US" sz="1774" u="sng" dirty="0">
                <a:solidFill>
                  <a:srgbClr val="000000"/>
                </a:solidFill>
                <a:latin typeface="IBM Plex Sans"/>
                <a:ea typeface="IBM Plex Sans"/>
                <a:cs typeface="IBM Plex Sans"/>
                <a:sym typeface="IBM Plex Sans"/>
              </a:rPr>
              <a:t>ante 40 anni di </a:t>
            </a:r>
            <a:r>
              <a:rPr lang="en-US" sz="1774" u="sng" dirty="0" err="1">
                <a:solidFill>
                  <a:srgbClr val="000000"/>
                </a:solidFill>
                <a:latin typeface="IBM Plex Sans"/>
                <a:ea typeface="IBM Plex Sans"/>
                <a:cs typeface="IBM Plex Sans"/>
                <a:sym typeface="IBM Plex Sans"/>
              </a:rPr>
              <a:t>età</a:t>
            </a:r>
            <a:endParaRPr lang="en-US" sz="1774" u="sng" dirty="0">
              <a:solidFill>
                <a:srgbClr val="000000"/>
              </a:solidFill>
              <a:latin typeface="IBM Plex Sans"/>
              <a:ea typeface="IBM Plex Sans"/>
              <a:cs typeface="IBM Plex Sans"/>
              <a:sym typeface="IBM Plex Sans"/>
            </a:endParaRPr>
          </a:p>
          <a:p>
            <a:pPr algn="l">
              <a:lnSpc>
                <a:spcPts val="2413"/>
              </a:lnSpc>
            </a:pPr>
            <a:endParaRPr lang="en-US" sz="1774" u="sng" dirty="0">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dirty="0" err="1">
                <a:solidFill>
                  <a:srgbClr val="000000"/>
                </a:solidFill>
                <a:latin typeface="IBM Plex Sans Bold"/>
                <a:ea typeface="IBM Plex Sans Bold"/>
                <a:cs typeface="IBM Plex Sans Bold"/>
                <a:sym typeface="IBM Plex Sans Bold"/>
              </a:rPr>
              <a:t>Calcolo</a:t>
            </a:r>
            <a:r>
              <a:rPr lang="en-US" sz="1774" b="1" dirty="0">
                <a:solidFill>
                  <a:srgbClr val="000000"/>
                </a:solidFill>
                <a:latin typeface="IBM Plex Sans Bold"/>
                <a:ea typeface="IBM Plex Sans Bold"/>
                <a:cs typeface="IBM Plex Sans Bold"/>
                <a:sym typeface="IBM Plex Sans Bold"/>
              </a:rPr>
              <a:t> misto</a:t>
            </a:r>
            <a:r>
              <a:rPr lang="en-US" sz="1774" dirty="0">
                <a:solidFill>
                  <a:srgbClr val="000000"/>
                </a:solidFill>
                <a:latin typeface="IBM Plex Sans"/>
                <a:ea typeface="IBM Plex Sans"/>
                <a:cs typeface="IBM Plex Sans"/>
                <a:sym typeface="IBM Plex Sans"/>
              </a:rPr>
              <a:t> in </a:t>
            </a:r>
            <a:r>
              <a:rPr lang="en-US" sz="1774" dirty="0" err="1">
                <a:solidFill>
                  <a:srgbClr val="000000"/>
                </a:solidFill>
                <a:latin typeface="IBM Plex Sans"/>
                <a:ea typeface="IBM Plex Sans"/>
                <a:cs typeface="IBM Plex Sans"/>
                <a:sym typeface="IBM Plex Sans"/>
              </a:rPr>
              <a:t>caso</a:t>
            </a:r>
            <a:r>
              <a:rPr lang="en-US" sz="1774" dirty="0">
                <a:solidFill>
                  <a:srgbClr val="000000"/>
                </a:solidFill>
                <a:latin typeface="IBM Plex Sans"/>
                <a:ea typeface="IBM Plex Sans"/>
                <a:cs typeface="IBM Plex Sans"/>
                <a:sym typeface="IBM Plex Sans"/>
              </a:rPr>
              <a:t> di </a:t>
            </a:r>
            <a:r>
              <a:rPr lang="en-US" sz="1774" u="sng" dirty="0" err="1">
                <a:solidFill>
                  <a:srgbClr val="000000"/>
                </a:solidFill>
                <a:latin typeface="IBM Plex Sans"/>
                <a:ea typeface="IBM Plex Sans"/>
                <a:cs typeface="IBM Plex Sans"/>
                <a:sym typeface="IBM Plex Sans"/>
              </a:rPr>
              <a:t>possesso</a:t>
            </a:r>
            <a:r>
              <a:rPr lang="en-US" sz="1774" u="sng" dirty="0">
                <a:solidFill>
                  <a:srgbClr val="000000"/>
                </a:solidFill>
                <a:latin typeface="IBM Plex Sans"/>
                <a:ea typeface="IBM Plex Sans"/>
                <a:cs typeface="IBM Plex Sans"/>
                <a:sym typeface="IBM Plex Sans"/>
              </a:rPr>
              <a:t> di </a:t>
            </a:r>
            <a:r>
              <a:rPr lang="en-US" sz="1774" u="sng" dirty="0" err="1">
                <a:solidFill>
                  <a:srgbClr val="000000"/>
                </a:solidFill>
                <a:latin typeface="IBM Plex Sans"/>
                <a:ea typeface="IBM Plex Sans"/>
                <a:cs typeface="IBM Plex Sans"/>
                <a:sym typeface="IBM Plex Sans"/>
              </a:rPr>
              <a:t>anzianità</a:t>
            </a:r>
            <a:r>
              <a:rPr lang="en-US" sz="1774" u="sng" dirty="0">
                <a:solidFill>
                  <a:srgbClr val="000000"/>
                </a:solidFill>
                <a:latin typeface="IBM Plex Sans"/>
                <a:ea typeface="IBM Plex Sans"/>
                <a:cs typeface="IBM Plex Sans"/>
                <a:sym typeface="IBM Plex Sans"/>
              </a:rPr>
              <a:t> </a:t>
            </a:r>
            <a:r>
              <a:rPr lang="en-US" sz="1774" u="sng" dirty="0" err="1">
                <a:solidFill>
                  <a:srgbClr val="000000"/>
                </a:solidFill>
                <a:latin typeface="IBM Plex Sans"/>
                <a:ea typeface="IBM Plex Sans"/>
                <a:cs typeface="IBM Plex Sans"/>
                <a:sym typeface="IBM Plex Sans"/>
              </a:rPr>
              <a:t>contributiva</a:t>
            </a:r>
            <a:r>
              <a:rPr lang="en-US" sz="1774" u="sng" dirty="0">
                <a:solidFill>
                  <a:srgbClr val="000000"/>
                </a:solidFill>
                <a:latin typeface="IBM Plex Sans"/>
                <a:ea typeface="IBM Plex Sans"/>
                <a:cs typeface="IBM Plex Sans"/>
                <a:sym typeface="IBM Plex Sans"/>
              </a:rPr>
              <a:t> </a:t>
            </a:r>
            <a:r>
              <a:rPr lang="en-US" sz="1774" u="sng" dirty="0" err="1">
                <a:solidFill>
                  <a:srgbClr val="000000"/>
                </a:solidFill>
                <a:latin typeface="IBM Plex Sans"/>
                <a:ea typeface="IBM Plex Sans"/>
                <a:cs typeface="IBM Plex Sans"/>
                <a:sym typeface="IBM Plex Sans"/>
              </a:rPr>
              <a:t>alla</a:t>
            </a:r>
            <a:r>
              <a:rPr lang="en-US" sz="1774" u="sng" dirty="0">
                <a:solidFill>
                  <a:srgbClr val="000000"/>
                </a:solidFill>
                <a:latin typeface="IBM Plex Sans"/>
                <a:ea typeface="IBM Plex Sans"/>
                <a:cs typeface="IBM Plex Sans"/>
                <a:sym typeface="IBM Plex Sans"/>
              </a:rPr>
              <a:t> data del 31 </a:t>
            </a:r>
            <a:r>
              <a:rPr lang="en-US" sz="1774" u="sng" dirty="0" err="1">
                <a:solidFill>
                  <a:srgbClr val="000000"/>
                </a:solidFill>
                <a:latin typeface="IBM Plex Sans"/>
                <a:ea typeface="IBM Plex Sans"/>
                <a:cs typeface="IBM Plex Sans"/>
                <a:sym typeface="IBM Plex Sans"/>
              </a:rPr>
              <a:t>dicembre</a:t>
            </a:r>
            <a:r>
              <a:rPr lang="en-US" sz="1774" u="sng" dirty="0">
                <a:solidFill>
                  <a:srgbClr val="000000"/>
                </a:solidFill>
                <a:latin typeface="IBM Plex Sans"/>
                <a:ea typeface="IBM Plex Sans"/>
                <a:cs typeface="IBM Plex Sans"/>
                <a:sym typeface="IBM Plex Sans"/>
              </a:rPr>
              <a:t> 2024</a:t>
            </a:r>
            <a:r>
              <a:rPr lang="en-US" sz="1774" dirty="0">
                <a:solidFill>
                  <a:srgbClr val="000000"/>
                </a:solidFill>
                <a:latin typeface="IBM Plex Sans"/>
                <a:ea typeface="IBM Plex Sans"/>
                <a:cs typeface="IBM Plex Sans"/>
                <a:sym typeface="IBM Plex Sans"/>
              </a:rPr>
              <a:t> </a:t>
            </a:r>
          </a:p>
          <a:p>
            <a:pPr algn="l">
              <a:lnSpc>
                <a:spcPts val="2413"/>
              </a:lnSpc>
            </a:pPr>
            <a:endParaRPr lang="en-US" sz="1774" dirty="0">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dirty="0" err="1">
                <a:solidFill>
                  <a:srgbClr val="000000"/>
                </a:solidFill>
                <a:latin typeface="IBM Plex Sans Bold"/>
                <a:ea typeface="IBM Plex Sans Bold"/>
                <a:cs typeface="IBM Plex Sans Bold"/>
                <a:sym typeface="IBM Plex Sans Bold"/>
              </a:rPr>
              <a:t>Calcolo</a:t>
            </a:r>
            <a:r>
              <a:rPr lang="en-US" sz="1774" b="1" dirty="0">
                <a:solidFill>
                  <a:srgbClr val="000000"/>
                </a:solidFill>
                <a:latin typeface="IBM Plex Sans Bold"/>
                <a:ea typeface="IBM Plex Sans Bold"/>
                <a:cs typeface="IBM Plex Sans Bold"/>
                <a:sym typeface="IBM Plex Sans Bold"/>
              </a:rPr>
              <a:t> </a:t>
            </a:r>
            <a:r>
              <a:rPr lang="en-US" sz="1774" b="1" dirty="0" err="1">
                <a:solidFill>
                  <a:srgbClr val="000000"/>
                </a:solidFill>
                <a:latin typeface="IBM Plex Sans Bold"/>
                <a:ea typeface="IBM Plex Sans Bold"/>
                <a:cs typeface="IBM Plex Sans Bold"/>
                <a:sym typeface="IBM Plex Sans Bold"/>
              </a:rPr>
              <a:t>contributivo</a:t>
            </a:r>
            <a:r>
              <a:rPr lang="en-US" sz="1774" dirty="0">
                <a:solidFill>
                  <a:srgbClr val="000000"/>
                </a:solidFill>
                <a:latin typeface="IBM Plex Sans"/>
                <a:ea typeface="IBM Plex Sans"/>
                <a:cs typeface="IBM Plex Sans"/>
                <a:sym typeface="IBM Plex Sans"/>
              </a:rPr>
              <a:t> per </a:t>
            </a:r>
            <a:r>
              <a:rPr lang="en-US" sz="1774" dirty="0" err="1">
                <a:solidFill>
                  <a:srgbClr val="000000"/>
                </a:solidFill>
                <a:latin typeface="IBM Plex Sans"/>
                <a:ea typeface="IBM Plex Sans"/>
                <a:cs typeface="IBM Plex Sans"/>
                <a:sym typeface="IBM Plex Sans"/>
              </a:rPr>
              <a:t>gli</a:t>
            </a:r>
            <a:r>
              <a:rPr lang="en-US" sz="1774" dirty="0">
                <a:solidFill>
                  <a:srgbClr val="000000"/>
                </a:solidFill>
                <a:latin typeface="IBM Plex Sans"/>
                <a:ea typeface="IBM Plex Sans"/>
                <a:cs typeface="IBM Plex Sans"/>
                <a:sym typeface="IBM Plex Sans"/>
              </a:rPr>
              <a:t> </a:t>
            </a:r>
            <a:r>
              <a:rPr lang="en-US" sz="1774" dirty="0" err="1">
                <a:solidFill>
                  <a:srgbClr val="000000"/>
                </a:solidFill>
                <a:latin typeface="IBM Plex Sans"/>
                <a:ea typeface="IBM Plex Sans"/>
                <a:cs typeface="IBM Plex Sans"/>
                <a:sym typeface="IBM Plex Sans"/>
              </a:rPr>
              <a:t>iscritti</a:t>
            </a:r>
            <a:r>
              <a:rPr lang="en-US" sz="1774" dirty="0">
                <a:solidFill>
                  <a:srgbClr val="000000"/>
                </a:solidFill>
                <a:latin typeface="IBM Plex Sans"/>
                <a:ea typeface="IBM Plex Sans"/>
                <a:cs typeface="IBM Plex Sans"/>
                <a:sym typeface="IBM Plex Sans"/>
              </a:rPr>
              <a:t> per la prima volta </a:t>
            </a:r>
            <a:r>
              <a:rPr lang="en-US" sz="1774" dirty="0" err="1">
                <a:solidFill>
                  <a:srgbClr val="000000"/>
                </a:solidFill>
                <a:latin typeface="IBM Plex Sans"/>
                <a:ea typeface="IBM Plex Sans"/>
                <a:cs typeface="IBM Plex Sans"/>
                <a:sym typeface="IBM Plex Sans"/>
              </a:rPr>
              <a:t>alla</a:t>
            </a:r>
            <a:r>
              <a:rPr lang="en-US" sz="1774" dirty="0">
                <a:solidFill>
                  <a:srgbClr val="000000"/>
                </a:solidFill>
                <a:latin typeface="IBM Plex Sans"/>
                <a:ea typeface="IBM Plex Sans"/>
                <a:cs typeface="IBM Plex Sans"/>
                <a:sym typeface="IBM Plex Sans"/>
              </a:rPr>
              <a:t> Cassa </a:t>
            </a:r>
            <a:r>
              <a:rPr lang="en-US" sz="1774" u="sng" dirty="0">
                <a:solidFill>
                  <a:srgbClr val="000000"/>
                </a:solidFill>
                <a:latin typeface="IBM Plex Sans"/>
                <a:ea typeface="IBM Plex Sans"/>
                <a:cs typeface="IBM Plex Sans"/>
                <a:sym typeface="IBM Plex Sans"/>
              </a:rPr>
              <a:t>dal 1° </a:t>
            </a:r>
            <a:r>
              <a:rPr lang="en-US" sz="1774" u="sng" dirty="0" err="1">
                <a:solidFill>
                  <a:srgbClr val="000000"/>
                </a:solidFill>
                <a:latin typeface="IBM Plex Sans"/>
                <a:ea typeface="IBM Plex Sans"/>
                <a:cs typeface="IBM Plex Sans"/>
                <a:sym typeface="IBM Plex Sans"/>
              </a:rPr>
              <a:t>gennaio</a:t>
            </a:r>
            <a:r>
              <a:rPr lang="en-US" sz="1774" u="sng" dirty="0">
                <a:solidFill>
                  <a:srgbClr val="000000"/>
                </a:solidFill>
                <a:latin typeface="IBM Plex Sans"/>
                <a:ea typeface="IBM Plex Sans"/>
                <a:cs typeface="IBM Plex Sans"/>
                <a:sym typeface="IBM Plex Sans"/>
              </a:rPr>
              <a:t> 2025</a:t>
            </a:r>
          </a:p>
          <a:p>
            <a:pPr algn="l">
              <a:lnSpc>
                <a:spcPts val="2413"/>
              </a:lnSpc>
            </a:pPr>
            <a:endParaRPr lang="en-US" sz="1774" u="sng" dirty="0">
              <a:solidFill>
                <a:srgbClr val="000000"/>
              </a:solidFill>
              <a:latin typeface="IBM Plex Sans"/>
              <a:ea typeface="IBM Plex Sans"/>
              <a:cs typeface="IBM Plex Sans"/>
              <a:sym typeface="IBM Plex Sans"/>
            </a:endParaRPr>
          </a:p>
          <a:p>
            <a:pPr marL="383134" lvl="1" indent="-191567" algn="l">
              <a:lnSpc>
                <a:spcPts val="2413"/>
              </a:lnSpc>
              <a:buFont typeface="Arial"/>
              <a:buChar char="•"/>
            </a:pPr>
            <a:r>
              <a:rPr lang="en-US" sz="1774" b="1" dirty="0">
                <a:solidFill>
                  <a:srgbClr val="000000"/>
                </a:solidFill>
                <a:latin typeface="IBM Plex Sans Bold"/>
                <a:ea typeface="IBM Plex Sans Bold"/>
                <a:cs typeface="IBM Plex Sans Bold"/>
                <a:sym typeface="IBM Plex Sans Bold"/>
              </a:rPr>
              <a:t>Non </a:t>
            </a:r>
            <a:r>
              <a:rPr lang="en-US" sz="1774" b="1" dirty="0" err="1">
                <a:solidFill>
                  <a:srgbClr val="000000"/>
                </a:solidFill>
                <a:latin typeface="IBM Plex Sans Bold"/>
                <a:ea typeface="IBM Plex Sans Bold"/>
                <a:cs typeface="IBM Plex Sans Bold"/>
                <a:sym typeface="IBM Plex Sans Bold"/>
              </a:rPr>
              <a:t>integrabile</a:t>
            </a:r>
            <a:r>
              <a:rPr lang="en-US" sz="1774" b="1" dirty="0">
                <a:solidFill>
                  <a:srgbClr val="000000"/>
                </a:solidFill>
                <a:latin typeface="IBM Plex Sans Bold"/>
                <a:ea typeface="IBM Plex Sans Bold"/>
                <a:cs typeface="IBM Plex Sans Bold"/>
                <a:sym typeface="IBM Plex Sans Bold"/>
              </a:rPr>
              <a:t> al </a:t>
            </a:r>
            <a:r>
              <a:rPr lang="en-US" sz="1774" b="1" dirty="0" err="1">
                <a:solidFill>
                  <a:srgbClr val="000000"/>
                </a:solidFill>
                <a:latin typeface="IBM Plex Sans Bold"/>
                <a:ea typeface="IBM Plex Sans Bold"/>
                <a:cs typeface="IBM Plex Sans Bold"/>
                <a:sym typeface="IBM Plex Sans Bold"/>
              </a:rPr>
              <a:t>minimo</a:t>
            </a:r>
            <a:endParaRPr lang="en-US" sz="1774" b="1" dirty="0">
              <a:solidFill>
                <a:srgbClr val="000000"/>
              </a:solidFill>
              <a:latin typeface="IBM Plex Sans Bold"/>
              <a:ea typeface="IBM Plex Sans Bold"/>
              <a:cs typeface="IBM Plex Sans Bold"/>
              <a:sym typeface="IBM Plex Sans Bold"/>
            </a:endParaRPr>
          </a:p>
          <a:p>
            <a:pPr algn="l">
              <a:lnSpc>
                <a:spcPts val="2413"/>
              </a:lnSpc>
            </a:pPr>
            <a:endParaRPr lang="en-US" sz="1774" b="1" dirty="0">
              <a:solidFill>
                <a:srgbClr val="000000"/>
              </a:solidFill>
              <a:latin typeface="IBM Plex Sans Bold"/>
              <a:ea typeface="IBM Plex Sans Bold"/>
              <a:cs typeface="IBM Plex Sans Bold"/>
              <a:sym typeface="IBM Plex Sans Bold"/>
            </a:endParaRPr>
          </a:p>
          <a:p>
            <a:pPr marL="383134" lvl="1" indent="-191567" algn="l">
              <a:lnSpc>
                <a:spcPts val="2413"/>
              </a:lnSpc>
              <a:buFont typeface="Arial"/>
              <a:buChar char="•"/>
            </a:pPr>
            <a:r>
              <a:rPr lang="en-US" sz="1774" b="1" dirty="0" err="1">
                <a:solidFill>
                  <a:srgbClr val="000000"/>
                </a:solidFill>
                <a:latin typeface="IBM Plex Sans Bold"/>
                <a:ea typeface="IBM Plex Sans Bold"/>
                <a:cs typeface="IBM Plex Sans Bold"/>
                <a:sym typeface="IBM Plex Sans Bold"/>
              </a:rPr>
              <a:t>Beneficio</a:t>
            </a:r>
            <a:r>
              <a:rPr lang="en-US" sz="1774" b="1" dirty="0">
                <a:solidFill>
                  <a:srgbClr val="000000"/>
                </a:solidFill>
                <a:latin typeface="IBM Plex Sans Bold"/>
                <a:ea typeface="IBM Plex Sans Bold"/>
                <a:cs typeface="IBM Plex Sans Bold"/>
                <a:sym typeface="IBM Plex Sans Bold"/>
              </a:rPr>
              <a:t> </a:t>
            </a:r>
            <a:r>
              <a:rPr lang="en-US" sz="1774" b="1" dirty="0" err="1">
                <a:solidFill>
                  <a:srgbClr val="000000"/>
                </a:solidFill>
                <a:latin typeface="IBM Plex Sans Bold"/>
                <a:ea typeface="IBM Plex Sans Bold"/>
                <a:cs typeface="IBM Plex Sans Bold"/>
                <a:sym typeface="IBM Plex Sans Bold"/>
              </a:rPr>
              <a:t>della</a:t>
            </a:r>
            <a:r>
              <a:rPr lang="en-US" sz="1774" b="1" dirty="0">
                <a:solidFill>
                  <a:srgbClr val="000000"/>
                </a:solidFill>
                <a:latin typeface="IBM Plex Sans Bold"/>
                <a:ea typeface="IBM Plex Sans Bold"/>
                <a:cs typeface="IBM Plex Sans Bold"/>
                <a:sym typeface="IBM Plex Sans Bold"/>
              </a:rPr>
              <a:t> </a:t>
            </a:r>
            <a:r>
              <a:rPr lang="en-US" sz="1774" b="1" dirty="0" err="1">
                <a:solidFill>
                  <a:srgbClr val="000000"/>
                </a:solidFill>
                <a:latin typeface="IBM Plex Sans Bold"/>
                <a:ea typeface="IBM Plex Sans Bold"/>
                <a:cs typeface="IBM Plex Sans Bold"/>
                <a:sym typeface="IBM Plex Sans Bold"/>
              </a:rPr>
              <a:t>maggiorazione</a:t>
            </a:r>
            <a:r>
              <a:rPr lang="en-US" sz="1774" b="1" dirty="0">
                <a:solidFill>
                  <a:srgbClr val="000000"/>
                </a:solidFill>
                <a:latin typeface="IBM Plex Sans Bold"/>
                <a:ea typeface="IBM Plex Sans Bold"/>
                <a:cs typeface="IBM Plex Sans Bold"/>
                <a:sym typeface="IBM Plex Sans Bold"/>
              </a:rPr>
              <a:t> di 5 anni</a:t>
            </a:r>
            <a:r>
              <a:rPr lang="en-US" sz="1774" dirty="0">
                <a:solidFill>
                  <a:srgbClr val="000000"/>
                </a:solidFill>
                <a:latin typeface="IBM Plex Sans"/>
                <a:ea typeface="IBM Plex Sans"/>
                <a:cs typeface="IBM Plex Sans"/>
                <a:sym typeface="IBM Plex Sans"/>
              </a:rPr>
              <a:t> </a:t>
            </a:r>
            <a:r>
              <a:rPr lang="en-US" sz="1774" dirty="0" err="1">
                <a:solidFill>
                  <a:srgbClr val="000000"/>
                </a:solidFill>
                <a:latin typeface="IBM Plex Sans"/>
                <a:ea typeface="IBM Plex Sans"/>
                <a:cs typeface="IBM Plex Sans"/>
                <a:sym typeface="IBM Plex Sans"/>
              </a:rPr>
              <a:t>accordabile</a:t>
            </a:r>
            <a:r>
              <a:rPr lang="en-US" sz="1774" dirty="0">
                <a:solidFill>
                  <a:srgbClr val="000000"/>
                </a:solidFill>
                <a:latin typeface="IBM Plex Sans"/>
                <a:ea typeface="IBM Plex Sans"/>
                <a:cs typeface="IBM Plex Sans"/>
                <a:sym typeface="IBM Plex Sans"/>
              </a:rPr>
              <a:t> in </a:t>
            </a:r>
            <a:r>
              <a:rPr lang="en-US" sz="1774" dirty="0" err="1">
                <a:solidFill>
                  <a:srgbClr val="000000"/>
                </a:solidFill>
                <a:latin typeface="IBM Plex Sans"/>
                <a:ea typeface="IBM Plex Sans"/>
                <a:cs typeface="IBM Plex Sans"/>
                <a:sym typeface="IBM Plex Sans"/>
              </a:rPr>
              <a:t>caso</a:t>
            </a:r>
            <a:r>
              <a:rPr lang="en-US" sz="1774" dirty="0">
                <a:solidFill>
                  <a:srgbClr val="000000"/>
                </a:solidFill>
                <a:latin typeface="IBM Plex Sans"/>
                <a:ea typeface="IBM Plex Sans"/>
                <a:cs typeface="IBM Plex Sans"/>
                <a:sym typeface="IBM Plex Sans"/>
              </a:rPr>
              <a:t> di </a:t>
            </a:r>
            <a:r>
              <a:rPr lang="en-US" sz="1774" dirty="0" err="1">
                <a:solidFill>
                  <a:srgbClr val="000000"/>
                </a:solidFill>
                <a:latin typeface="IBM Plex Sans"/>
                <a:ea typeface="IBM Plex Sans"/>
                <a:cs typeface="IBM Plex Sans"/>
                <a:sym typeface="IBM Plex Sans"/>
              </a:rPr>
              <a:t>regolarità</a:t>
            </a:r>
            <a:r>
              <a:rPr lang="en-US" sz="1774" dirty="0">
                <a:solidFill>
                  <a:srgbClr val="000000"/>
                </a:solidFill>
                <a:latin typeface="IBM Plex Sans"/>
                <a:ea typeface="IBM Plex Sans"/>
                <a:cs typeface="IBM Plex Sans"/>
                <a:sym typeface="IBM Plex Sans"/>
              </a:rPr>
              <a:t> </a:t>
            </a:r>
            <a:r>
              <a:rPr lang="en-US" sz="1774" dirty="0" err="1">
                <a:solidFill>
                  <a:srgbClr val="000000"/>
                </a:solidFill>
                <a:latin typeface="IBM Plex Sans"/>
                <a:ea typeface="IBM Plex Sans"/>
                <a:cs typeface="IBM Plex Sans"/>
                <a:sym typeface="IBM Plex Sans"/>
              </a:rPr>
              <a:t>contributiva</a:t>
            </a:r>
            <a:r>
              <a:rPr lang="en-US" sz="1774" dirty="0">
                <a:solidFill>
                  <a:srgbClr val="000000"/>
                </a:solidFill>
                <a:latin typeface="IBM Plex Sans"/>
                <a:ea typeface="IBM Plex Sans"/>
                <a:cs typeface="IBM Plex Sans"/>
                <a:sym typeface="IBM Plex Sans"/>
              </a:rPr>
              <a:t>, non </a:t>
            </a:r>
            <a:r>
              <a:rPr lang="en-US" sz="1774" dirty="0" err="1">
                <a:solidFill>
                  <a:srgbClr val="000000"/>
                </a:solidFill>
                <a:latin typeface="IBM Plex Sans"/>
                <a:ea typeface="IBM Plex Sans"/>
                <a:cs typeface="IBM Plex Sans"/>
                <a:sym typeface="IBM Plex Sans"/>
              </a:rPr>
              <a:t>cumulabile</a:t>
            </a:r>
            <a:r>
              <a:rPr lang="en-US" sz="1774" dirty="0">
                <a:solidFill>
                  <a:srgbClr val="000000"/>
                </a:solidFill>
                <a:latin typeface="IBM Plex Sans"/>
                <a:ea typeface="IBM Plex Sans"/>
                <a:cs typeface="IBM Plex Sans"/>
                <a:sym typeface="IBM Plex Sans"/>
              </a:rPr>
              <a:t> con il </a:t>
            </a:r>
            <a:r>
              <a:rPr lang="en-US" sz="1774" dirty="0" err="1">
                <a:solidFill>
                  <a:srgbClr val="000000"/>
                </a:solidFill>
                <a:latin typeface="IBM Plex Sans"/>
                <a:ea typeface="IBM Plex Sans"/>
                <a:cs typeface="IBM Plex Sans"/>
                <a:sym typeface="IBM Plex Sans"/>
              </a:rPr>
              <a:t>beneficio</a:t>
            </a:r>
            <a:r>
              <a:rPr lang="en-US" sz="1774" dirty="0">
                <a:solidFill>
                  <a:srgbClr val="000000"/>
                </a:solidFill>
                <a:latin typeface="IBM Plex Sans"/>
                <a:ea typeface="IBM Plex Sans"/>
                <a:cs typeface="IBM Plex Sans"/>
                <a:sym typeface="IBM Plex Sans"/>
              </a:rPr>
              <a:t> del </a:t>
            </a:r>
            <a:r>
              <a:rPr lang="en-US" sz="1774" dirty="0" err="1">
                <a:solidFill>
                  <a:srgbClr val="000000"/>
                </a:solidFill>
                <a:latin typeface="IBM Plex Sans"/>
                <a:ea typeface="IBM Plex Sans"/>
                <a:cs typeface="IBM Plex Sans"/>
                <a:sym typeface="IBM Plex Sans"/>
              </a:rPr>
              <a:t>coefficiente</a:t>
            </a:r>
            <a:r>
              <a:rPr lang="en-US" sz="1774" dirty="0">
                <a:solidFill>
                  <a:srgbClr val="000000"/>
                </a:solidFill>
                <a:latin typeface="IBM Plex Sans"/>
                <a:ea typeface="IBM Plex Sans"/>
                <a:cs typeface="IBM Plex Sans"/>
                <a:sym typeface="IBM Plex Sans"/>
              </a:rPr>
              <a:t> di </a:t>
            </a:r>
            <a:r>
              <a:rPr lang="en-US" sz="1774" dirty="0" err="1">
                <a:solidFill>
                  <a:srgbClr val="000000"/>
                </a:solidFill>
                <a:latin typeface="IBM Plex Sans"/>
                <a:ea typeface="IBM Plex Sans"/>
                <a:cs typeface="IBM Plex Sans"/>
                <a:sym typeface="IBM Plex Sans"/>
              </a:rPr>
              <a:t>trasformazione</a:t>
            </a:r>
            <a:r>
              <a:rPr lang="en-US" sz="1774" dirty="0">
                <a:solidFill>
                  <a:srgbClr val="000000"/>
                </a:solidFill>
                <a:latin typeface="IBM Plex Sans"/>
                <a:ea typeface="IBM Plex Sans"/>
                <a:cs typeface="IBM Plex Sans"/>
                <a:sym typeface="IBM Plex Sans"/>
              </a:rPr>
              <a:t> 57 anni</a:t>
            </a:r>
          </a:p>
        </p:txBody>
      </p:sp>
      <p:sp>
        <p:nvSpPr>
          <p:cNvPr id="25" name="TextBox 25"/>
          <p:cNvSpPr txBox="1"/>
          <p:nvPr/>
        </p:nvSpPr>
        <p:spPr>
          <a:xfrm>
            <a:off x="9676139" y="1398205"/>
            <a:ext cx="2958283" cy="388710"/>
          </a:xfrm>
          <a:prstGeom prst="rect">
            <a:avLst/>
          </a:prstGeom>
        </p:spPr>
        <p:txBody>
          <a:bodyPr lIns="0" tIns="0" rIns="0" bIns="0" rtlCol="0" anchor="t">
            <a:spAutoFit/>
          </a:bodyPr>
          <a:lstStyle/>
          <a:p>
            <a:pPr algn="just">
              <a:lnSpc>
                <a:spcPts val="3107"/>
              </a:lnSpc>
            </a:pPr>
            <a:r>
              <a:rPr lang="en-US" sz="2390" b="1">
                <a:solidFill>
                  <a:srgbClr val="000000"/>
                </a:solidFill>
                <a:latin typeface="IBM Plex Sans Bold"/>
                <a:ea typeface="IBM Plex Sans Bold"/>
                <a:cs typeface="IBM Plex Sans Bold"/>
                <a:sym typeface="IBM Plex Sans Bold"/>
              </a:rPr>
              <a:t>Pensione indiretta</a:t>
            </a:r>
          </a:p>
        </p:txBody>
      </p:sp>
      <p:sp>
        <p:nvSpPr>
          <p:cNvPr id="26" name="TextBox 26"/>
          <p:cNvSpPr txBox="1"/>
          <p:nvPr/>
        </p:nvSpPr>
        <p:spPr>
          <a:xfrm>
            <a:off x="13775348" y="1366939"/>
            <a:ext cx="3544684" cy="388710"/>
          </a:xfrm>
          <a:prstGeom prst="rect">
            <a:avLst/>
          </a:prstGeom>
        </p:spPr>
        <p:txBody>
          <a:bodyPr lIns="0" tIns="0" rIns="0" bIns="0" rtlCol="0" anchor="t">
            <a:spAutoFit/>
          </a:bodyPr>
          <a:lstStyle/>
          <a:p>
            <a:pPr algn="l">
              <a:lnSpc>
                <a:spcPts val="3107"/>
              </a:lnSpc>
            </a:pPr>
            <a:r>
              <a:rPr lang="en-US" sz="2390" b="1">
                <a:solidFill>
                  <a:srgbClr val="000000"/>
                </a:solidFill>
                <a:latin typeface="IBM Plex Sans Bold"/>
                <a:ea typeface="IBM Plex Sans Bold"/>
                <a:cs typeface="IBM Plex Sans Bold"/>
                <a:sym typeface="IBM Plex Sans Bold"/>
              </a:rPr>
              <a:t>Pensione di reversibilità</a:t>
            </a:r>
          </a:p>
        </p:txBody>
      </p:sp>
      <p:sp>
        <p:nvSpPr>
          <p:cNvPr id="28" name="Freeform 28"/>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6"/>
            <a:stretch>
              <a:fillRect/>
            </a:stretch>
          </a:blipFill>
        </p:spPr>
        <p:txBody>
          <a:bodyPr/>
          <a:lstStyle/>
          <a:p>
            <a:endParaRPr lang="it-IT"/>
          </a:p>
        </p:txBody>
      </p:sp>
      <p:sp>
        <p:nvSpPr>
          <p:cNvPr id="30" name="CasellaDiTesto 29">
            <a:extLst>
              <a:ext uri="{FF2B5EF4-FFF2-40B4-BE49-F238E27FC236}">
                <a16:creationId xmlns:a16="http://schemas.microsoft.com/office/drawing/2014/main" id="{283BCA09-F7E4-0F34-29F9-BDCBFD493361}"/>
              </a:ext>
            </a:extLst>
          </p:cNvPr>
          <p:cNvSpPr txBox="1"/>
          <p:nvPr/>
        </p:nvSpPr>
        <p:spPr>
          <a:xfrm>
            <a:off x="13641998" y="2463613"/>
            <a:ext cx="3641956" cy="381771"/>
          </a:xfrm>
          <a:prstGeom prst="rect">
            <a:avLst/>
          </a:prstGeom>
          <a:noFill/>
        </p:spPr>
        <p:txBody>
          <a:bodyPr wrap="square">
            <a:spAutoFit/>
          </a:bodyPr>
          <a:lstStyle/>
          <a:p>
            <a:pPr marL="383134" lvl="1" indent="-191567" algn="l">
              <a:lnSpc>
                <a:spcPts val="2413"/>
              </a:lnSpc>
              <a:buFont typeface="Arial"/>
              <a:buChar char="•"/>
            </a:pPr>
            <a:r>
              <a:rPr lang="en-US" sz="1800" b="1" dirty="0">
                <a:solidFill>
                  <a:srgbClr val="000000"/>
                </a:solidFill>
                <a:latin typeface="IBM Plex Sans Bold"/>
                <a:ea typeface="IBM Plex Sans Bold"/>
                <a:cs typeface="IBM Plex Sans Bold"/>
                <a:sym typeface="IBM Plex Sans Bold"/>
              </a:rPr>
              <a:t>Non </a:t>
            </a:r>
            <a:r>
              <a:rPr lang="en-US" sz="1800" b="1" dirty="0" err="1">
                <a:solidFill>
                  <a:srgbClr val="000000"/>
                </a:solidFill>
                <a:latin typeface="IBM Plex Sans Bold"/>
                <a:ea typeface="IBM Plex Sans Bold"/>
                <a:cs typeface="IBM Plex Sans Bold"/>
                <a:sym typeface="IBM Plex Sans Bold"/>
              </a:rPr>
              <a:t>integrabile</a:t>
            </a:r>
            <a:r>
              <a:rPr lang="en-US" sz="1800" b="1" dirty="0">
                <a:solidFill>
                  <a:srgbClr val="000000"/>
                </a:solidFill>
                <a:latin typeface="IBM Plex Sans Bold"/>
                <a:ea typeface="IBM Plex Sans Bold"/>
                <a:cs typeface="IBM Plex Sans Bold"/>
                <a:sym typeface="IBM Plex Sans Bold"/>
              </a:rPr>
              <a:t> al </a:t>
            </a:r>
            <a:r>
              <a:rPr lang="en-US" sz="1800" b="1" dirty="0" err="1">
                <a:solidFill>
                  <a:srgbClr val="000000"/>
                </a:solidFill>
                <a:latin typeface="IBM Plex Sans Bold"/>
                <a:ea typeface="IBM Plex Sans Bold"/>
                <a:cs typeface="IBM Plex Sans Bold"/>
                <a:sym typeface="IBM Plex Sans Bold"/>
              </a:rPr>
              <a:t>minimo</a:t>
            </a:r>
            <a:endParaRPr lang="en-US" sz="1800" b="1" dirty="0">
              <a:solidFill>
                <a:srgbClr val="000000"/>
              </a:solidFill>
              <a:latin typeface="IBM Plex Sans Bold"/>
              <a:ea typeface="IBM Plex Sans Bold"/>
              <a:cs typeface="IBM Plex Sans Bold"/>
              <a:sym typeface="IBM Plex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Yellow Blur Gradient Oval Illustration"/>
          <p:cNvSpPr/>
          <p:nvPr/>
        </p:nvSpPr>
        <p:spPr>
          <a:xfrm rot="3613344">
            <a:off x="-4420761" y="-3127066"/>
            <a:ext cx="5910283" cy="8421388"/>
          </a:xfrm>
          <a:custGeom>
            <a:avLst/>
            <a:gdLst/>
            <a:ahLst/>
            <a:cxnLst/>
            <a:rect l="l" t="t" r="r" b="b"/>
            <a:pathLst>
              <a:path w="5910283" h="8421388">
                <a:moveTo>
                  <a:pt x="0" y="0"/>
                </a:moveTo>
                <a:lnTo>
                  <a:pt x="5910283" y="0"/>
                </a:lnTo>
                <a:lnTo>
                  <a:pt x="5910283" y="8421387"/>
                </a:lnTo>
                <a:lnTo>
                  <a:pt x="0" y="8421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rot="-9814140">
            <a:off x="15204834" y="7656905"/>
            <a:ext cx="5013385" cy="4386712"/>
            <a:chOff x="0" y="0"/>
            <a:chExt cx="812800" cy="711200"/>
          </a:xfrm>
        </p:grpSpPr>
        <p:sp>
          <p:nvSpPr>
            <p:cNvPr id="4" name="Freeform 4"/>
            <p:cNvSpPr/>
            <p:nvPr/>
          </p:nvSpPr>
          <p:spPr>
            <a:xfrm>
              <a:off x="6077" y="0"/>
              <a:ext cx="800647" cy="702238"/>
            </a:xfrm>
            <a:custGeom>
              <a:avLst/>
              <a:gdLst/>
              <a:ahLst/>
              <a:cxnLst/>
              <a:rect l="l" t="t" r="r" b="b"/>
              <a:pathLst>
                <a:path w="800647" h="702238">
                  <a:moveTo>
                    <a:pt x="407985" y="697792"/>
                  </a:moveTo>
                  <a:lnTo>
                    <a:pt x="799061" y="13408"/>
                  </a:lnTo>
                  <a:cubicBezTo>
                    <a:pt x="800646" y="10634"/>
                    <a:pt x="800635" y="7227"/>
                    <a:pt x="799032" y="4464"/>
                  </a:cubicBezTo>
                  <a:cubicBezTo>
                    <a:pt x="797428" y="1701"/>
                    <a:pt x="794475" y="0"/>
                    <a:pt x="791280" y="0"/>
                  </a:cubicBezTo>
                  <a:lnTo>
                    <a:pt x="9366" y="0"/>
                  </a:lnTo>
                  <a:cubicBezTo>
                    <a:pt x="6171" y="0"/>
                    <a:pt x="3218" y="1701"/>
                    <a:pt x="1614" y="4464"/>
                  </a:cubicBezTo>
                  <a:cubicBezTo>
                    <a:pt x="11" y="7227"/>
                    <a:pt x="0" y="10634"/>
                    <a:pt x="1585" y="13408"/>
                  </a:cubicBezTo>
                  <a:lnTo>
                    <a:pt x="392661" y="697792"/>
                  </a:lnTo>
                  <a:cubicBezTo>
                    <a:pt x="394232" y="700542"/>
                    <a:pt x="397156" y="702238"/>
                    <a:pt x="400323" y="702238"/>
                  </a:cubicBezTo>
                  <a:cubicBezTo>
                    <a:pt x="403490" y="702238"/>
                    <a:pt x="406414" y="700542"/>
                    <a:pt x="407985" y="697792"/>
                  </a:cubicBezTo>
                  <a:close/>
                </a:path>
              </a:pathLst>
            </a:custGeom>
            <a:solidFill>
              <a:srgbClr val="AF3535">
                <a:alpha val="74902"/>
              </a:srgbClr>
            </a:solidFill>
          </p:spPr>
          <p:txBody>
            <a:bodyPr/>
            <a:lstStyle/>
            <a:p>
              <a:endParaRPr lang="it-IT"/>
            </a:p>
          </p:txBody>
        </p:sp>
        <p:sp>
          <p:nvSpPr>
            <p:cNvPr id="5" name="TextBox 5"/>
            <p:cNvSpPr txBox="1"/>
            <p:nvPr/>
          </p:nvSpPr>
          <p:spPr>
            <a:xfrm>
              <a:off x="127000" y="22225"/>
              <a:ext cx="558800" cy="358775"/>
            </a:xfrm>
            <a:prstGeom prst="rect">
              <a:avLst/>
            </a:prstGeom>
          </p:spPr>
          <p:txBody>
            <a:bodyPr lIns="50800" tIns="50800" rIns="50800" bIns="50800" rtlCol="0" anchor="ctr"/>
            <a:lstStyle/>
            <a:p>
              <a:pPr algn="ctr">
                <a:lnSpc>
                  <a:spcPts val="2215"/>
                </a:lnSpc>
              </a:pPr>
              <a:endParaRPr/>
            </a:p>
          </p:txBody>
        </p:sp>
      </p:grpSp>
      <p:sp>
        <p:nvSpPr>
          <p:cNvPr id="6" name="TextBox 6"/>
          <p:cNvSpPr txBox="1"/>
          <p:nvPr/>
        </p:nvSpPr>
        <p:spPr>
          <a:xfrm>
            <a:off x="6808866" y="1897895"/>
            <a:ext cx="4811833" cy="420899"/>
          </a:xfrm>
          <a:prstGeom prst="rect">
            <a:avLst/>
          </a:prstGeom>
        </p:spPr>
        <p:txBody>
          <a:bodyPr lIns="0" tIns="0" rIns="0" bIns="0" rtlCol="0" anchor="t">
            <a:spAutoFit/>
          </a:bodyPr>
          <a:lstStyle/>
          <a:p>
            <a:pPr marL="0" lvl="0" indent="0" algn="l">
              <a:lnSpc>
                <a:spcPts val="3571"/>
              </a:lnSpc>
            </a:pPr>
            <a:r>
              <a:rPr lang="en-US" sz="2551" b="1">
                <a:solidFill>
                  <a:srgbClr val="0E4894"/>
                </a:solidFill>
                <a:latin typeface="IBM Plex Sans Bold"/>
                <a:ea typeface="IBM Plex Sans Bold"/>
                <a:cs typeface="IBM Plex Sans Bold"/>
                <a:sym typeface="IBM Plex Sans Bold"/>
              </a:rPr>
              <a:t>Sistema di calcolo contributivo</a:t>
            </a:r>
          </a:p>
        </p:txBody>
      </p:sp>
      <p:sp>
        <p:nvSpPr>
          <p:cNvPr id="7" name="TextBox 7"/>
          <p:cNvSpPr txBox="1"/>
          <p:nvPr/>
        </p:nvSpPr>
        <p:spPr>
          <a:xfrm>
            <a:off x="6879648" y="2917324"/>
            <a:ext cx="4670268" cy="4920208"/>
          </a:xfrm>
          <a:prstGeom prst="rect">
            <a:avLst/>
          </a:prstGeom>
        </p:spPr>
        <p:txBody>
          <a:bodyPr lIns="0" tIns="0" rIns="0" bIns="0" rtlCol="0" anchor="t">
            <a:spAutoFit/>
          </a:bodyPr>
          <a:lstStyle/>
          <a:p>
            <a:pPr marL="0" lvl="0" indent="0" algn="just">
              <a:lnSpc>
                <a:spcPts val="2800"/>
              </a:lnSpc>
            </a:pPr>
            <a:r>
              <a:rPr lang="en-US" sz="2000">
                <a:solidFill>
                  <a:srgbClr val="000000"/>
                </a:solidFill>
                <a:latin typeface="IBM Plex Sans"/>
                <a:ea typeface="IBM Plex Sans"/>
                <a:cs typeface="IBM Plex Sans"/>
                <a:sym typeface="IBM Plex Sans"/>
              </a:rPr>
              <a:t>L’ammontare della pensione è commisurato ai contributi versati, rivalutati di anno in anno ad un tasso di capitalizzazione predefinito che rappresenta la redditività riconosciuta al contributo versato. </a:t>
            </a:r>
          </a:p>
          <a:p>
            <a:pPr marL="0" lvl="0" indent="0" algn="just">
              <a:lnSpc>
                <a:spcPts val="2800"/>
              </a:lnSpc>
            </a:pPr>
            <a:r>
              <a:rPr lang="en-US" sz="2000">
                <a:solidFill>
                  <a:srgbClr val="000000"/>
                </a:solidFill>
                <a:latin typeface="IBM Plex Sans"/>
                <a:ea typeface="IBM Plex Sans"/>
                <a:cs typeface="IBM Plex Sans"/>
                <a:sym typeface="IBM Plex Sans"/>
              </a:rPr>
              <a:t>Al momento del pensionamento la somma dei contributi versati e rivalutati (detto montante dei contributi) è convertita in pensione utilizzando dei coefficienti di trasformazione del montante in rendita che si incrementano all’aumentare dell’età di pensionamento.</a:t>
            </a:r>
          </a:p>
        </p:txBody>
      </p:sp>
      <p:sp>
        <p:nvSpPr>
          <p:cNvPr id="8" name="AutoShape 8"/>
          <p:cNvSpPr/>
          <p:nvPr/>
        </p:nvSpPr>
        <p:spPr>
          <a:xfrm>
            <a:off x="6808866" y="2610313"/>
            <a:ext cx="4670268" cy="0"/>
          </a:xfrm>
          <a:prstGeom prst="line">
            <a:avLst/>
          </a:prstGeom>
          <a:ln w="9525" cap="rnd">
            <a:solidFill>
              <a:srgbClr val="AF3535"/>
            </a:solidFill>
            <a:prstDash val="solid"/>
            <a:headEnd type="none" w="sm" len="sm"/>
            <a:tailEnd type="none" w="sm" len="sm"/>
          </a:ln>
        </p:spPr>
        <p:txBody>
          <a:bodyPr/>
          <a:lstStyle/>
          <a:p>
            <a:endParaRPr lang="it-IT"/>
          </a:p>
        </p:txBody>
      </p:sp>
      <p:grpSp>
        <p:nvGrpSpPr>
          <p:cNvPr id="9" name="Group 9"/>
          <p:cNvGrpSpPr/>
          <p:nvPr/>
        </p:nvGrpSpPr>
        <p:grpSpPr>
          <a:xfrm>
            <a:off x="1100372" y="1935995"/>
            <a:ext cx="4670268" cy="4858482"/>
            <a:chOff x="0" y="0"/>
            <a:chExt cx="6227025" cy="6477975"/>
          </a:xfrm>
        </p:grpSpPr>
        <p:sp>
          <p:nvSpPr>
            <p:cNvPr id="10" name="TextBox 10"/>
            <p:cNvSpPr txBox="1"/>
            <p:nvPr/>
          </p:nvSpPr>
          <p:spPr>
            <a:xfrm>
              <a:off x="0" y="-38100"/>
              <a:ext cx="6227025" cy="548498"/>
            </a:xfrm>
            <a:prstGeom prst="rect">
              <a:avLst/>
            </a:prstGeom>
          </p:spPr>
          <p:txBody>
            <a:bodyPr lIns="0" tIns="0" rIns="0" bIns="0" rtlCol="0" anchor="t">
              <a:spAutoFit/>
            </a:bodyPr>
            <a:lstStyle/>
            <a:p>
              <a:pPr marL="0" lvl="0" indent="0" algn="l">
                <a:lnSpc>
                  <a:spcPts val="3571"/>
                </a:lnSpc>
              </a:pPr>
              <a:r>
                <a:rPr lang="en-US" sz="2551" b="1">
                  <a:solidFill>
                    <a:srgbClr val="0E4894"/>
                  </a:solidFill>
                  <a:latin typeface="IBM Plex Sans Bold"/>
                  <a:ea typeface="IBM Plex Sans Bold"/>
                  <a:cs typeface="IBM Plex Sans Bold"/>
                  <a:sym typeface="IBM Plex Sans Bold"/>
                </a:rPr>
                <a:t>Sistema di calcolo reddituale</a:t>
              </a:r>
            </a:p>
          </p:txBody>
        </p:sp>
        <p:sp>
          <p:nvSpPr>
            <p:cNvPr id="11" name="TextBox 11"/>
            <p:cNvSpPr txBox="1"/>
            <p:nvPr/>
          </p:nvSpPr>
          <p:spPr>
            <a:xfrm>
              <a:off x="0" y="1338709"/>
              <a:ext cx="6227025" cy="5139267"/>
            </a:xfrm>
            <a:prstGeom prst="rect">
              <a:avLst/>
            </a:prstGeom>
          </p:spPr>
          <p:txBody>
            <a:bodyPr lIns="0" tIns="0" rIns="0" bIns="0" rtlCol="0" anchor="t">
              <a:spAutoFit/>
            </a:bodyPr>
            <a:lstStyle/>
            <a:p>
              <a:pPr marL="0" lvl="0" indent="0" algn="just">
                <a:lnSpc>
                  <a:spcPts val="2800"/>
                </a:lnSpc>
              </a:pPr>
              <a:r>
                <a:rPr lang="en-US" sz="2000">
                  <a:solidFill>
                    <a:srgbClr val="000000"/>
                  </a:solidFill>
                  <a:latin typeface="IBM Plex Sans"/>
                  <a:ea typeface="IBM Plex Sans"/>
                  <a:cs typeface="IBM Plex Sans"/>
                  <a:sym typeface="IBM Plex Sans"/>
                </a:rPr>
                <a:t>La pensione è </a:t>
              </a:r>
              <a:r>
                <a:rPr lang="en-US" sz="2000" strike="noStrike">
                  <a:solidFill>
                    <a:srgbClr val="000000"/>
                  </a:solidFill>
                  <a:latin typeface="IBM Plex Sans"/>
                  <a:ea typeface="IBM Plex Sans"/>
                  <a:cs typeface="IBM Plex Sans"/>
                  <a:sym typeface="IBM Plex Sans"/>
                </a:rPr>
                <a:t>commisurata alla media dei redditi</a:t>
              </a:r>
              <a:r>
                <a:rPr lang="en-US" sz="2000">
                  <a:solidFill>
                    <a:srgbClr val="000000"/>
                  </a:solidFill>
                  <a:latin typeface="IBM Plex Sans"/>
                  <a:ea typeface="IBM Plex Sans"/>
                  <a:cs typeface="IBM Plex Sans"/>
                  <a:sym typeface="IBM Plex Sans"/>
                </a:rPr>
                <a:t> e all’anzianità lavorativa maturata dall’iscritto.</a:t>
              </a:r>
            </a:p>
            <a:p>
              <a:pPr marL="0" lvl="0" indent="0" algn="just">
                <a:lnSpc>
                  <a:spcPts val="2800"/>
                </a:lnSpc>
              </a:pPr>
              <a:endParaRPr lang="en-US" sz="2000">
                <a:solidFill>
                  <a:srgbClr val="000000"/>
                </a:solidFill>
                <a:latin typeface="IBM Plex Sans"/>
                <a:ea typeface="IBM Plex Sans"/>
                <a:cs typeface="IBM Plex Sans"/>
                <a:sym typeface="IBM Plex Sans"/>
              </a:endParaRPr>
            </a:p>
            <a:p>
              <a:pPr marL="0" lvl="0" indent="0" algn="just">
                <a:lnSpc>
                  <a:spcPts val="2800"/>
                </a:lnSpc>
              </a:pPr>
              <a:r>
                <a:rPr lang="en-US" sz="2000" b="1" strike="noStrike">
                  <a:solidFill>
                    <a:srgbClr val="000000"/>
                  </a:solidFill>
                  <a:latin typeface="IBM Plex Sans Bold"/>
                  <a:ea typeface="IBM Plex Sans Bold"/>
                  <a:cs typeface="IBM Plex Sans Bold"/>
                  <a:sym typeface="IBM Plex Sans Bold"/>
                </a:rPr>
                <a:t>P = R * B * Anz</a:t>
              </a:r>
              <a:r>
                <a:rPr lang="en-US" sz="2000" strike="noStrike">
                  <a:solidFill>
                    <a:srgbClr val="000000"/>
                  </a:solidFill>
                  <a:latin typeface="IBM Plex Sans"/>
                  <a:ea typeface="IBM Plex Sans"/>
                  <a:cs typeface="IBM Plex Sans"/>
                  <a:sym typeface="IBM Plex Sans"/>
                </a:rPr>
                <a:t> </a:t>
              </a:r>
            </a:p>
            <a:p>
              <a:pPr marL="0" lvl="0" indent="0" algn="just">
                <a:lnSpc>
                  <a:spcPts val="2800"/>
                </a:lnSpc>
              </a:pPr>
              <a:r>
                <a:rPr lang="en-US" sz="2000" strike="noStrike">
                  <a:solidFill>
                    <a:srgbClr val="000000"/>
                  </a:solidFill>
                  <a:latin typeface="IBM Plex Sans"/>
                  <a:ea typeface="IBM Plex Sans"/>
                  <a:cs typeface="IBM Plex Sans"/>
                  <a:sym typeface="IBM Plex Sans"/>
                </a:rPr>
                <a:t> dove </a:t>
              </a:r>
            </a:p>
            <a:p>
              <a:pPr marL="0" lvl="0" indent="0" algn="just">
                <a:lnSpc>
                  <a:spcPts val="2800"/>
                </a:lnSpc>
              </a:pPr>
              <a:r>
                <a:rPr lang="en-US" sz="2000" strike="noStrike">
                  <a:solidFill>
                    <a:srgbClr val="000000"/>
                  </a:solidFill>
                  <a:latin typeface="IBM Plex Sans"/>
                  <a:ea typeface="IBM Plex Sans"/>
                  <a:cs typeface="IBM Plex Sans"/>
                  <a:sym typeface="IBM Plex Sans"/>
                </a:rPr>
                <a:t> P = importo di pensione annua</a:t>
              </a:r>
            </a:p>
            <a:p>
              <a:pPr marL="0" lvl="0" indent="0" algn="just">
                <a:lnSpc>
                  <a:spcPts val="2800"/>
                </a:lnSpc>
              </a:pPr>
              <a:r>
                <a:rPr lang="en-US" sz="2000" strike="noStrike">
                  <a:solidFill>
                    <a:srgbClr val="000000"/>
                  </a:solidFill>
                  <a:latin typeface="IBM Plex Sans"/>
                  <a:ea typeface="IBM Plex Sans"/>
                  <a:cs typeface="IBM Plex Sans"/>
                  <a:sym typeface="IBM Plex Sans"/>
                </a:rPr>
                <a:t> R = reddito medio pensionabile</a:t>
              </a:r>
            </a:p>
            <a:p>
              <a:pPr marL="0" lvl="0" indent="0" algn="just">
                <a:lnSpc>
                  <a:spcPts val="2800"/>
                </a:lnSpc>
              </a:pPr>
              <a:r>
                <a:rPr lang="en-US" sz="2000" strike="noStrike">
                  <a:solidFill>
                    <a:srgbClr val="000000"/>
                  </a:solidFill>
                  <a:latin typeface="IBM Plex Sans"/>
                  <a:ea typeface="IBM Plex Sans"/>
                  <a:cs typeface="IBM Plex Sans"/>
                  <a:sym typeface="IBM Plex Sans"/>
                </a:rPr>
                <a:t> B = percentuale di rendimento attribuito     ad ogni anno di anzianità</a:t>
              </a:r>
            </a:p>
            <a:p>
              <a:pPr marL="0" lvl="0" indent="0" algn="just">
                <a:lnSpc>
                  <a:spcPts val="2800"/>
                </a:lnSpc>
              </a:pPr>
              <a:r>
                <a:rPr lang="en-US" sz="2000" strike="noStrike">
                  <a:solidFill>
                    <a:srgbClr val="000000"/>
                  </a:solidFill>
                  <a:latin typeface="IBM Plex Sans"/>
                  <a:ea typeface="IBM Plex Sans"/>
                  <a:cs typeface="IBM Plex Sans"/>
                  <a:sym typeface="IBM Plex Sans"/>
                </a:rPr>
                <a:t> Anz = anzianità contributiva</a:t>
              </a:r>
            </a:p>
          </p:txBody>
        </p:sp>
        <p:sp>
          <p:nvSpPr>
            <p:cNvPr id="12" name="AutoShape 12"/>
            <p:cNvSpPr/>
            <p:nvPr/>
          </p:nvSpPr>
          <p:spPr>
            <a:xfrm>
              <a:off x="0" y="899091"/>
              <a:ext cx="6227025" cy="0"/>
            </a:xfrm>
            <a:prstGeom prst="line">
              <a:avLst/>
            </a:prstGeom>
            <a:ln w="12700" cap="rnd">
              <a:solidFill>
                <a:srgbClr val="AF3535"/>
              </a:solidFill>
              <a:prstDash val="solid"/>
              <a:headEnd type="none" w="sm" len="sm"/>
              <a:tailEnd type="none" w="sm" len="sm"/>
            </a:ln>
          </p:spPr>
          <p:txBody>
            <a:bodyPr/>
            <a:lstStyle/>
            <a:p>
              <a:endParaRPr lang="it-IT"/>
            </a:p>
          </p:txBody>
        </p:sp>
      </p:grpSp>
      <p:grpSp>
        <p:nvGrpSpPr>
          <p:cNvPr id="13" name="Group 13"/>
          <p:cNvGrpSpPr/>
          <p:nvPr/>
        </p:nvGrpSpPr>
        <p:grpSpPr>
          <a:xfrm>
            <a:off x="12589032" y="1935995"/>
            <a:ext cx="4670268" cy="2038858"/>
            <a:chOff x="0" y="0"/>
            <a:chExt cx="6227025" cy="2718478"/>
          </a:xfrm>
        </p:grpSpPr>
        <p:sp>
          <p:nvSpPr>
            <p:cNvPr id="14" name="TextBox 14"/>
            <p:cNvSpPr txBox="1"/>
            <p:nvPr/>
          </p:nvSpPr>
          <p:spPr>
            <a:xfrm>
              <a:off x="0" y="-38100"/>
              <a:ext cx="6227025" cy="548498"/>
            </a:xfrm>
            <a:prstGeom prst="rect">
              <a:avLst/>
            </a:prstGeom>
          </p:spPr>
          <p:txBody>
            <a:bodyPr lIns="0" tIns="0" rIns="0" bIns="0" rtlCol="0" anchor="t">
              <a:spAutoFit/>
            </a:bodyPr>
            <a:lstStyle/>
            <a:p>
              <a:pPr marL="0" lvl="0" indent="0" algn="l">
                <a:lnSpc>
                  <a:spcPts val="3571"/>
                </a:lnSpc>
              </a:pPr>
              <a:r>
                <a:rPr lang="en-US" sz="2551" b="1">
                  <a:solidFill>
                    <a:srgbClr val="0E4894"/>
                  </a:solidFill>
                  <a:latin typeface="IBM Plex Sans Bold"/>
                  <a:ea typeface="IBM Plex Sans Bold"/>
                  <a:cs typeface="IBM Plex Sans Bold"/>
                  <a:sym typeface="IBM Plex Sans Bold"/>
                </a:rPr>
                <a:t>Sistema di calcolo misto</a:t>
              </a:r>
            </a:p>
          </p:txBody>
        </p:sp>
        <p:sp>
          <p:nvSpPr>
            <p:cNvPr id="15" name="TextBox 15"/>
            <p:cNvSpPr txBox="1"/>
            <p:nvPr/>
          </p:nvSpPr>
          <p:spPr>
            <a:xfrm>
              <a:off x="0" y="1338709"/>
              <a:ext cx="6227025" cy="1379769"/>
            </a:xfrm>
            <a:prstGeom prst="rect">
              <a:avLst/>
            </a:prstGeom>
          </p:spPr>
          <p:txBody>
            <a:bodyPr lIns="0" tIns="0" rIns="0" bIns="0" rtlCol="0" anchor="t">
              <a:spAutoFit/>
            </a:bodyPr>
            <a:lstStyle/>
            <a:p>
              <a:pPr marL="0" lvl="0" indent="0" algn="just">
                <a:lnSpc>
                  <a:spcPts val="2800"/>
                </a:lnSpc>
                <a:spcBef>
                  <a:spcPct val="0"/>
                </a:spcBef>
              </a:pPr>
              <a:r>
                <a:rPr lang="en-US" sz="2000">
                  <a:solidFill>
                    <a:srgbClr val="000000"/>
                  </a:solidFill>
                  <a:latin typeface="IBM Plex Sans"/>
                  <a:ea typeface="IBM Plex Sans"/>
                  <a:cs typeface="IBM Plex Sans"/>
                  <a:sym typeface="IBM Plex Sans"/>
                </a:rPr>
                <a:t>C</a:t>
              </a:r>
              <a:r>
                <a:rPr lang="en-US" sz="2000" u="none" strike="noStrike">
                  <a:solidFill>
                    <a:srgbClr val="000000"/>
                  </a:solidFill>
                  <a:latin typeface="IBM Plex Sans"/>
                  <a:ea typeface="IBM Plex Sans"/>
                  <a:cs typeface="IBM Plex Sans"/>
                  <a:sym typeface="IBM Plex Sans"/>
                </a:rPr>
                <a:t>ombinazione del sistema di calcolo reddituale e del sistema di calcolo contributivo.</a:t>
              </a:r>
            </a:p>
          </p:txBody>
        </p:sp>
        <p:sp>
          <p:nvSpPr>
            <p:cNvPr id="16" name="AutoShape 16"/>
            <p:cNvSpPr/>
            <p:nvPr/>
          </p:nvSpPr>
          <p:spPr>
            <a:xfrm>
              <a:off x="0" y="899091"/>
              <a:ext cx="6227025" cy="0"/>
            </a:xfrm>
            <a:prstGeom prst="line">
              <a:avLst/>
            </a:prstGeom>
            <a:ln w="12700" cap="rnd">
              <a:solidFill>
                <a:srgbClr val="AF3535"/>
              </a:solidFill>
              <a:prstDash val="solid"/>
              <a:headEnd type="none" w="sm" len="sm"/>
              <a:tailEnd type="none" w="sm" len="sm"/>
            </a:ln>
          </p:spPr>
          <p:txBody>
            <a:bodyPr/>
            <a:lstStyle/>
            <a:p>
              <a:endParaRPr lang="it-IT"/>
            </a:p>
          </p:txBody>
        </p:sp>
      </p:grpSp>
      <p:grpSp>
        <p:nvGrpSpPr>
          <p:cNvPr id="17" name="Group 17"/>
          <p:cNvGrpSpPr/>
          <p:nvPr/>
        </p:nvGrpSpPr>
        <p:grpSpPr>
          <a:xfrm>
            <a:off x="3908096" y="566792"/>
            <a:ext cx="10613373" cy="366219"/>
            <a:chOff x="0" y="0"/>
            <a:chExt cx="2795292" cy="96453"/>
          </a:xfrm>
        </p:grpSpPr>
        <p:sp>
          <p:nvSpPr>
            <p:cNvPr id="18" name="Freeform 18"/>
            <p:cNvSpPr/>
            <p:nvPr/>
          </p:nvSpPr>
          <p:spPr>
            <a:xfrm>
              <a:off x="0" y="0"/>
              <a:ext cx="2795292" cy="96453"/>
            </a:xfrm>
            <a:custGeom>
              <a:avLst/>
              <a:gdLst/>
              <a:ahLst/>
              <a:cxnLst/>
              <a:rect l="l" t="t" r="r" b="b"/>
              <a:pathLst>
                <a:path w="2795292" h="96453">
                  <a:moveTo>
                    <a:pt x="0" y="0"/>
                  </a:moveTo>
                  <a:lnTo>
                    <a:pt x="2795292" y="0"/>
                  </a:lnTo>
                  <a:lnTo>
                    <a:pt x="2795292" y="96453"/>
                  </a:lnTo>
                  <a:lnTo>
                    <a:pt x="0" y="96453"/>
                  </a:lnTo>
                  <a:close/>
                </a:path>
              </a:pathLst>
            </a:custGeom>
            <a:solidFill>
              <a:srgbClr val="0062B0"/>
            </a:solidFill>
          </p:spPr>
          <p:txBody>
            <a:bodyPr/>
            <a:lstStyle/>
            <a:p>
              <a:endParaRPr lang="it-IT"/>
            </a:p>
          </p:txBody>
        </p:sp>
        <p:sp>
          <p:nvSpPr>
            <p:cNvPr id="19" name="TextBox 19"/>
            <p:cNvSpPr txBox="1"/>
            <p:nvPr/>
          </p:nvSpPr>
          <p:spPr>
            <a:xfrm>
              <a:off x="0" y="-28575"/>
              <a:ext cx="2795292" cy="125028"/>
            </a:xfrm>
            <a:prstGeom prst="rect">
              <a:avLst/>
            </a:prstGeom>
          </p:spPr>
          <p:txBody>
            <a:bodyPr lIns="50800" tIns="50800" rIns="50800" bIns="50800" rtlCol="0" anchor="ctr"/>
            <a:lstStyle/>
            <a:p>
              <a:pPr algn="ctr">
                <a:lnSpc>
                  <a:spcPts val="3019"/>
                </a:lnSpc>
              </a:pPr>
              <a:endParaRPr/>
            </a:p>
          </p:txBody>
        </p:sp>
      </p:grpSp>
      <p:sp>
        <p:nvSpPr>
          <p:cNvPr id="20" name="TextBox 20"/>
          <p:cNvSpPr txBox="1"/>
          <p:nvPr/>
        </p:nvSpPr>
        <p:spPr>
          <a:xfrm>
            <a:off x="6879648" y="8104232"/>
            <a:ext cx="3970734" cy="1613086"/>
          </a:xfrm>
          <a:prstGeom prst="rect">
            <a:avLst/>
          </a:prstGeom>
        </p:spPr>
        <p:txBody>
          <a:bodyPr lIns="0" tIns="0" rIns="0" bIns="0" rtlCol="0" anchor="t">
            <a:spAutoFit/>
          </a:bodyPr>
          <a:lstStyle/>
          <a:p>
            <a:pPr algn="l">
              <a:lnSpc>
                <a:spcPts val="2600"/>
              </a:lnSpc>
              <a:spcBef>
                <a:spcPct val="0"/>
              </a:spcBef>
            </a:pPr>
            <a:r>
              <a:rPr lang="en-US" sz="2000" b="1">
                <a:solidFill>
                  <a:srgbClr val="000000"/>
                </a:solidFill>
                <a:latin typeface="IBM Plex Sans Bold"/>
                <a:ea typeface="IBM Plex Sans Bold"/>
                <a:cs typeface="IBM Plex Sans Bold"/>
                <a:sym typeface="IBM Plex Sans Bold"/>
              </a:rPr>
              <a:t>P = MC* CT</a:t>
            </a:r>
            <a:r>
              <a:rPr lang="en-US" sz="2000">
                <a:solidFill>
                  <a:srgbClr val="000000"/>
                </a:solidFill>
                <a:latin typeface="IBM Plex Sans"/>
                <a:ea typeface="IBM Plex Sans"/>
                <a:cs typeface="IBM Plex Sans"/>
                <a:sym typeface="IBM Plex Sans"/>
              </a:rPr>
              <a:t> </a:t>
            </a:r>
          </a:p>
          <a:p>
            <a:pPr algn="l">
              <a:lnSpc>
                <a:spcPts val="2600"/>
              </a:lnSpc>
              <a:spcBef>
                <a:spcPct val="0"/>
              </a:spcBef>
            </a:pPr>
            <a:r>
              <a:rPr lang="en-US" sz="2000">
                <a:solidFill>
                  <a:srgbClr val="000000"/>
                </a:solidFill>
                <a:latin typeface="IBM Plex Sans"/>
                <a:ea typeface="IBM Plex Sans"/>
                <a:cs typeface="IBM Plex Sans"/>
                <a:sym typeface="IBM Plex Sans"/>
              </a:rPr>
              <a:t> dove </a:t>
            </a:r>
          </a:p>
          <a:p>
            <a:pPr algn="l">
              <a:lnSpc>
                <a:spcPts val="2600"/>
              </a:lnSpc>
              <a:spcBef>
                <a:spcPct val="0"/>
              </a:spcBef>
            </a:pPr>
            <a:r>
              <a:rPr lang="en-US" sz="2000">
                <a:solidFill>
                  <a:srgbClr val="000000"/>
                </a:solidFill>
                <a:latin typeface="IBM Plex Sans"/>
                <a:ea typeface="IBM Plex Sans"/>
                <a:cs typeface="IBM Plex Sans"/>
                <a:sym typeface="IBM Plex Sans"/>
              </a:rPr>
              <a:t>P = importo di pensione annua</a:t>
            </a:r>
          </a:p>
          <a:p>
            <a:pPr algn="l">
              <a:lnSpc>
                <a:spcPts val="2600"/>
              </a:lnSpc>
              <a:spcBef>
                <a:spcPct val="0"/>
              </a:spcBef>
            </a:pPr>
            <a:r>
              <a:rPr lang="en-US" sz="2000">
                <a:solidFill>
                  <a:srgbClr val="000000"/>
                </a:solidFill>
                <a:latin typeface="IBM Plex Sans"/>
                <a:ea typeface="IBM Plex Sans"/>
                <a:cs typeface="IBM Plex Sans"/>
                <a:sym typeface="IBM Plex Sans"/>
              </a:rPr>
              <a:t>MC = montante contributivo</a:t>
            </a:r>
          </a:p>
          <a:p>
            <a:pPr algn="l">
              <a:lnSpc>
                <a:spcPts val="2600"/>
              </a:lnSpc>
              <a:spcBef>
                <a:spcPct val="0"/>
              </a:spcBef>
            </a:pPr>
            <a:r>
              <a:rPr lang="en-US" sz="2000">
                <a:solidFill>
                  <a:srgbClr val="000000"/>
                </a:solidFill>
                <a:latin typeface="IBM Plex Sans"/>
                <a:ea typeface="IBM Plex Sans"/>
                <a:cs typeface="IBM Plex Sans"/>
                <a:sym typeface="IBM Plex Sans"/>
              </a:rPr>
              <a:t>CT = coefficiente di trasformazione</a:t>
            </a:r>
          </a:p>
        </p:txBody>
      </p:sp>
      <p:sp>
        <p:nvSpPr>
          <p:cNvPr id="21" name="Freeform 21"/>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4"/>
            <a:stretch>
              <a:fillRect/>
            </a:stretch>
          </a:blipFill>
        </p:spPr>
        <p:txBody>
          <a:bodyP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1644" y="713189"/>
            <a:ext cx="1367991" cy="2732501"/>
          </a:xfrm>
          <a:custGeom>
            <a:avLst/>
            <a:gdLst/>
            <a:ahLst/>
            <a:cxnLst/>
            <a:rect l="l" t="t" r="r" b="b"/>
            <a:pathLst>
              <a:path w="1367991" h="2732501">
                <a:moveTo>
                  <a:pt x="0" y="0"/>
                </a:moveTo>
                <a:lnTo>
                  <a:pt x="1367991" y="0"/>
                </a:lnTo>
                <a:lnTo>
                  <a:pt x="1367991" y="2732501"/>
                </a:lnTo>
                <a:lnTo>
                  <a:pt x="0" y="2732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AutoShape 3"/>
          <p:cNvSpPr/>
          <p:nvPr/>
        </p:nvSpPr>
        <p:spPr>
          <a:xfrm>
            <a:off x="4967258" y="1279339"/>
            <a:ext cx="9526421" cy="0"/>
          </a:xfrm>
          <a:prstGeom prst="line">
            <a:avLst/>
          </a:prstGeom>
          <a:ln w="114300" cap="flat">
            <a:solidFill>
              <a:srgbClr val="124D9B"/>
            </a:solidFill>
            <a:prstDash val="solid"/>
            <a:headEnd type="none" w="sm" len="sm"/>
            <a:tailEnd type="none" w="sm" len="sm"/>
          </a:ln>
        </p:spPr>
        <p:txBody>
          <a:bodyPr/>
          <a:lstStyle/>
          <a:p>
            <a:endParaRPr lang="it-IT"/>
          </a:p>
        </p:txBody>
      </p:sp>
      <p:sp>
        <p:nvSpPr>
          <p:cNvPr id="4" name="TextBox 4"/>
          <p:cNvSpPr txBox="1"/>
          <p:nvPr/>
        </p:nvSpPr>
        <p:spPr>
          <a:xfrm>
            <a:off x="3359757" y="2294432"/>
            <a:ext cx="12741423" cy="1736576"/>
          </a:xfrm>
          <a:prstGeom prst="rect">
            <a:avLst/>
          </a:prstGeom>
        </p:spPr>
        <p:txBody>
          <a:bodyPr lIns="0" tIns="0" rIns="0" bIns="0" rtlCol="0" anchor="t">
            <a:spAutoFit/>
          </a:bodyPr>
          <a:lstStyle/>
          <a:p>
            <a:pPr marL="0" lvl="0" indent="0" algn="just">
              <a:lnSpc>
                <a:spcPts val="3499"/>
              </a:lnSpc>
              <a:spcBef>
                <a:spcPct val="0"/>
              </a:spcBef>
            </a:pPr>
            <a:r>
              <a:rPr lang="en-US" sz="2499">
                <a:solidFill>
                  <a:srgbClr val="000000"/>
                </a:solidFill>
                <a:latin typeface="IBM Plex Sans"/>
                <a:ea typeface="IBM Plex Sans"/>
                <a:cs typeface="IBM Plex Sans"/>
                <a:sym typeface="IBM Plex Sans"/>
              </a:rPr>
              <a:t>Costituisce una quota di pensione aggiuntiva al trattamento di base, grazie alla costituzione di un montante contributivo individuale, alimentato da una contribuzione accessoria che si trasformerà, al momento del pensionamento, in una quota aggiuntiva di pensione, calcolata con il metodo contributivo.</a:t>
            </a:r>
          </a:p>
        </p:txBody>
      </p:sp>
      <p:sp>
        <p:nvSpPr>
          <p:cNvPr id="5" name="Freeform 5"/>
          <p:cNvSpPr/>
          <p:nvPr/>
        </p:nvSpPr>
        <p:spPr>
          <a:xfrm>
            <a:off x="4373799" y="4929862"/>
            <a:ext cx="1186917" cy="778420"/>
          </a:xfrm>
          <a:custGeom>
            <a:avLst/>
            <a:gdLst/>
            <a:ahLst/>
            <a:cxnLst/>
            <a:rect l="l" t="t" r="r" b="b"/>
            <a:pathLst>
              <a:path w="1186917" h="778420">
                <a:moveTo>
                  <a:pt x="0" y="0"/>
                </a:moveTo>
                <a:lnTo>
                  <a:pt x="1186918" y="0"/>
                </a:lnTo>
                <a:lnTo>
                  <a:pt x="1186918" y="778420"/>
                </a:lnTo>
                <a:lnTo>
                  <a:pt x="0" y="778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6" name="TextBox 6"/>
          <p:cNvSpPr txBox="1"/>
          <p:nvPr/>
        </p:nvSpPr>
        <p:spPr>
          <a:xfrm>
            <a:off x="3359757" y="1609071"/>
            <a:ext cx="12741423" cy="400050"/>
          </a:xfrm>
          <a:prstGeom prst="rect">
            <a:avLst/>
          </a:prstGeom>
        </p:spPr>
        <p:txBody>
          <a:bodyPr lIns="0" tIns="0" rIns="0" bIns="0" rtlCol="0" anchor="t">
            <a:spAutoFit/>
          </a:bodyPr>
          <a:lstStyle/>
          <a:p>
            <a:pPr marL="0" lvl="0" indent="0" algn="l">
              <a:lnSpc>
                <a:spcPts val="3000"/>
              </a:lnSpc>
            </a:pPr>
            <a:r>
              <a:rPr lang="en-US" sz="3000" b="1">
                <a:solidFill>
                  <a:srgbClr val="124D9B"/>
                </a:solidFill>
                <a:latin typeface="IBM Plex Sans Bold"/>
                <a:ea typeface="IBM Plex Sans Bold"/>
                <a:cs typeface="IBM Plex Sans Bold"/>
                <a:sym typeface="IBM Plex Sans Bold"/>
              </a:rPr>
              <a:t>La modulare</a:t>
            </a:r>
          </a:p>
        </p:txBody>
      </p:sp>
      <p:sp>
        <p:nvSpPr>
          <p:cNvPr id="7" name="TextBox 7"/>
          <p:cNvSpPr txBox="1"/>
          <p:nvPr/>
        </p:nvSpPr>
        <p:spPr>
          <a:xfrm>
            <a:off x="6073140" y="4665796"/>
            <a:ext cx="9153575" cy="5087357"/>
          </a:xfrm>
          <a:prstGeom prst="rect">
            <a:avLst/>
          </a:prstGeom>
        </p:spPr>
        <p:txBody>
          <a:bodyPr lIns="0" tIns="0" rIns="0" bIns="0" rtlCol="0" anchor="t">
            <a:spAutoFit/>
          </a:bodyPr>
          <a:lstStyle/>
          <a:p>
            <a:pPr marL="431801" lvl="1" indent="-215900" algn="just">
              <a:lnSpc>
                <a:spcPts val="4120"/>
              </a:lnSpc>
              <a:buFont typeface="Arial"/>
              <a:buChar char="•"/>
            </a:pPr>
            <a:r>
              <a:rPr lang="en-US" sz="2000">
                <a:solidFill>
                  <a:srgbClr val="000000"/>
                </a:solidFill>
                <a:latin typeface="IBM Plex Sans"/>
                <a:ea typeface="IBM Plex Sans"/>
                <a:cs typeface="IBM Plex Sans"/>
                <a:sym typeface="IBM Plex Sans"/>
              </a:rPr>
              <a:t>Volontarietà</a:t>
            </a:r>
          </a:p>
          <a:p>
            <a:pPr marL="431801" lvl="1" indent="-215900" algn="just">
              <a:lnSpc>
                <a:spcPts val="4120"/>
              </a:lnSpc>
              <a:buFont typeface="Arial"/>
              <a:buChar char="•"/>
            </a:pPr>
            <a:r>
              <a:rPr lang="en-US" sz="2000">
                <a:solidFill>
                  <a:srgbClr val="000000"/>
                </a:solidFill>
                <a:latin typeface="IBM Plex Sans"/>
                <a:ea typeface="IBM Plex Sans"/>
                <a:cs typeface="IBM Plex Sans"/>
                <a:sym typeface="IBM Plex Sans"/>
              </a:rPr>
              <a:t>Flessibilità</a:t>
            </a:r>
          </a:p>
          <a:p>
            <a:pPr marL="431801" lvl="1" indent="-215900" algn="just">
              <a:lnSpc>
                <a:spcPts val="4120"/>
              </a:lnSpc>
              <a:buFont typeface="Arial"/>
              <a:buChar char="•"/>
            </a:pPr>
            <a:r>
              <a:rPr lang="en-US" sz="2000">
                <a:solidFill>
                  <a:srgbClr val="000000"/>
                </a:solidFill>
                <a:latin typeface="IBM Plex Sans"/>
                <a:ea typeface="IBM Plex Sans"/>
                <a:cs typeface="IBM Plex Sans"/>
                <a:sym typeface="IBM Plex Sans"/>
              </a:rPr>
              <a:t>Aliquota percentuale sul reddito professionale da destinare individuale e personalizzata dall’1% </a:t>
            </a:r>
            <a:r>
              <a:rPr lang="en-US" sz="2000" b="1">
                <a:solidFill>
                  <a:srgbClr val="000000"/>
                </a:solidFill>
                <a:latin typeface="IBM Plex Sans Bold"/>
                <a:ea typeface="IBM Plex Sans Bold"/>
                <a:cs typeface="IBM Plex Sans Bold"/>
                <a:sym typeface="IBM Plex Sans Bold"/>
              </a:rPr>
              <a:t>al 20%</a:t>
            </a:r>
            <a:r>
              <a:rPr lang="en-US" sz="2000">
                <a:solidFill>
                  <a:srgbClr val="000000"/>
                </a:solidFill>
                <a:latin typeface="IBM Plex Sans"/>
                <a:ea typeface="IBM Plex Sans"/>
                <a:cs typeface="IBM Plex Sans"/>
                <a:sym typeface="IBM Plex Sans"/>
              </a:rPr>
              <a:t> del reddito professionale entro il previsto tetto annuale</a:t>
            </a:r>
          </a:p>
          <a:p>
            <a:pPr marL="431801" lvl="1" indent="-215900" algn="just">
              <a:lnSpc>
                <a:spcPts val="4120"/>
              </a:lnSpc>
              <a:buFont typeface="Arial"/>
              <a:buChar char="•"/>
            </a:pPr>
            <a:r>
              <a:rPr lang="en-US" sz="2000">
                <a:solidFill>
                  <a:srgbClr val="000000"/>
                </a:solidFill>
                <a:latin typeface="IBM Plex Sans"/>
                <a:ea typeface="IBM Plex Sans"/>
                <a:cs typeface="IBM Plex Sans"/>
                <a:sym typeface="IBM Plex Sans"/>
              </a:rPr>
              <a:t>Risparmio fiscale integrale della quota di contributo modulare versata, deducibile dall’ammontare dell’imponibile in caso di adesione al regime fiscale ordinario  </a:t>
            </a:r>
          </a:p>
          <a:p>
            <a:pPr marL="431801" lvl="1" indent="-215900" algn="just">
              <a:lnSpc>
                <a:spcPts val="4120"/>
              </a:lnSpc>
              <a:buFont typeface="Arial"/>
              <a:buChar char="•"/>
            </a:pPr>
            <a:r>
              <a:rPr lang="en-US" sz="2000">
                <a:solidFill>
                  <a:srgbClr val="000000"/>
                </a:solidFill>
                <a:latin typeface="IBM Plex Sans"/>
                <a:ea typeface="IBM Plex Sans"/>
                <a:cs typeface="IBM Plex Sans"/>
                <a:sym typeface="IBM Plex Sans"/>
              </a:rPr>
              <a:t>L’adesione alla modulare non esclude la possibilità di aderire ad una forma pensionistica di previdenza complementare (assicurazioni e/o banche) </a:t>
            </a:r>
          </a:p>
        </p:txBody>
      </p:sp>
      <p:sp>
        <p:nvSpPr>
          <p:cNvPr id="8" name="TextBox 8"/>
          <p:cNvSpPr txBox="1"/>
          <p:nvPr/>
        </p:nvSpPr>
        <p:spPr>
          <a:xfrm>
            <a:off x="3359757" y="4497447"/>
            <a:ext cx="2308569" cy="330274"/>
          </a:xfrm>
          <a:prstGeom prst="rect">
            <a:avLst/>
          </a:prstGeom>
        </p:spPr>
        <p:txBody>
          <a:bodyPr lIns="0" tIns="0" rIns="0" bIns="0" rtlCol="0" anchor="t">
            <a:spAutoFit/>
          </a:bodyPr>
          <a:lstStyle/>
          <a:p>
            <a:pPr marL="0" lvl="0" indent="0" algn="l">
              <a:lnSpc>
                <a:spcPts val="2499"/>
              </a:lnSpc>
            </a:pPr>
            <a:r>
              <a:rPr lang="en-US" sz="2499" b="1">
                <a:solidFill>
                  <a:srgbClr val="124D9B"/>
                </a:solidFill>
                <a:latin typeface="IBM Plex Sans Bold"/>
                <a:ea typeface="IBM Plex Sans Bold"/>
                <a:cs typeface="IBM Plex Sans Bold"/>
                <a:sym typeface="IBM Plex Sans Bold"/>
              </a:rPr>
              <a:t>caratteristiche</a:t>
            </a:r>
          </a:p>
        </p:txBody>
      </p:sp>
      <p:sp>
        <p:nvSpPr>
          <p:cNvPr id="9" name="Freeform 9" descr="Thin Geometric Lines"/>
          <p:cNvSpPr/>
          <p:nvPr/>
        </p:nvSpPr>
        <p:spPr>
          <a:xfrm rot="5400000">
            <a:off x="15564125" y="4246440"/>
            <a:ext cx="4063234" cy="4063234"/>
          </a:xfrm>
          <a:custGeom>
            <a:avLst/>
            <a:gdLst/>
            <a:ahLst/>
            <a:cxnLst/>
            <a:rect l="l" t="t" r="r" b="b"/>
            <a:pathLst>
              <a:path w="4063234" h="4063234">
                <a:moveTo>
                  <a:pt x="0" y="0"/>
                </a:moveTo>
                <a:lnTo>
                  <a:pt x="4063234" y="0"/>
                </a:lnTo>
                <a:lnTo>
                  <a:pt x="4063234" y="4063234"/>
                </a:lnTo>
                <a:lnTo>
                  <a:pt x="0" y="40632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0" name="Freeform 10"/>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8"/>
            <a:stretch>
              <a:fillRect/>
            </a:stretch>
          </a:blipFill>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hin Geometric Lines"/>
          <p:cNvSpPr/>
          <p:nvPr/>
        </p:nvSpPr>
        <p:spPr>
          <a:xfrm rot="5400000">
            <a:off x="-1141744" y="5688263"/>
            <a:ext cx="5356656" cy="5356656"/>
          </a:xfrm>
          <a:custGeom>
            <a:avLst/>
            <a:gdLst/>
            <a:ahLst/>
            <a:cxnLst/>
            <a:rect l="l" t="t" r="r" b="b"/>
            <a:pathLst>
              <a:path w="5356656" h="5356656">
                <a:moveTo>
                  <a:pt x="0" y="0"/>
                </a:moveTo>
                <a:lnTo>
                  <a:pt x="5356656" y="0"/>
                </a:lnTo>
                <a:lnTo>
                  <a:pt x="5356656" y="5356656"/>
                </a:lnTo>
                <a:lnTo>
                  <a:pt x="0" y="53566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descr="Thin Geometric Lines"/>
          <p:cNvSpPr/>
          <p:nvPr/>
        </p:nvSpPr>
        <p:spPr>
          <a:xfrm>
            <a:off x="2104995" y="-1649628"/>
            <a:ext cx="5356656" cy="5356656"/>
          </a:xfrm>
          <a:custGeom>
            <a:avLst/>
            <a:gdLst/>
            <a:ahLst/>
            <a:cxnLst/>
            <a:rect l="l" t="t" r="r" b="b"/>
            <a:pathLst>
              <a:path w="5356656" h="5356656">
                <a:moveTo>
                  <a:pt x="0" y="0"/>
                </a:moveTo>
                <a:lnTo>
                  <a:pt x="5356656" y="0"/>
                </a:lnTo>
                <a:lnTo>
                  <a:pt x="5356656" y="5356656"/>
                </a:lnTo>
                <a:lnTo>
                  <a:pt x="0" y="5356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4" name="AutoShape 4"/>
          <p:cNvSpPr/>
          <p:nvPr/>
        </p:nvSpPr>
        <p:spPr>
          <a:xfrm>
            <a:off x="7461651" y="3726078"/>
            <a:ext cx="9526421" cy="0"/>
          </a:xfrm>
          <a:prstGeom prst="line">
            <a:avLst/>
          </a:prstGeom>
          <a:ln w="114300" cap="flat">
            <a:solidFill>
              <a:srgbClr val="022E5F"/>
            </a:solidFill>
            <a:prstDash val="solid"/>
            <a:headEnd type="none" w="sm" len="sm"/>
            <a:tailEnd type="none" w="sm" len="sm"/>
          </a:ln>
        </p:spPr>
        <p:txBody>
          <a:bodyPr/>
          <a:lstStyle/>
          <a:p>
            <a:endParaRPr lang="it-IT"/>
          </a:p>
        </p:txBody>
      </p:sp>
      <p:grpSp>
        <p:nvGrpSpPr>
          <p:cNvPr id="5" name="Group 5"/>
          <p:cNvGrpSpPr/>
          <p:nvPr/>
        </p:nvGrpSpPr>
        <p:grpSpPr>
          <a:xfrm>
            <a:off x="5750513" y="5407593"/>
            <a:ext cx="5157300" cy="2390366"/>
            <a:chOff x="0" y="0"/>
            <a:chExt cx="6876400" cy="3187154"/>
          </a:xfrm>
        </p:grpSpPr>
        <p:sp>
          <p:nvSpPr>
            <p:cNvPr id="6" name="TextBox 6"/>
            <p:cNvSpPr txBox="1"/>
            <p:nvPr/>
          </p:nvSpPr>
          <p:spPr>
            <a:xfrm>
              <a:off x="0" y="-47625"/>
              <a:ext cx="6876400" cy="547109"/>
            </a:xfrm>
            <a:prstGeom prst="rect">
              <a:avLst/>
            </a:prstGeom>
          </p:spPr>
          <p:txBody>
            <a:bodyPr lIns="0" tIns="0" rIns="0" bIns="0" rtlCol="0" anchor="t">
              <a:spAutoFit/>
            </a:bodyPr>
            <a:lstStyle/>
            <a:p>
              <a:pPr marL="0" lvl="0" indent="0" algn="l">
                <a:lnSpc>
                  <a:spcPts val="3499"/>
                </a:lnSpc>
              </a:pPr>
              <a:r>
                <a:rPr lang="en-US" sz="2499" b="1">
                  <a:solidFill>
                    <a:srgbClr val="0E4894"/>
                  </a:solidFill>
                  <a:latin typeface="IBM Plex Sans Bold"/>
                  <a:ea typeface="IBM Plex Sans Bold"/>
                  <a:cs typeface="IBM Plex Sans Bold"/>
                  <a:sym typeface="IBM Plex Sans Bold"/>
                </a:rPr>
                <a:t>Pensione minima</a:t>
              </a:r>
            </a:p>
          </p:txBody>
        </p:sp>
        <p:sp>
          <p:nvSpPr>
            <p:cNvPr id="7" name="TextBox 7"/>
            <p:cNvSpPr txBox="1"/>
            <p:nvPr/>
          </p:nvSpPr>
          <p:spPr>
            <a:xfrm>
              <a:off x="0" y="867784"/>
              <a:ext cx="6876400" cy="2319370"/>
            </a:xfrm>
            <a:prstGeom prst="rect">
              <a:avLst/>
            </a:prstGeom>
          </p:spPr>
          <p:txBody>
            <a:bodyPr lIns="0" tIns="0" rIns="0" bIns="0" rtlCol="0" anchor="t">
              <a:spAutoFit/>
            </a:bodyPr>
            <a:lstStyle/>
            <a:p>
              <a:pPr marL="0" lvl="0" indent="0" algn="l">
                <a:lnSpc>
                  <a:spcPts val="2800"/>
                </a:lnSpc>
              </a:pPr>
              <a:r>
                <a:rPr lang="en-US" sz="2000" b="1">
                  <a:solidFill>
                    <a:srgbClr val="000000"/>
                  </a:solidFill>
                  <a:latin typeface="IBM Plex Sans Bold"/>
                  <a:ea typeface="IBM Plex Sans Bold"/>
                  <a:cs typeface="IBM Plex Sans Bold"/>
                  <a:sym typeface="IBM Plex Sans Bold"/>
                </a:rPr>
                <a:t>2025</a:t>
              </a:r>
              <a:r>
                <a:rPr lang="en-US" sz="2000">
                  <a:solidFill>
                    <a:srgbClr val="000000"/>
                  </a:solidFill>
                  <a:latin typeface="IBM Plex Sans"/>
                  <a:ea typeface="IBM Plex Sans"/>
                  <a:cs typeface="IBM Plex Sans"/>
                  <a:sym typeface="IBM Plex Sans"/>
                </a:rPr>
                <a:t>/2026                      </a:t>
              </a:r>
              <a:r>
                <a:rPr lang="en-US" sz="2000" b="1">
                  <a:solidFill>
                    <a:srgbClr val="000000"/>
                  </a:solidFill>
                  <a:latin typeface="IBM Plex Sans Bold"/>
                  <a:ea typeface="IBM Plex Sans Bold"/>
                  <a:cs typeface="IBM Plex Sans Bold"/>
                  <a:sym typeface="IBM Plex Sans Bold"/>
                </a:rPr>
                <a:t>€ 12.500,00</a:t>
              </a:r>
            </a:p>
            <a:p>
              <a:pPr marL="0" lvl="0" indent="0" algn="l">
                <a:lnSpc>
                  <a:spcPts val="2800"/>
                </a:lnSpc>
              </a:pPr>
              <a:r>
                <a:rPr lang="en-US" sz="2000">
                  <a:solidFill>
                    <a:srgbClr val="000000"/>
                  </a:solidFill>
                  <a:latin typeface="IBM Plex Sans"/>
                  <a:ea typeface="IBM Plex Sans"/>
                  <a:cs typeface="IBM Plex Sans"/>
                  <a:sym typeface="IBM Plex Sans"/>
                </a:rPr>
                <a:t>2027/2028                      € 11.400,00</a:t>
              </a:r>
            </a:p>
            <a:p>
              <a:pPr marL="0" lvl="0" indent="0" algn="l">
                <a:lnSpc>
                  <a:spcPts val="2800"/>
                </a:lnSpc>
              </a:pPr>
              <a:r>
                <a:rPr lang="en-US" sz="2000">
                  <a:solidFill>
                    <a:srgbClr val="000000"/>
                  </a:solidFill>
                  <a:latin typeface="IBM Plex Sans"/>
                  <a:ea typeface="IBM Plex Sans"/>
                  <a:cs typeface="IBM Plex Sans"/>
                  <a:sym typeface="IBM Plex Sans"/>
                </a:rPr>
                <a:t>2029                                  € 10.250,00</a:t>
              </a:r>
            </a:p>
            <a:p>
              <a:pPr marL="0" lvl="0" indent="0" algn="l">
                <a:lnSpc>
                  <a:spcPts val="2800"/>
                </a:lnSpc>
              </a:pPr>
              <a:endParaRPr lang="en-US" sz="2000">
                <a:solidFill>
                  <a:srgbClr val="000000"/>
                </a:solidFill>
                <a:latin typeface="IBM Plex Sans"/>
                <a:ea typeface="IBM Plex Sans"/>
                <a:cs typeface="IBM Plex Sans"/>
                <a:sym typeface="IBM Plex Sans"/>
              </a:endParaRPr>
            </a:p>
            <a:p>
              <a:pPr marL="0" lvl="0" indent="0" algn="l">
                <a:lnSpc>
                  <a:spcPts val="2800"/>
                </a:lnSpc>
              </a:pPr>
              <a:r>
                <a:rPr lang="en-US" sz="2000" i="1">
                  <a:solidFill>
                    <a:srgbClr val="000000"/>
                  </a:solidFill>
                  <a:latin typeface="IBM Plex Sans Italics"/>
                  <a:ea typeface="IBM Plex Sans Italics"/>
                  <a:cs typeface="IBM Plex Sans Italics"/>
                  <a:sym typeface="IBM Plex Sans Italics"/>
                </a:rPr>
                <a:t>Rivalutazione a partire dal 2030</a:t>
              </a:r>
            </a:p>
          </p:txBody>
        </p:sp>
      </p:grpSp>
      <p:grpSp>
        <p:nvGrpSpPr>
          <p:cNvPr id="8" name="Group 8"/>
          <p:cNvGrpSpPr/>
          <p:nvPr/>
        </p:nvGrpSpPr>
        <p:grpSpPr>
          <a:xfrm>
            <a:off x="11784358" y="5407593"/>
            <a:ext cx="5813148" cy="2038015"/>
            <a:chOff x="0" y="0"/>
            <a:chExt cx="7750865" cy="2717354"/>
          </a:xfrm>
        </p:grpSpPr>
        <p:sp>
          <p:nvSpPr>
            <p:cNvPr id="9" name="TextBox 9"/>
            <p:cNvSpPr txBox="1"/>
            <p:nvPr/>
          </p:nvSpPr>
          <p:spPr>
            <a:xfrm>
              <a:off x="0" y="-47625"/>
              <a:ext cx="7750865" cy="547109"/>
            </a:xfrm>
            <a:prstGeom prst="rect">
              <a:avLst/>
            </a:prstGeom>
          </p:spPr>
          <p:txBody>
            <a:bodyPr lIns="0" tIns="0" rIns="0" bIns="0" rtlCol="0" anchor="t">
              <a:spAutoFit/>
            </a:bodyPr>
            <a:lstStyle/>
            <a:p>
              <a:pPr marL="0" lvl="0" indent="0" algn="l">
                <a:lnSpc>
                  <a:spcPts val="3499"/>
                </a:lnSpc>
              </a:pPr>
              <a:r>
                <a:rPr lang="en-US" sz="2499" b="1">
                  <a:solidFill>
                    <a:srgbClr val="0E4894"/>
                  </a:solidFill>
                  <a:latin typeface="IBM Plex Sans Bold"/>
                  <a:ea typeface="IBM Plex Sans Bold"/>
                  <a:cs typeface="IBM Plex Sans Bold"/>
                  <a:sym typeface="IBM Plex Sans Bold"/>
                </a:rPr>
                <a:t>Integrazione al minimo</a:t>
              </a:r>
            </a:p>
          </p:txBody>
        </p:sp>
        <p:sp>
          <p:nvSpPr>
            <p:cNvPr id="10" name="TextBox 10"/>
            <p:cNvSpPr txBox="1"/>
            <p:nvPr/>
          </p:nvSpPr>
          <p:spPr>
            <a:xfrm>
              <a:off x="0" y="867784"/>
              <a:ext cx="7750865" cy="1849570"/>
            </a:xfrm>
            <a:prstGeom prst="rect">
              <a:avLst/>
            </a:prstGeom>
          </p:spPr>
          <p:txBody>
            <a:bodyPr lIns="0" tIns="0" rIns="0" bIns="0" rtlCol="0" anchor="t">
              <a:spAutoFit/>
            </a:bodyPr>
            <a:lstStyle/>
            <a:p>
              <a:pPr marL="0" lvl="0" indent="0" algn="l">
                <a:lnSpc>
                  <a:spcPts val="2800"/>
                </a:lnSpc>
              </a:pPr>
              <a:r>
                <a:rPr lang="en-US" sz="2000">
                  <a:solidFill>
                    <a:srgbClr val="000000"/>
                  </a:solidFill>
                  <a:latin typeface="IBM Plex Sans"/>
                  <a:ea typeface="IBM Plex Sans"/>
                  <a:cs typeface="IBM Plex Sans"/>
                  <a:sym typeface="IBM Plex Sans"/>
                </a:rPr>
                <a:t>Requisito: reddito complessivo  non superiore </a:t>
              </a:r>
              <a:r>
                <a:rPr lang="en-US" sz="2000" b="1">
                  <a:solidFill>
                    <a:srgbClr val="000000"/>
                  </a:solidFill>
                  <a:latin typeface="IBM Plex Sans Bold"/>
                  <a:ea typeface="IBM Plex Sans Bold"/>
                  <a:cs typeface="IBM Plex Sans Bold"/>
                  <a:sym typeface="IBM Plex Sans Bold"/>
                </a:rPr>
                <a:t>al doppio</a:t>
              </a:r>
              <a:r>
                <a:rPr lang="en-US" sz="2000">
                  <a:solidFill>
                    <a:srgbClr val="000000"/>
                  </a:solidFill>
                  <a:latin typeface="IBM Plex Sans"/>
                  <a:ea typeface="IBM Plex Sans"/>
                  <a:cs typeface="IBM Plex Sans"/>
                  <a:sym typeface="IBM Plex Sans"/>
                </a:rPr>
                <a:t> della pensione minima</a:t>
              </a:r>
            </a:p>
            <a:p>
              <a:pPr marL="0" lvl="0" indent="0" algn="l">
                <a:lnSpc>
                  <a:spcPts val="2800"/>
                </a:lnSpc>
              </a:pPr>
              <a:endParaRPr lang="en-US" sz="2000">
                <a:solidFill>
                  <a:srgbClr val="000000"/>
                </a:solidFill>
                <a:latin typeface="IBM Plex Sans"/>
                <a:ea typeface="IBM Plex Sans"/>
                <a:cs typeface="IBM Plex Sans"/>
                <a:sym typeface="IBM Plex Sans"/>
              </a:endParaRPr>
            </a:p>
            <a:p>
              <a:pPr marL="0" lvl="0" indent="0" algn="l">
                <a:lnSpc>
                  <a:spcPts val="2800"/>
                </a:lnSpc>
              </a:pPr>
              <a:r>
                <a:rPr lang="en-US" sz="2000" b="1">
                  <a:solidFill>
                    <a:srgbClr val="000000"/>
                  </a:solidFill>
                  <a:latin typeface="IBM Plex Sans Bold"/>
                  <a:ea typeface="IBM Plex Sans Bold"/>
                  <a:cs typeface="IBM Plex Sans Bold"/>
                  <a:sym typeface="IBM Plex Sans Bold"/>
                </a:rPr>
                <a:t>Parametro 2025</a:t>
              </a:r>
              <a:r>
                <a:rPr lang="en-US" sz="2000">
                  <a:solidFill>
                    <a:srgbClr val="000000"/>
                  </a:solidFill>
                  <a:latin typeface="IBM Plex Sans"/>
                  <a:ea typeface="IBM Plex Sans"/>
                  <a:cs typeface="IBM Plex Sans"/>
                  <a:sym typeface="IBM Plex Sans"/>
                </a:rPr>
                <a:t>:  € 12.500,00 x 2 = </a:t>
              </a:r>
              <a:r>
                <a:rPr lang="en-US" sz="2000" b="1">
                  <a:solidFill>
                    <a:srgbClr val="000000"/>
                  </a:solidFill>
                  <a:latin typeface="IBM Plex Sans Bold"/>
                  <a:ea typeface="IBM Plex Sans Bold"/>
                  <a:cs typeface="IBM Plex Sans Bold"/>
                  <a:sym typeface="IBM Plex Sans Bold"/>
                </a:rPr>
                <a:t>€ 25.000,00</a:t>
              </a:r>
            </a:p>
          </p:txBody>
        </p:sp>
      </p:grpSp>
      <p:sp>
        <p:nvSpPr>
          <p:cNvPr id="11" name="Freeform 11"/>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6"/>
            <a:stretch>
              <a:fillRect/>
            </a:stretch>
          </a:blipFill>
        </p:spPr>
        <p:txBody>
          <a:bodyPr/>
          <a:lstStyle/>
          <a:p>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28791" y="-1877066"/>
            <a:ext cx="5356656" cy="5356656"/>
          </a:xfrm>
          <a:custGeom>
            <a:avLst/>
            <a:gdLst/>
            <a:ahLst/>
            <a:cxnLst/>
            <a:rect l="l" t="t" r="r" b="b"/>
            <a:pathLst>
              <a:path w="5356656" h="5356656">
                <a:moveTo>
                  <a:pt x="0" y="0"/>
                </a:moveTo>
                <a:lnTo>
                  <a:pt x="5356656" y="0"/>
                </a:lnTo>
                <a:lnTo>
                  <a:pt x="5356656" y="5356657"/>
                </a:lnTo>
                <a:lnTo>
                  <a:pt x="0" y="53566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rot="5400000">
            <a:off x="2713765" y="1727861"/>
            <a:ext cx="714672" cy="713529"/>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E4894"/>
            </a:solidFill>
          </p:spPr>
          <p:txBody>
            <a:bodyPr/>
            <a:lstStyle/>
            <a:p>
              <a:endParaRPr lang="it-IT"/>
            </a:p>
          </p:txBody>
        </p:sp>
      </p:grpSp>
      <p:sp>
        <p:nvSpPr>
          <p:cNvPr id="5" name="Freeform 5"/>
          <p:cNvSpPr/>
          <p:nvPr/>
        </p:nvSpPr>
        <p:spPr>
          <a:xfrm>
            <a:off x="4541657" y="3274164"/>
            <a:ext cx="939095" cy="205427"/>
          </a:xfrm>
          <a:custGeom>
            <a:avLst/>
            <a:gdLst/>
            <a:ahLst/>
            <a:cxnLst/>
            <a:rect l="l" t="t" r="r" b="b"/>
            <a:pathLst>
              <a:path w="939095" h="205427">
                <a:moveTo>
                  <a:pt x="0" y="0"/>
                </a:moveTo>
                <a:lnTo>
                  <a:pt x="939094" y="0"/>
                </a:lnTo>
                <a:lnTo>
                  <a:pt x="939094" y="205427"/>
                </a:lnTo>
                <a:lnTo>
                  <a:pt x="0" y="205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6" name="TextBox 6"/>
          <p:cNvSpPr txBox="1"/>
          <p:nvPr/>
        </p:nvSpPr>
        <p:spPr>
          <a:xfrm>
            <a:off x="3248057" y="1984687"/>
            <a:ext cx="5748420" cy="457274"/>
          </a:xfrm>
          <a:prstGeom prst="rect">
            <a:avLst/>
          </a:prstGeom>
        </p:spPr>
        <p:txBody>
          <a:bodyPr lIns="0" tIns="0" rIns="0" bIns="0" rtlCol="0" anchor="t">
            <a:spAutoFit/>
          </a:bodyPr>
          <a:lstStyle/>
          <a:p>
            <a:pPr marL="0" lvl="0" indent="0" algn="l">
              <a:lnSpc>
                <a:spcPts val="3600"/>
              </a:lnSpc>
            </a:pPr>
            <a:r>
              <a:rPr lang="en-US" sz="3000" b="1">
                <a:solidFill>
                  <a:srgbClr val="0E4894"/>
                </a:solidFill>
                <a:latin typeface="IBM Plex Sans Bold"/>
                <a:ea typeface="IBM Plex Sans Bold"/>
                <a:cs typeface="IBM Plex Sans Bold"/>
                <a:sym typeface="IBM Plex Sans Bold"/>
              </a:rPr>
              <a:t>Reintroduzione dei s</a:t>
            </a:r>
            <a:r>
              <a:rPr lang="en-US" sz="3000" b="1" strike="noStrike">
                <a:solidFill>
                  <a:srgbClr val="0E4894"/>
                </a:solidFill>
                <a:latin typeface="IBM Plex Sans Bold"/>
                <a:ea typeface="IBM Plex Sans Bold"/>
                <a:cs typeface="IBM Plex Sans Bold"/>
                <a:sym typeface="IBM Plex Sans Bold"/>
              </a:rPr>
              <a:t>upplementi  </a:t>
            </a:r>
          </a:p>
        </p:txBody>
      </p:sp>
      <p:sp>
        <p:nvSpPr>
          <p:cNvPr id="7" name="TextBox 7"/>
          <p:cNvSpPr txBox="1"/>
          <p:nvPr/>
        </p:nvSpPr>
        <p:spPr>
          <a:xfrm>
            <a:off x="2870551" y="3725488"/>
            <a:ext cx="6125926" cy="1731496"/>
          </a:xfrm>
          <a:prstGeom prst="rect">
            <a:avLst/>
          </a:prstGeom>
        </p:spPr>
        <p:txBody>
          <a:bodyPr lIns="0" tIns="0" rIns="0" bIns="0" rtlCol="0" anchor="t">
            <a:spAutoFit/>
          </a:bodyPr>
          <a:lstStyle/>
          <a:p>
            <a:pPr marL="0" lvl="0" indent="0" algn="just">
              <a:lnSpc>
                <a:spcPts val="3450"/>
              </a:lnSpc>
            </a:pPr>
            <a:r>
              <a:rPr lang="en-US" sz="2300">
                <a:solidFill>
                  <a:srgbClr val="000000"/>
                </a:solidFill>
                <a:latin typeface="IBM Plex Sans"/>
                <a:ea typeface="IBM Plex Sans"/>
                <a:cs typeface="IBM Plex Sans"/>
                <a:sym typeface="IBM Plex Sans"/>
              </a:rPr>
              <a:t>Calcolo contributivo, in rapporto al montante pari alla metà (</a:t>
            </a:r>
            <a:r>
              <a:rPr lang="en-US" sz="2300" b="1">
                <a:solidFill>
                  <a:srgbClr val="000000"/>
                </a:solidFill>
                <a:latin typeface="IBM Plex Sans Bold"/>
                <a:ea typeface="IBM Plex Sans Bold"/>
                <a:cs typeface="IBM Plex Sans Bold"/>
                <a:sym typeface="IBM Plex Sans Bold"/>
              </a:rPr>
              <a:t>6%</a:t>
            </a:r>
            <a:r>
              <a:rPr lang="en-US" sz="2300">
                <a:solidFill>
                  <a:srgbClr val="000000"/>
                </a:solidFill>
                <a:latin typeface="IBM Plex Sans"/>
                <a:ea typeface="IBM Plex Sans"/>
                <a:cs typeface="IBM Plex Sans"/>
                <a:sym typeface="IBM Plex Sans"/>
              </a:rPr>
              <a:t>) dei contributi soggettivi versati nella misura del 12%, entro il previsto tetto annuale</a:t>
            </a:r>
          </a:p>
        </p:txBody>
      </p:sp>
      <p:sp>
        <p:nvSpPr>
          <p:cNvPr id="8" name="TextBox 8"/>
          <p:cNvSpPr txBox="1"/>
          <p:nvPr/>
        </p:nvSpPr>
        <p:spPr>
          <a:xfrm>
            <a:off x="12104425" y="6812432"/>
            <a:ext cx="4674886" cy="743024"/>
          </a:xfrm>
          <a:prstGeom prst="rect">
            <a:avLst/>
          </a:prstGeom>
        </p:spPr>
        <p:txBody>
          <a:bodyPr lIns="0" tIns="0" rIns="0" bIns="0" rtlCol="0" anchor="t">
            <a:spAutoFit/>
          </a:bodyPr>
          <a:lstStyle/>
          <a:p>
            <a:pPr marL="0" lvl="0" indent="0" algn="l">
              <a:lnSpc>
                <a:spcPts val="2999"/>
              </a:lnSpc>
            </a:pPr>
            <a:r>
              <a:rPr lang="en-US" sz="2499" i="1">
                <a:solidFill>
                  <a:srgbClr val="000000"/>
                </a:solidFill>
                <a:latin typeface="IBM Plex Sans Italics"/>
                <a:ea typeface="IBM Plex Sans Italics"/>
                <a:cs typeface="IBM Plex Sans Italics"/>
                <a:sym typeface="IBM Plex Sans Italics"/>
              </a:rPr>
              <a:t>Per i pensionati di vecchiaia con decorrenza ante 2025</a:t>
            </a:r>
          </a:p>
        </p:txBody>
      </p:sp>
      <p:sp>
        <p:nvSpPr>
          <p:cNvPr id="9" name="TextBox 9"/>
          <p:cNvSpPr txBox="1"/>
          <p:nvPr/>
        </p:nvSpPr>
        <p:spPr>
          <a:xfrm>
            <a:off x="12104425" y="7782568"/>
            <a:ext cx="5291424" cy="1589107"/>
          </a:xfrm>
          <a:prstGeom prst="rect">
            <a:avLst/>
          </a:prstGeom>
        </p:spPr>
        <p:txBody>
          <a:bodyPr lIns="0" tIns="0" rIns="0" bIns="0" rtlCol="0" anchor="t">
            <a:spAutoFit/>
          </a:bodyPr>
          <a:lstStyle/>
          <a:p>
            <a:pPr marL="0" lvl="0" indent="0" algn="l">
              <a:lnSpc>
                <a:spcPts val="3220"/>
              </a:lnSpc>
            </a:pPr>
            <a:r>
              <a:rPr lang="en-US" sz="2300" strike="noStrike">
                <a:solidFill>
                  <a:srgbClr val="000000"/>
                </a:solidFill>
                <a:latin typeface="IBM Plex Sans"/>
                <a:ea typeface="IBM Plex Sans"/>
                <a:cs typeface="IBM Plex Sans"/>
                <a:sym typeface="IBM Plex Sans"/>
              </a:rPr>
              <a:t>Prestazione contributiva art. 59 del Regolamento Unico in vigore fino al 31/12/2024, </a:t>
            </a:r>
            <a:r>
              <a:rPr lang="en-US" sz="2300" u="sng" strike="noStrike">
                <a:solidFill>
                  <a:srgbClr val="000000"/>
                </a:solidFill>
                <a:latin typeface="IBM Plex Sans"/>
                <a:ea typeface="IBM Plex Sans"/>
                <a:cs typeface="IBM Plex Sans"/>
                <a:sym typeface="IBM Plex Sans"/>
              </a:rPr>
              <a:t>limitatamente per il periodo di vigenza</a:t>
            </a:r>
          </a:p>
        </p:txBody>
      </p:sp>
      <p:sp>
        <p:nvSpPr>
          <p:cNvPr id="10" name="TextBox 10"/>
          <p:cNvSpPr txBox="1"/>
          <p:nvPr/>
        </p:nvSpPr>
        <p:spPr>
          <a:xfrm>
            <a:off x="2891293" y="3080136"/>
            <a:ext cx="1784603" cy="447712"/>
          </a:xfrm>
          <a:prstGeom prst="rect">
            <a:avLst/>
          </a:prstGeom>
        </p:spPr>
        <p:txBody>
          <a:bodyPr lIns="0" tIns="0" rIns="0" bIns="0" rtlCol="0" anchor="t">
            <a:spAutoFit/>
          </a:bodyPr>
          <a:lstStyle/>
          <a:p>
            <a:pPr marL="0" lvl="0" indent="0" algn="l">
              <a:lnSpc>
                <a:spcPts val="3749"/>
              </a:lnSpc>
            </a:pPr>
            <a:r>
              <a:rPr lang="en-US" sz="2499" i="1">
                <a:solidFill>
                  <a:srgbClr val="000000"/>
                </a:solidFill>
                <a:latin typeface="IBM Plex Sans Italics"/>
                <a:ea typeface="IBM Plex Sans Italics"/>
                <a:cs typeface="IBM Plex Sans Italics"/>
                <a:sym typeface="IBM Plex Sans Italics"/>
              </a:rPr>
              <a:t>Beneficiari</a:t>
            </a:r>
          </a:p>
        </p:txBody>
      </p:sp>
      <p:sp>
        <p:nvSpPr>
          <p:cNvPr id="11" name="TextBox 11"/>
          <p:cNvSpPr txBox="1"/>
          <p:nvPr/>
        </p:nvSpPr>
        <p:spPr>
          <a:xfrm>
            <a:off x="5635538" y="3114921"/>
            <a:ext cx="4192693" cy="447712"/>
          </a:xfrm>
          <a:prstGeom prst="rect">
            <a:avLst/>
          </a:prstGeom>
        </p:spPr>
        <p:txBody>
          <a:bodyPr lIns="0" tIns="0" rIns="0" bIns="0" rtlCol="0" anchor="t">
            <a:spAutoFit/>
          </a:bodyPr>
          <a:lstStyle/>
          <a:p>
            <a:pPr marL="0" lvl="0" indent="0" algn="l">
              <a:lnSpc>
                <a:spcPts val="3749"/>
              </a:lnSpc>
            </a:pPr>
            <a:r>
              <a:rPr lang="en-US" sz="2499">
                <a:solidFill>
                  <a:srgbClr val="000000"/>
                </a:solidFill>
                <a:latin typeface="IBM Plex Sans"/>
                <a:ea typeface="IBM Plex Sans"/>
                <a:cs typeface="IBM Plex Sans"/>
                <a:sym typeface="IBM Plex Sans"/>
              </a:rPr>
              <a:t>tutti i pensionati di vecchiaia</a:t>
            </a:r>
          </a:p>
        </p:txBody>
      </p:sp>
      <p:grpSp>
        <p:nvGrpSpPr>
          <p:cNvPr id="12" name="Group 12"/>
          <p:cNvGrpSpPr/>
          <p:nvPr/>
        </p:nvGrpSpPr>
        <p:grpSpPr>
          <a:xfrm>
            <a:off x="2870551" y="5878286"/>
            <a:ext cx="5488490" cy="813745"/>
            <a:chOff x="0" y="0"/>
            <a:chExt cx="7317987" cy="1084993"/>
          </a:xfrm>
        </p:grpSpPr>
        <p:sp>
          <p:nvSpPr>
            <p:cNvPr id="13" name="Freeform 13"/>
            <p:cNvSpPr/>
            <p:nvPr/>
          </p:nvSpPr>
          <p:spPr>
            <a:xfrm>
              <a:off x="0" y="0"/>
              <a:ext cx="1053362" cy="988843"/>
            </a:xfrm>
            <a:custGeom>
              <a:avLst/>
              <a:gdLst/>
              <a:ahLst/>
              <a:cxnLst/>
              <a:rect l="l" t="t" r="r" b="b"/>
              <a:pathLst>
                <a:path w="1053362" h="988843">
                  <a:moveTo>
                    <a:pt x="0" y="0"/>
                  </a:moveTo>
                  <a:lnTo>
                    <a:pt x="1053362" y="0"/>
                  </a:lnTo>
                  <a:lnTo>
                    <a:pt x="1053362" y="988843"/>
                  </a:lnTo>
                  <a:lnTo>
                    <a:pt x="0" y="9888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4" name="TextBox 14"/>
            <p:cNvSpPr txBox="1"/>
            <p:nvPr/>
          </p:nvSpPr>
          <p:spPr>
            <a:xfrm>
              <a:off x="1226593" y="-95250"/>
              <a:ext cx="6091394" cy="1180243"/>
            </a:xfrm>
            <a:prstGeom prst="rect">
              <a:avLst/>
            </a:prstGeom>
          </p:spPr>
          <p:txBody>
            <a:bodyPr lIns="0" tIns="0" rIns="0" bIns="0" rtlCol="0" anchor="t">
              <a:spAutoFit/>
            </a:bodyPr>
            <a:lstStyle/>
            <a:p>
              <a:pPr algn="l">
                <a:lnSpc>
                  <a:spcPts val="3703"/>
                </a:lnSpc>
              </a:pPr>
              <a:r>
                <a:rPr lang="en-US" sz="2300">
                  <a:solidFill>
                    <a:srgbClr val="000000"/>
                  </a:solidFill>
                  <a:latin typeface="IBM Plex Sans"/>
                  <a:ea typeface="IBM Plex Sans"/>
                  <a:cs typeface="IBM Plex Sans"/>
                  <a:sym typeface="IBM Plex Sans"/>
                </a:rPr>
                <a:t>cadenza triennale</a:t>
              </a:r>
            </a:p>
            <a:p>
              <a:pPr algn="l">
                <a:lnSpc>
                  <a:spcPts val="3703"/>
                </a:lnSpc>
              </a:pPr>
              <a:r>
                <a:rPr lang="en-US" sz="2300">
                  <a:solidFill>
                    <a:srgbClr val="000000"/>
                  </a:solidFill>
                  <a:latin typeface="IBM Plex Sans"/>
                  <a:ea typeface="IBM Plex Sans"/>
                  <a:cs typeface="IBM Plex Sans"/>
                  <a:sym typeface="IBM Plex Sans"/>
                </a:rPr>
                <a:t>(primo triennio a partire dal 2025)</a:t>
              </a:r>
            </a:p>
          </p:txBody>
        </p:sp>
      </p:grpSp>
      <p:grpSp>
        <p:nvGrpSpPr>
          <p:cNvPr id="15" name="Group 15"/>
          <p:cNvGrpSpPr/>
          <p:nvPr/>
        </p:nvGrpSpPr>
        <p:grpSpPr>
          <a:xfrm rot="6490234">
            <a:off x="15530032" y="-1549663"/>
            <a:ext cx="5013385" cy="4386712"/>
            <a:chOff x="0" y="0"/>
            <a:chExt cx="812800" cy="711200"/>
          </a:xfrm>
        </p:grpSpPr>
        <p:sp>
          <p:nvSpPr>
            <p:cNvPr id="16" name="Freeform 16"/>
            <p:cNvSpPr/>
            <p:nvPr/>
          </p:nvSpPr>
          <p:spPr>
            <a:xfrm>
              <a:off x="6077" y="0"/>
              <a:ext cx="800647" cy="702238"/>
            </a:xfrm>
            <a:custGeom>
              <a:avLst/>
              <a:gdLst/>
              <a:ahLst/>
              <a:cxnLst/>
              <a:rect l="l" t="t" r="r" b="b"/>
              <a:pathLst>
                <a:path w="800647" h="702238">
                  <a:moveTo>
                    <a:pt x="407985" y="697792"/>
                  </a:moveTo>
                  <a:lnTo>
                    <a:pt x="799061" y="13408"/>
                  </a:lnTo>
                  <a:cubicBezTo>
                    <a:pt x="800646" y="10634"/>
                    <a:pt x="800635" y="7227"/>
                    <a:pt x="799032" y="4464"/>
                  </a:cubicBezTo>
                  <a:cubicBezTo>
                    <a:pt x="797428" y="1701"/>
                    <a:pt x="794475" y="0"/>
                    <a:pt x="791280" y="0"/>
                  </a:cubicBezTo>
                  <a:lnTo>
                    <a:pt x="9366" y="0"/>
                  </a:lnTo>
                  <a:cubicBezTo>
                    <a:pt x="6171" y="0"/>
                    <a:pt x="3218" y="1701"/>
                    <a:pt x="1614" y="4464"/>
                  </a:cubicBezTo>
                  <a:cubicBezTo>
                    <a:pt x="11" y="7227"/>
                    <a:pt x="0" y="10634"/>
                    <a:pt x="1585" y="13408"/>
                  </a:cubicBezTo>
                  <a:lnTo>
                    <a:pt x="392661" y="697792"/>
                  </a:lnTo>
                  <a:cubicBezTo>
                    <a:pt x="394232" y="700542"/>
                    <a:pt x="397156" y="702238"/>
                    <a:pt x="400323" y="702238"/>
                  </a:cubicBezTo>
                  <a:cubicBezTo>
                    <a:pt x="403490" y="702238"/>
                    <a:pt x="406414" y="700542"/>
                    <a:pt x="407985" y="697792"/>
                  </a:cubicBezTo>
                  <a:close/>
                </a:path>
              </a:pathLst>
            </a:custGeom>
            <a:solidFill>
              <a:srgbClr val="00569E">
                <a:alpha val="74902"/>
              </a:srgbClr>
            </a:solidFill>
          </p:spPr>
          <p:txBody>
            <a:bodyPr/>
            <a:lstStyle/>
            <a:p>
              <a:endParaRPr lang="it-IT"/>
            </a:p>
          </p:txBody>
        </p:sp>
        <p:sp>
          <p:nvSpPr>
            <p:cNvPr id="17" name="TextBox 17"/>
            <p:cNvSpPr txBox="1"/>
            <p:nvPr/>
          </p:nvSpPr>
          <p:spPr>
            <a:xfrm>
              <a:off x="127000" y="22225"/>
              <a:ext cx="558800" cy="358775"/>
            </a:xfrm>
            <a:prstGeom prst="rect">
              <a:avLst/>
            </a:prstGeom>
          </p:spPr>
          <p:txBody>
            <a:bodyPr lIns="50800" tIns="50800" rIns="50800" bIns="50800" rtlCol="0" anchor="ctr"/>
            <a:lstStyle/>
            <a:p>
              <a:pPr algn="ctr">
                <a:lnSpc>
                  <a:spcPts val="2215"/>
                </a:lnSpc>
              </a:pPr>
              <a:endParaRPr/>
            </a:p>
          </p:txBody>
        </p:sp>
      </p:grpSp>
      <p:grpSp>
        <p:nvGrpSpPr>
          <p:cNvPr id="18" name="Group 18"/>
          <p:cNvGrpSpPr/>
          <p:nvPr/>
        </p:nvGrpSpPr>
        <p:grpSpPr>
          <a:xfrm rot="-10800000">
            <a:off x="11136412" y="5389711"/>
            <a:ext cx="7239596" cy="47625"/>
            <a:chOff x="0" y="0"/>
            <a:chExt cx="1906725" cy="12543"/>
          </a:xfrm>
        </p:grpSpPr>
        <p:sp>
          <p:nvSpPr>
            <p:cNvPr id="19" name="Freeform 19"/>
            <p:cNvSpPr/>
            <p:nvPr/>
          </p:nvSpPr>
          <p:spPr>
            <a:xfrm>
              <a:off x="0" y="0"/>
              <a:ext cx="1906725" cy="12543"/>
            </a:xfrm>
            <a:custGeom>
              <a:avLst/>
              <a:gdLst/>
              <a:ahLst/>
              <a:cxnLst/>
              <a:rect l="l" t="t" r="r" b="b"/>
              <a:pathLst>
                <a:path w="1906725" h="12543">
                  <a:moveTo>
                    <a:pt x="0" y="0"/>
                  </a:moveTo>
                  <a:lnTo>
                    <a:pt x="1906725" y="0"/>
                  </a:lnTo>
                  <a:lnTo>
                    <a:pt x="1906725" y="12543"/>
                  </a:lnTo>
                  <a:lnTo>
                    <a:pt x="0" y="12543"/>
                  </a:lnTo>
                  <a:close/>
                </a:path>
              </a:pathLst>
            </a:custGeom>
            <a:solidFill>
              <a:srgbClr val="0062B0"/>
            </a:solidFill>
          </p:spPr>
          <p:txBody>
            <a:bodyPr/>
            <a:lstStyle/>
            <a:p>
              <a:endParaRPr lang="it-IT"/>
            </a:p>
          </p:txBody>
        </p:sp>
        <p:sp>
          <p:nvSpPr>
            <p:cNvPr id="20" name="TextBox 20"/>
            <p:cNvSpPr txBox="1"/>
            <p:nvPr/>
          </p:nvSpPr>
          <p:spPr>
            <a:xfrm>
              <a:off x="0" y="-28575"/>
              <a:ext cx="1906725" cy="41118"/>
            </a:xfrm>
            <a:prstGeom prst="rect">
              <a:avLst/>
            </a:prstGeom>
          </p:spPr>
          <p:txBody>
            <a:bodyPr lIns="50800" tIns="50800" rIns="50800" bIns="50800" rtlCol="0" anchor="ctr"/>
            <a:lstStyle/>
            <a:p>
              <a:pPr algn="ctr">
                <a:lnSpc>
                  <a:spcPts val="3019"/>
                </a:lnSpc>
              </a:pPr>
              <a:endParaRPr/>
            </a:p>
          </p:txBody>
        </p:sp>
      </p:grpSp>
      <p:sp>
        <p:nvSpPr>
          <p:cNvPr id="21" name="Freeform 21"/>
          <p:cNvSpPr/>
          <p:nvPr/>
        </p:nvSpPr>
        <p:spPr>
          <a:xfrm>
            <a:off x="10973201" y="6927560"/>
            <a:ext cx="939095" cy="205427"/>
          </a:xfrm>
          <a:custGeom>
            <a:avLst/>
            <a:gdLst/>
            <a:ahLst/>
            <a:cxnLst/>
            <a:rect l="l" t="t" r="r" b="b"/>
            <a:pathLst>
              <a:path w="939095" h="205427">
                <a:moveTo>
                  <a:pt x="0" y="0"/>
                </a:moveTo>
                <a:lnTo>
                  <a:pt x="939095" y="0"/>
                </a:lnTo>
                <a:lnTo>
                  <a:pt x="939095" y="205427"/>
                </a:lnTo>
                <a:lnTo>
                  <a:pt x="0" y="205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2" name="Freeform 22"/>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8"/>
            <a:stretch>
              <a:fillRect/>
            </a:stretch>
          </a:blipFill>
        </p:spPr>
        <p:txBody>
          <a:bodyPr/>
          <a:lstStyle/>
          <a:p>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613344">
            <a:off x="-4243805" y="-2065330"/>
            <a:ext cx="5910283" cy="8421388"/>
          </a:xfrm>
          <a:custGeom>
            <a:avLst/>
            <a:gdLst/>
            <a:ahLst/>
            <a:cxnLst/>
            <a:rect l="l" t="t" r="r" b="b"/>
            <a:pathLst>
              <a:path w="5910283" h="8421388">
                <a:moveTo>
                  <a:pt x="0" y="0"/>
                </a:moveTo>
                <a:lnTo>
                  <a:pt x="5910283" y="0"/>
                </a:lnTo>
                <a:lnTo>
                  <a:pt x="5910283" y="8421388"/>
                </a:lnTo>
                <a:lnTo>
                  <a:pt x="0" y="84213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flipH="1">
            <a:off x="14848320" y="6579972"/>
            <a:ext cx="5356656" cy="5356656"/>
          </a:xfrm>
          <a:custGeom>
            <a:avLst/>
            <a:gdLst/>
            <a:ahLst/>
            <a:cxnLst/>
            <a:rect l="l" t="t" r="r" b="b"/>
            <a:pathLst>
              <a:path w="5356656" h="5356656">
                <a:moveTo>
                  <a:pt x="5356657" y="0"/>
                </a:moveTo>
                <a:lnTo>
                  <a:pt x="0" y="0"/>
                </a:lnTo>
                <a:lnTo>
                  <a:pt x="0" y="5356656"/>
                </a:lnTo>
                <a:lnTo>
                  <a:pt x="5356657" y="5356656"/>
                </a:lnTo>
                <a:lnTo>
                  <a:pt x="535665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4" name="Group 4"/>
          <p:cNvGrpSpPr/>
          <p:nvPr/>
        </p:nvGrpSpPr>
        <p:grpSpPr>
          <a:xfrm>
            <a:off x="3837313" y="437024"/>
            <a:ext cx="10613373" cy="366219"/>
            <a:chOff x="0" y="0"/>
            <a:chExt cx="2795292" cy="96453"/>
          </a:xfrm>
        </p:grpSpPr>
        <p:sp>
          <p:nvSpPr>
            <p:cNvPr id="5" name="Freeform 5"/>
            <p:cNvSpPr/>
            <p:nvPr/>
          </p:nvSpPr>
          <p:spPr>
            <a:xfrm>
              <a:off x="0" y="0"/>
              <a:ext cx="2795292" cy="96453"/>
            </a:xfrm>
            <a:custGeom>
              <a:avLst/>
              <a:gdLst/>
              <a:ahLst/>
              <a:cxnLst/>
              <a:rect l="l" t="t" r="r" b="b"/>
              <a:pathLst>
                <a:path w="2795292" h="96453">
                  <a:moveTo>
                    <a:pt x="0" y="0"/>
                  </a:moveTo>
                  <a:lnTo>
                    <a:pt x="2795292" y="0"/>
                  </a:lnTo>
                  <a:lnTo>
                    <a:pt x="2795292" y="96453"/>
                  </a:lnTo>
                  <a:lnTo>
                    <a:pt x="0" y="96453"/>
                  </a:lnTo>
                  <a:close/>
                </a:path>
              </a:pathLst>
            </a:custGeom>
            <a:solidFill>
              <a:srgbClr val="0062B0"/>
            </a:solidFill>
          </p:spPr>
          <p:txBody>
            <a:bodyPr/>
            <a:lstStyle/>
            <a:p>
              <a:endParaRPr lang="it-IT"/>
            </a:p>
          </p:txBody>
        </p:sp>
        <p:sp>
          <p:nvSpPr>
            <p:cNvPr id="6" name="TextBox 6"/>
            <p:cNvSpPr txBox="1"/>
            <p:nvPr/>
          </p:nvSpPr>
          <p:spPr>
            <a:xfrm>
              <a:off x="0" y="-28575"/>
              <a:ext cx="2795292" cy="125028"/>
            </a:xfrm>
            <a:prstGeom prst="rect">
              <a:avLst/>
            </a:prstGeom>
          </p:spPr>
          <p:txBody>
            <a:bodyPr lIns="50800" tIns="50800" rIns="50800" bIns="50800" rtlCol="0" anchor="ctr"/>
            <a:lstStyle/>
            <a:p>
              <a:pPr algn="ctr">
                <a:lnSpc>
                  <a:spcPts val="3019"/>
                </a:lnSpc>
              </a:pPr>
              <a:endParaRPr/>
            </a:p>
          </p:txBody>
        </p:sp>
      </p:grpSp>
      <p:grpSp>
        <p:nvGrpSpPr>
          <p:cNvPr id="7" name="Group 7"/>
          <p:cNvGrpSpPr/>
          <p:nvPr/>
        </p:nvGrpSpPr>
        <p:grpSpPr>
          <a:xfrm rot="5400000">
            <a:off x="-3212478" y="7087517"/>
            <a:ext cx="10613373" cy="366219"/>
            <a:chOff x="0" y="0"/>
            <a:chExt cx="2795292" cy="96453"/>
          </a:xfrm>
        </p:grpSpPr>
        <p:sp>
          <p:nvSpPr>
            <p:cNvPr id="8" name="Freeform 8"/>
            <p:cNvSpPr/>
            <p:nvPr/>
          </p:nvSpPr>
          <p:spPr>
            <a:xfrm>
              <a:off x="0" y="0"/>
              <a:ext cx="2795292" cy="96453"/>
            </a:xfrm>
            <a:custGeom>
              <a:avLst/>
              <a:gdLst/>
              <a:ahLst/>
              <a:cxnLst/>
              <a:rect l="l" t="t" r="r" b="b"/>
              <a:pathLst>
                <a:path w="2795292" h="96453">
                  <a:moveTo>
                    <a:pt x="0" y="0"/>
                  </a:moveTo>
                  <a:lnTo>
                    <a:pt x="2795292" y="0"/>
                  </a:lnTo>
                  <a:lnTo>
                    <a:pt x="2795292" y="96453"/>
                  </a:lnTo>
                  <a:lnTo>
                    <a:pt x="0" y="96453"/>
                  </a:lnTo>
                  <a:close/>
                </a:path>
              </a:pathLst>
            </a:custGeom>
            <a:solidFill>
              <a:srgbClr val="0062B0"/>
            </a:solidFill>
          </p:spPr>
          <p:txBody>
            <a:bodyPr/>
            <a:lstStyle/>
            <a:p>
              <a:endParaRPr lang="it-IT"/>
            </a:p>
          </p:txBody>
        </p:sp>
        <p:sp>
          <p:nvSpPr>
            <p:cNvPr id="9" name="TextBox 9"/>
            <p:cNvSpPr txBox="1"/>
            <p:nvPr/>
          </p:nvSpPr>
          <p:spPr>
            <a:xfrm>
              <a:off x="0" y="-28575"/>
              <a:ext cx="2795292" cy="125028"/>
            </a:xfrm>
            <a:prstGeom prst="rect">
              <a:avLst/>
            </a:prstGeom>
          </p:spPr>
          <p:txBody>
            <a:bodyPr lIns="50800" tIns="50800" rIns="50800" bIns="50800" rtlCol="0" anchor="ctr"/>
            <a:lstStyle/>
            <a:p>
              <a:pPr algn="ctr">
                <a:lnSpc>
                  <a:spcPts val="3019"/>
                </a:lnSpc>
              </a:pPr>
              <a:endParaRPr/>
            </a:p>
          </p:txBody>
        </p:sp>
      </p:grpSp>
      <p:graphicFrame>
        <p:nvGraphicFramePr>
          <p:cNvPr id="10" name="Table 10"/>
          <p:cNvGraphicFramePr>
            <a:graphicFrameLocks noGrp="1"/>
          </p:cNvGraphicFramePr>
          <p:nvPr/>
        </p:nvGraphicFramePr>
        <p:xfrm>
          <a:off x="4161774" y="6092342"/>
          <a:ext cx="5479923" cy="2249518"/>
        </p:xfrm>
        <a:graphic>
          <a:graphicData uri="http://schemas.openxmlformats.org/drawingml/2006/table">
            <a:tbl>
              <a:tblPr/>
              <a:tblGrid>
                <a:gridCol w="5479923">
                  <a:extLst>
                    <a:ext uri="{9D8B030D-6E8A-4147-A177-3AD203B41FA5}">
                      <a16:colId xmlns:a16="http://schemas.microsoft.com/office/drawing/2014/main" val="20000"/>
                    </a:ext>
                  </a:extLst>
                </a:gridCol>
              </a:tblGrid>
              <a:tr h="2031625">
                <a:tc>
                  <a:txBody>
                    <a:bodyPr/>
                    <a:lstStyle/>
                    <a:p>
                      <a:pPr marL="423337" lvl="1" indent="-211668" algn="l">
                        <a:lnSpc>
                          <a:spcPts val="3039"/>
                        </a:lnSpc>
                        <a:buFont typeface="Arial"/>
                        <a:buChar char="•"/>
                        <a:defRPr/>
                      </a:pPr>
                      <a:r>
                        <a:rPr lang="en-US" sz="1960" b="1" u="none" strike="noStrike">
                          <a:solidFill>
                            <a:srgbClr val="000000"/>
                          </a:solidFill>
                          <a:latin typeface="IBM Plex Sans Bold"/>
                          <a:ea typeface="IBM Plex Sans Bold"/>
                          <a:cs typeface="IBM Plex Sans Bold"/>
                          <a:sym typeface="IBM Plex Sans Bold"/>
                        </a:rPr>
                        <a:t>16% per il 2025</a:t>
                      </a:r>
                      <a:r>
                        <a:rPr lang="en-US" sz="1960" u="none" strike="noStrike">
                          <a:solidFill>
                            <a:srgbClr val="000000"/>
                          </a:solidFill>
                          <a:latin typeface="IBM Plex Sans"/>
                          <a:ea typeface="IBM Plex Sans"/>
                          <a:cs typeface="IBM Plex Sans"/>
                          <a:sym typeface="IBM Plex Sans"/>
                        </a:rPr>
                        <a:t> fino al tetto (Mod. 5/2026)</a:t>
                      </a:r>
                      <a:endParaRPr lang="en-US" sz="1100"/>
                    </a:p>
                    <a:p>
                      <a:pPr marL="423337" lvl="1" indent="-211668" algn="l">
                        <a:lnSpc>
                          <a:spcPts val="3039"/>
                        </a:lnSpc>
                        <a:buFont typeface="Arial"/>
                        <a:buChar char="•"/>
                      </a:pPr>
                      <a:r>
                        <a:rPr lang="en-US" sz="1960" u="none" strike="noStrike">
                          <a:solidFill>
                            <a:srgbClr val="000000"/>
                          </a:solidFill>
                          <a:latin typeface="IBM Plex Sans"/>
                          <a:ea typeface="IBM Plex Sans"/>
                          <a:cs typeface="IBM Plex Sans"/>
                          <a:sym typeface="IBM Plex Sans"/>
                        </a:rPr>
                        <a:t>17% per il 2026 fino al tetto</a:t>
                      </a:r>
                    </a:p>
                    <a:p>
                      <a:pPr marL="423337" lvl="1" indent="-211668" algn="l">
                        <a:lnSpc>
                          <a:spcPts val="3039"/>
                        </a:lnSpc>
                        <a:buFont typeface="Arial"/>
                        <a:buChar char="•"/>
                      </a:pPr>
                      <a:r>
                        <a:rPr lang="en-US" sz="1960" u="none" strike="noStrike">
                          <a:solidFill>
                            <a:srgbClr val="000000"/>
                          </a:solidFill>
                          <a:latin typeface="IBM Plex Sans"/>
                          <a:ea typeface="IBM Plex Sans"/>
                          <a:cs typeface="IBM Plex Sans"/>
                          <a:sym typeface="IBM Plex Sans"/>
                        </a:rPr>
                        <a:t>18% dal 2027 fino al tetto</a:t>
                      </a:r>
                    </a:p>
                    <a:p>
                      <a:pPr algn="l">
                        <a:lnSpc>
                          <a:spcPts val="1334"/>
                        </a:lnSpc>
                      </a:pPr>
                      <a:endParaRPr lang="en-US" sz="1960" u="none" strike="noStrike">
                        <a:solidFill>
                          <a:srgbClr val="000000"/>
                        </a:solidFill>
                        <a:latin typeface="IBM Plex Sans"/>
                        <a:ea typeface="IBM Plex Sans"/>
                        <a:cs typeface="IBM Plex Sans"/>
                        <a:sym typeface="IBM Plex Sans"/>
                      </a:endParaRPr>
                    </a:p>
                    <a:p>
                      <a:pPr algn="l">
                        <a:lnSpc>
                          <a:spcPts val="2725"/>
                        </a:lnSpc>
                      </a:pPr>
                      <a:r>
                        <a:rPr lang="en-US" sz="1960" u="none" strike="noStrike">
                          <a:solidFill>
                            <a:srgbClr val="000000"/>
                          </a:solidFill>
                          <a:latin typeface="IBM Plex Sans"/>
                          <a:ea typeface="IBM Plex Sans"/>
                          <a:cs typeface="IBM Plex Sans"/>
                          <a:sym typeface="IBM Plex Sans"/>
                        </a:rPr>
                        <a:t>   + 3% oltre il tetto</a:t>
                      </a:r>
                    </a:p>
                  </a:txBody>
                  <a:tcPr marL="120030" marR="120030" marT="120030" marB="120030">
                    <a:lnL w="9110" cap="flat" cmpd="sng" algn="ctr">
                      <a:solidFill>
                        <a:srgbClr val="FFFFFF"/>
                      </a:solidFill>
                      <a:prstDash val="solid"/>
                      <a:round/>
                      <a:headEnd type="none" w="med" len="med"/>
                      <a:tailEnd type="none" w="med" len="med"/>
                    </a:lnL>
                    <a:lnR w="9110" cap="flat" cmpd="sng" algn="ctr">
                      <a:solidFill>
                        <a:srgbClr val="FFFFFF"/>
                      </a:solidFill>
                      <a:prstDash val="solid"/>
                      <a:round/>
                      <a:headEnd type="none" w="med" len="med"/>
                      <a:tailEnd type="none" w="med" len="med"/>
                    </a:lnR>
                    <a:lnT w="9110" cap="flat" cmpd="sng" algn="ctr">
                      <a:solidFill>
                        <a:srgbClr val="FFFFFF"/>
                      </a:solidFill>
                      <a:prstDash val="solid"/>
                      <a:round/>
                      <a:headEnd type="none" w="med" len="med"/>
                      <a:tailEnd type="none" w="med" len="med"/>
                    </a:lnT>
                    <a:lnB w="911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11" name="AutoShape 11"/>
          <p:cNvSpPr/>
          <p:nvPr/>
        </p:nvSpPr>
        <p:spPr>
          <a:xfrm>
            <a:off x="2853245" y="2859042"/>
            <a:ext cx="1282584" cy="0"/>
          </a:xfrm>
          <a:prstGeom prst="line">
            <a:avLst/>
          </a:prstGeom>
          <a:ln w="104775" cap="flat">
            <a:solidFill>
              <a:srgbClr val="00569E"/>
            </a:solidFill>
            <a:prstDash val="solid"/>
            <a:headEnd type="none" w="sm" len="sm"/>
            <a:tailEnd type="none" w="sm" len="sm"/>
          </a:ln>
        </p:spPr>
        <p:txBody>
          <a:bodyPr/>
          <a:lstStyle/>
          <a:p>
            <a:endParaRPr lang="it-IT"/>
          </a:p>
        </p:txBody>
      </p:sp>
      <p:sp>
        <p:nvSpPr>
          <p:cNvPr id="12" name="AutoShape 12"/>
          <p:cNvSpPr/>
          <p:nvPr/>
        </p:nvSpPr>
        <p:spPr>
          <a:xfrm>
            <a:off x="2853245" y="6523977"/>
            <a:ext cx="1282584" cy="0"/>
          </a:xfrm>
          <a:prstGeom prst="line">
            <a:avLst/>
          </a:prstGeom>
          <a:ln w="104775" cap="flat">
            <a:solidFill>
              <a:srgbClr val="00569E"/>
            </a:solidFill>
            <a:prstDash val="solid"/>
            <a:headEnd type="none" w="sm" len="sm"/>
            <a:tailEnd type="none" w="sm" len="sm"/>
          </a:ln>
        </p:spPr>
        <p:txBody>
          <a:bodyPr/>
          <a:lstStyle/>
          <a:p>
            <a:endParaRPr lang="it-IT"/>
          </a:p>
        </p:txBody>
      </p:sp>
      <p:sp>
        <p:nvSpPr>
          <p:cNvPr id="13" name="AutoShape 13"/>
          <p:cNvSpPr/>
          <p:nvPr/>
        </p:nvSpPr>
        <p:spPr>
          <a:xfrm>
            <a:off x="2780373" y="8664042"/>
            <a:ext cx="1282584" cy="0"/>
          </a:xfrm>
          <a:prstGeom prst="line">
            <a:avLst/>
          </a:prstGeom>
          <a:ln w="104775" cap="flat">
            <a:solidFill>
              <a:srgbClr val="00569E"/>
            </a:solidFill>
            <a:prstDash val="solid"/>
            <a:headEnd type="none" w="sm" len="sm"/>
            <a:tailEnd type="none" w="sm" len="sm"/>
          </a:ln>
        </p:spPr>
        <p:txBody>
          <a:bodyPr/>
          <a:lstStyle/>
          <a:p>
            <a:endParaRPr lang="it-IT"/>
          </a:p>
        </p:txBody>
      </p:sp>
      <p:sp>
        <p:nvSpPr>
          <p:cNvPr id="14" name="Freeform 14"/>
          <p:cNvSpPr/>
          <p:nvPr/>
        </p:nvSpPr>
        <p:spPr>
          <a:xfrm>
            <a:off x="6474331" y="4540692"/>
            <a:ext cx="963209" cy="210702"/>
          </a:xfrm>
          <a:custGeom>
            <a:avLst/>
            <a:gdLst/>
            <a:ahLst/>
            <a:cxnLst/>
            <a:rect l="l" t="t" r="r" b="b"/>
            <a:pathLst>
              <a:path w="963209" h="210702">
                <a:moveTo>
                  <a:pt x="0" y="0"/>
                </a:moveTo>
                <a:lnTo>
                  <a:pt x="963209" y="0"/>
                </a:lnTo>
                <a:lnTo>
                  <a:pt x="963209" y="210702"/>
                </a:lnTo>
                <a:lnTo>
                  <a:pt x="0" y="210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5" name="TextBox 15"/>
          <p:cNvSpPr txBox="1"/>
          <p:nvPr/>
        </p:nvSpPr>
        <p:spPr>
          <a:xfrm>
            <a:off x="3421665" y="1706477"/>
            <a:ext cx="6615443" cy="542888"/>
          </a:xfrm>
          <a:prstGeom prst="rect">
            <a:avLst/>
          </a:prstGeom>
        </p:spPr>
        <p:txBody>
          <a:bodyPr lIns="0" tIns="0" rIns="0" bIns="0" rtlCol="0" anchor="t">
            <a:spAutoFit/>
          </a:bodyPr>
          <a:lstStyle/>
          <a:p>
            <a:pPr marL="0" lvl="0" indent="0" algn="l">
              <a:lnSpc>
                <a:spcPts val="4200"/>
              </a:lnSpc>
              <a:spcBef>
                <a:spcPct val="0"/>
              </a:spcBef>
            </a:pPr>
            <a:r>
              <a:rPr lang="en-US" sz="3500" b="1" u="none" strike="noStrike">
                <a:solidFill>
                  <a:srgbClr val="0E4894"/>
                </a:solidFill>
                <a:latin typeface="IBM Plex Sans Bold"/>
                <a:ea typeface="IBM Plex Sans Bold"/>
                <a:cs typeface="IBM Plex Sans Bold"/>
                <a:sym typeface="IBM Plex Sans Bold"/>
              </a:rPr>
              <a:t>Misura della contribuzione</a:t>
            </a:r>
          </a:p>
        </p:txBody>
      </p:sp>
      <p:sp>
        <p:nvSpPr>
          <p:cNvPr id="16" name="TextBox 16"/>
          <p:cNvSpPr txBox="1"/>
          <p:nvPr/>
        </p:nvSpPr>
        <p:spPr>
          <a:xfrm>
            <a:off x="7717317" y="4477272"/>
            <a:ext cx="1696577" cy="613422"/>
          </a:xfrm>
          <a:prstGeom prst="rect">
            <a:avLst/>
          </a:prstGeom>
        </p:spPr>
        <p:txBody>
          <a:bodyPr lIns="0" tIns="0" rIns="0" bIns="0" rtlCol="0" anchor="t">
            <a:spAutoFit/>
          </a:bodyPr>
          <a:lstStyle/>
          <a:p>
            <a:pPr marL="0" lvl="0" indent="0" algn="l">
              <a:lnSpc>
                <a:spcPts val="2549"/>
              </a:lnSpc>
              <a:spcBef>
                <a:spcPct val="0"/>
              </a:spcBef>
            </a:pPr>
            <a:r>
              <a:rPr lang="en-US" sz="1960" u="none" strike="noStrike">
                <a:solidFill>
                  <a:srgbClr val="000000"/>
                </a:solidFill>
                <a:latin typeface="IBM Plex Sans"/>
                <a:ea typeface="IBM Plex Sans"/>
                <a:cs typeface="IBM Plex Sans"/>
                <a:sym typeface="IBM Plex Sans"/>
              </a:rPr>
              <a:t>€ 130.000,00</a:t>
            </a:r>
          </a:p>
          <a:p>
            <a:pPr marL="0" lvl="0" indent="0" algn="l">
              <a:lnSpc>
                <a:spcPts val="2549"/>
              </a:lnSpc>
              <a:spcBef>
                <a:spcPct val="0"/>
              </a:spcBef>
            </a:pPr>
            <a:endParaRPr lang="en-US" sz="1960" u="none" strike="noStrike">
              <a:solidFill>
                <a:srgbClr val="000000"/>
              </a:solidFill>
              <a:latin typeface="IBM Plex Sans"/>
              <a:ea typeface="IBM Plex Sans"/>
              <a:cs typeface="IBM Plex Sans"/>
              <a:sym typeface="IBM Plex Sans"/>
            </a:endParaRPr>
          </a:p>
        </p:txBody>
      </p:sp>
      <p:sp>
        <p:nvSpPr>
          <p:cNvPr id="17" name="TextBox 17"/>
          <p:cNvSpPr txBox="1"/>
          <p:nvPr/>
        </p:nvSpPr>
        <p:spPr>
          <a:xfrm>
            <a:off x="4370547" y="4489723"/>
            <a:ext cx="1995590" cy="299022"/>
          </a:xfrm>
          <a:prstGeom prst="rect">
            <a:avLst/>
          </a:prstGeom>
        </p:spPr>
        <p:txBody>
          <a:bodyPr lIns="0" tIns="0" rIns="0" bIns="0" rtlCol="0" anchor="t">
            <a:spAutoFit/>
          </a:bodyPr>
          <a:lstStyle/>
          <a:p>
            <a:pPr marL="0" lvl="0" indent="0" algn="l">
              <a:lnSpc>
                <a:spcPts val="2549"/>
              </a:lnSpc>
              <a:spcBef>
                <a:spcPct val="0"/>
              </a:spcBef>
            </a:pPr>
            <a:r>
              <a:rPr lang="en-US" sz="1960" b="1" u="none" strike="noStrike">
                <a:solidFill>
                  <a:srgbClr val="000000"/>
                </a:solidFill>
                <a:latin typeface="IBM Plex Sans Bold"/>
                <a:ea typeface="IBM Plex Sans Bold"/>
                <a:cs typeface="IBM Plex Sans Bold"/>
                <a:sym typeface="IBM Plex Sans Bold"/>
              </a:rPr>
              <a:t>Tetto reddituale</a:t>
            </a:r>
          </a:p>
        </p:txBody>
      </p:sp>
      <p:sp>
        <p:nvSpPr>
          <p:cNvPr id="18" name="TextBox 18"/>
          <p:cNvSpPr txBox="1"/>
          <p:nvPr/>
        </p:nvSpPr>
        <p:spPr>
          <a:xfrm>
            <a:off x="4370547" y="3244624"/>
            <a:ext cx="6615443" cy="1159374"/>
          </a:xfrm>
          <a:prstGeom prst="rect">
            <a:avLst/>
          </a:prstGeom>
        </p:spPr>
        <p:txBody>
          <a:bodyPr lIns="0" tIns="0" rIns="0" bIns="0" rtlCol="0" anchor="t">
            <a:spAutoFit/>
          </a:bodyPr>
          <a:lstStyle/>
          <a:p>
            <a:pPr marL="423337" lvl="1" indent="-211668" algn="l">
              <a:lnSpc>
                <a:spcPts val="1549"/>
              </a:lnSpc>
              <a:buFont typeface="Arial"/>
              <a:buChar char="•"/>
            </a:pPr>
            <a:r>
              <a:rPr lang="en-US" sz="1960" u="none" strike="noStrike">
                <a:solidFill>
                  <a:srgbClr val="000000"/>
                </a:solidFill>
                <a:latin typeface="IBM Plex Sans"/>
                <a:ea typeface="IBM Plex Sans"/>
                <a:cs typeface="IBM Plex Sans"/>
                <a:sym typeface="IBM Plex Sans"/>
              </a:rPr>
              <a:t>Contributo minimo soggettivo          € 2.750,00 </a:t>
            </a:r>
          </a:p>
          <a:p>
            <a:pPr algn="l">
              <a:lnSpc>
                <a:spcPts val="1549"/>
              </a:lnSpc>
            </a:pPr>
            <a:endParaRPr lang="en-US" sz="1960" u="none" strike="noStrike">
              <a:solidFill>
                <a:srgbClr val="000000"/>
              </a:solidFill>
              <a:latin typeface="IBM Plex Sans"/>
              <a:ea typeface="IBM Plex Sans"/>
              <a:cs typeface="IBM Plex Sans"/>
              <a:sym typeface="IBM Plex Sans"/>
            </a:endParaRPr>
          </a:p>
          <a:p>
            <a:pPr marL="423337" lvl="1" indent="-211668" algn="l">
              <a:lnSpc>
                <a:spcPts val="1549"/>
              </a:lnSpc>
              <a:buFont typeface="Arial"/>
              <a:buChar char="•"/>
            </a:pPr>
            <a:r>
              <a:rPr lang="en-US" sz="1960" u="none" strike="noStrike">
                <a:solidFill>
                  <a:srgbClr val="000000"/>
                </a:solidFill>
                <a:latin typeface="IBM Plex Sans"/>
                <a:ea typeface="IBM Plex Sans"/>
                <a:cs typeface="IBM Plex Sans"/>
                <a:sym typeface="IBM Plex Sans"/>
              </a:rPr>
              <a:t>Contributo minimo integrativo          €    350,00</a:t>
            </a:r>
          </a:p>
          <a:p>
            <a:pPr algn="l">
              <a:lnSpc>
                <a:spcPts val="1549"/>
              </a:lnSpc>
            </a:pPr>
            <a:endParaRPr lang="en-US" sz="1960" u="none" strike="noStrike">
              <a:solidFill>
                <a:srgbClr val="000000"/>
              </a:solidFill>
              <a:latin typeface="IBM Plex Sans"/>
              <a:ea typeface="IBM Plex Sans"/>
              <a:cs typeface="IBM Plex Sans"/>
              <a:sym typeface="IBM Plex Sans"/>
            </a:endParaRPr>
          </a:p>
          <a:p>
            <a:pPr marL="423337" lvl="1" indent="-211668" algn="l">
              <a:lnSpc>
                <a:spcPts val="1549"/>
              </a:lnSpc>
              <a:buFont typeface="Arial"/>
              <a:buChar char="•"/>
            </a:pPr>
            <a:r>
              <a:rPr lang="en-US" sz="1960" u="none" strike="noStrike">
                <a:solidFill>
                  <a:srgbClr val="000000"/>
                </a:solidFill>
                <a:latin typeface="IBM Plex Sans"/>
                <a:ea typeface="IBM Plex Sans"/>
                <a:cs typeface="IBM Plex Sans"/>
                <a:sym typeface="IBM Plex Sans"/>
              </a:rPr>
              <a:t>Contributo di maternità </a:t>
            </a:r>
            <a:r>
              <a:rPr lang="en-US" sz="1960" i="1" u="none" strike="noStrike">
                <a:solidFill>
                  <a:srgbClr val="000000"/>
                </a:solidFill>
                <a:latin typeface="IBM Plex Sans Italics"/>
                <a:ea typeface="IBM Plex Sans Italics"/>
                <a:cs typeface="IBM Plex Sans Italics"/>
                <a:sym typeface="IBM Plex Sans Italics"/>
              </a:rPr>
              <a:t>(da definire)</a:t>
            </a:r>
          </a:p>
          <a:p>
            <a:pPr algn="l">
              <a:lnSpc>
                <a:spcPts val="1549"/>
              </a:lnSpc>
            </a:pPr>
            <a:endParaRPr lang="en-US" sz="1960" i="1" u="none" strike="noStrike">
              <a:solidFill>
                <a:srgbClr val="000000"/>
              </a:solidFill>
              <a:latin typeface="IBM Plex Sans Italics"/>
              <a:ea typeface="IBM Plex Sans Italics"/>
              <a:cs typeface="IBM Plex Sans Italics"/>
              <a:sym typeface="IBM Plex Sans Italics"/>
            </a:endParaRPr>
          </a:p>
        </p:txBody>
      </p:sp>
      <p:sp>
        <p:nvSpPr>
          <p:cNvPr id="19" name="TextBox 19"/>
          <p:cNvSpPr txBox="1"/>
          <p:nvPr/>
        </p:nvSpPr>
        <p:spPr>
          <a:xfrm>
            <a:off x="4365431" y="2668592"/>
            <a:ext cx="7157363" cy="361850"/>
          </a:xfrm>
          <a:prstGeom prst="rect">
            <a:avLst/>
          </a:prstGeom>
        </p:spPr>
        <p:txBody>
          <a:bodyPr lIns="0" tIns="0" rIns="0" bIns="0" rtlCol="0" anchor="t">
            <a:spAutoFit/>
          </a:bodyPr>
          <a:lstStyle/>
          <a:p>
            <a:pPr marL="0" lvl="0" indent="0" algn="l">
              <a:lnSpc>
                <a:spcPts val="2939"/>
              </a:lnSpc>
              <a:spcBef>
                <a:spcPct val="0"/>
              </a:spcBef>
            </a:pPr>
            <a:r>
              <a:rPr lang="en-US" sz="2260" b="1" u="none" strike="noStrike">
                <a:solidFill>
                  <a:srgbClr val="00569E"/>
                </a:solidFill>
                <a:latin typeface="IBM Plex Sans Bold"/>
                <a:ea typeface="IBM Plex Sans Bold"/>
                <a:cs typeface="IBM Plex Sans Bold"/>
                <a:sym typeface="IBM Plex Sans Bold"/>
              </a:rPr>
              <a:t>Contributi minimi obbligatori 2025</a:t>
            </a:r>
          </a:p>
        </p:txBody>
      </p:sp>
      <p:sp>
        <p:nvSpPr>
          <p:cNvPr id="20" name="TextBox 20"/>
          <p:cNvSpPr txBox="1"/>
          <p:nvPr/>
        </p:nvSpPr>
        <p:spPr>
          <a:xfrm>
            <a:off x="4367141" y="4872819"/>
            <a:ext cx="7946811" cy="299022"/>
          </a:xfrm>
          <a:prstGeom prst="rect">
            <a:avLst/>
          </a:prstGeom>
        </p:spPr>
        <p:txBody>
          <a:bodyPr lIns="0" tIns="0" rIns="0" bIns="0" rtlCol="0" anchor="t">
            <a:spAutoFit/>
          </a:bodyPr>
          <a:lstStyle/>
          <a:p>
            <a:pPr algn="l">
              <a:lnSpc>
                <a:spcPts val="2549"/>
              </a:lnSpc>
            </a:pPr>
            <a:r>
              <a:rPr lang="en-US" sz="1960" i="1" u="none" strike="noStrike">
                <a:solidFill>
                  <a:srgbClr val="000000"/>
                </a:solidFill>
                <a:latin typeface="IBM Plex Sans Italics"/>
                <a:ea typeface="IBM Plex Sans Italics"/>
                <a:cs typeface="IBM Plex Sans Italics"/>
                <a:sym typeface="IBM Plex Sans Italics"/>
              </a:rPr>
              <a:t> I contributi minimi e il tetto reddituale sono rivalutati a partire dal 2026 </a:t>
            </a:r>
          </a:p>
        </p:txBody>
      </p:sp>
      <p:sp>
        <p:nvSpPr>
          <p:cNvPr id="21" name="TextBox 21"/>
          <p:cNvSpPr txBox="1"/>
          <p:nvPr/>
        </p:nvSpPr>
        <p:spPr>
          <a:xfrm>
            <a:off x="4365431" y="5730492"/>
            <a:ext cx="3027945" cy="361850"/>
          </a:xfrm>
          <a:prstGeom prst="rect">
            <a:avLst/>
          </a:prstGeom>
        </p:spPr>
        <p:txBody>
          <a:bodyPr lIns="0" tIns="0" rIns="0" bIns="0" rtlCol="0" anchor="t">
            <a:spAutoFit/>
          </a:bodyPr>
          <a:lstStyle/>
          <a:p>
            <a:pPr marL="0" lvl="0" indent="0" algn="l">
              <a:lnSpc>
                <a:spcPts val="2939"/>
              </a:lnSpc>
              <a:spcBef>
                <a:spcPct val="0"/>
              </a:spcBef>
            </a:pPr>
            <a:r>
              <a:rPr lang="en-US" sz="2260" b="1" u="none" strike="noStrike">
                <a:solidFill>
                  <a:srgbClr val="00569E"/>
                </a:solidFill>
                <a:latin typeface="IBM Plex Sans Bold"/>
                <a:ea typeface="IBM Plex Sans Bold"/>
                <a:cs typeface="IBM Plex Sans Bold"/>
                <a:sym typeface="IBM Plex Sans Bold"/>
              </a:rPr>
              <a:t>Contributo soggettivo</a:t>
            </a:r>
          </a:p>
        </p:txBody>
      </p:sp>
      <p:sp>
        <p:nvSpPr>
          <p:cNvPr id="22" name="TextBox 22"/>
          <p:cNvSpPr txBox="1"/>
          <p:nvPr/>
        </p:nvSpPr>
        <p:spPr>
          <a:xfrm>
            <a:off x="4365431" y="8473592"/>
            <a:ext cx="3027945" cy="361850"/>
          </a:xfrm>
          <a:prstGeom prst="rect">
            <a:avLst/>
          </a:prstGeom>
        </p:spPr>
        <p:txBody>
          <a:bodyPr lIns="0" tIns="0" rIns="0" bIns="0" rtlCol="0" anchor="t">
            <a:spAutoFit/>
          </a:bodyPr>
          <a:lstStyle/>
          <a:p>
            <a:pPr marL="0" lvl="0" indent="0" algn="l">
              <a:lnSpc>
                <a:spcPts val="2939"/>
              </a:lnSpc>
              <a:spcBef>
                <a:spcPct val="0"/>
              </a:spcBef>
            </a:pPr>
            <a:r>
              <a:rPr lang="en-US" sz="2260" b="1" u="none" strike="noStrike">
                <a:solidFill>
                  <a:srgbClr val="00569E"/>
                </a:solidFill>
                <a:latin typeface="IBM Plex Sans Bold"/>
                <a:ea typeface="IBM Plex Sans Bold"/>
                <a:cs typeface="IBM Plex Sans Bold"/>
                <a:sym typeface="IBM Plex Sans Bold"/>
              </a:rPr>
              <a:t>Contributo integrativo</a:t>
            </a:r>
          </a:p>
        </p:txBody>
      </p:sp>
      <p:sp>
        <p:nvSpPr>
          <p:cNvPr id="23" name="TextBox 23"/>
          <p:cNvSpPr txBox="1"/>
          <p:nvPr/>
        </p:nvSpPr>
        <p:spPr>
          <a:xfrm>
            <a:off x="4444612" y="8958175"/>
            <a:ext cx="3116800" cy="304186"/>
          </a:xfrm>
          <a:prstGeom prst="rect">
            <a:avLst/>
          </a:prstGeom>
        </p:spPr>
        <p:txBody>
          <a:bodyPr wrap="square" lIns="0" tIns="0" rIns="0" bIns="0" rtlCol="0" anchor="t">
            <a:spAutoFit/>
          </a:bodyPr>
          <a:lstStyle/>
          <a:p>
            <a:pPr algn="ctr">
              <a:lnSpc>
                <a:spcPts val="2547"/>
              </a:lnSpc>
              <a:spcBef>
                <a:spcPct val="0"/>
              </a:spcBef>
            </a:pPr>
            <a:r>
              <a:rPr lang="en-US" sz="1959" dirty="0">
                <a:solidFill>
                  <a:srgbClr val="000000"/>
                </a:solidFill>
                <a:latin typeface="IBM Plex Sans"/>
                <a:ea typeface="IBM Plex Sans"/>
                <a:cs typeface="IBM Plex Sans"/>
                <a:sym typeface="IBM Plex Sans"/>
              </a:rPr>
              <a:t>4% </a:t>
            </a:r>
            <a:r>
              <a:rPr lang="en-US" sz="1959" dirty="0" err="1">
                <a:solidFill>
                  <a:srgbClr val="000000"/>
                </a:solidFill>
                <a:latin typeface="IBM Plex Sans"/>
                <a:ea typeface="IBM Plex Sans"/>
                <a:cs typeface="IBM Plex Sans"/>
                <a:sym typeface="IBM Plex Sans"/>
              </a:rPr>
              <a:t>sul</a:t>
            </a:r>
            <a:r>
              <a:rPr lang="en-US" sz="1959" dirty="0">
                <a:solidFill>
                  <a:srgbClr val="000000"/>
                </a:solidFill>
                <a:latin typeface="IBM Plex Sans"/>
                <a:ea typeface="IBM Plex Sans"/>
                <a:cs typeface="IBM Plex Sans"/>
                <a:sym typeface="IBM Plex Sans"/>
              </a:rPr>
              <a:t> volume di </a:t>
            </a:r>
            <a:r>
              <a:rPr lang="en-US" sz="1959" dirty="0" err="1">
                <a:solidFill>
                  <a:srgbClr val="000000"/>
                </a:solidFill>
                <a:latin typeface="IBM Plex Sans"/>
                <a:ea typeface="IBM Plex Sans"/>
                <a:cs typeface="IBM Plex Sans"/>
                <a:sym typeface="IBM Plex Sans"/>
              </a:rPr>
              <a:t>affari</a:t>
            </a:r>
            <a:r>
              <a:rPr lang="en-US" sz="1959" dirty="0">
                <a:solidFill>
                  <a:srgbClr val="000000"/>
                </a:solidFill>
                <a:latin typeface="IBM Plex Sans"/>
                <a:ea typeface="IBM Plex Sans"/>
                <a:cs typeface="IBM Plex Sans"/>
                <a:sym typeface="IBM Plex Sans"/>
              </a:rPr>
              <a:t> IVA</a:t>
            </a:r>
          </a:p>
        </p:txBody>
      </p:sp>
      <p:sp>
        <p:nvSpPr>
          <p:cNvPr id="24" name="Freeform 24"/>
          <p:cNvSpPr/>
          <p:nvPr/>
        </p:nvSpPr>
        <p:spPr>
          <a:xfrm>
            <a:off x="16518508" y="8346457"/>
            <a:ext cx="1769492" cy="1940543"/>
          </a:xfrm>
          <a:custGeom>
            <a:avLst/>
            <a:gdLst/>
            <a:ahLst/>
            <a:cxnLst/>
            <a:rect l="l" t="t" r="r" b="b"/>
            <a:pathLst>
              <a:path w="1769492" h="1940543">
                <a:moveTo>
                  <a:pt x="0" y="0"/>
                </a:moveTo>
                <a:lnTo>
                  <a:pt x="1769492" y="0"/>
                </a:lnTo>
                <a:lnTo>
                  <a:pt x="1769492" y="1940543"/>
                </a:lnTo>
                <a:lnTo>
                  <a:pt x="0" y="1940543"/>
                </a:lnTo>
                <a:lnTo>
                  <a:pt x="0" y="0"/>
                </a:lnTo>
                <a:close/>
              </a:path>
            </a:pathLst>
          </a:custGeom>
          <a:blipFill>
            <a:blip r:embed="rId8"/>
            <a:stretch>
              <a:fillRect/>
            </a:stretch>
          </a:blipFill>
        </p:spPr>
        <p:txBody>
          <a:bodyPr/>
          <a:lstStyle/>
          <a:p>
            <a:endParaRPr lang="it-IT"/>
          </a:p>
        </p:txBody>
      </p:sp>
    </p:spTree>
  </p:cSld>
  <p:clrMapOvr>
    <a:masterClrMapping/>
  </p:clrMapOvr>
  <p:transition spd="slow">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1450</Words>
  <Application>Microsoft Office PowerPoint</Application>
  <PresentationFormat>Personalizzato</PresentationFormat>
  <Paragraphs>200</Paragraphs>
  <Slides>13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IBM Plex Sans Bold</vt:lpstr>
      <vt:lpstr>IBM Plex Sans Bold Italics</vt:lpstr>
      <vt:lpstr>IBM Plex Sans Italics</vt:lpstr>
      <vt:lpstr>Arial</vt:lpstr>
      <vt:lpstr>IBM Plex Sans</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Riforma slides DG_28-11-2024</dc:title>
  <dc:creator>Donatella Caponi</dc:creator>
  <cp:lastModifiedBy>Paolo Ponzio</cp:lastModifiedBy>
  <cp:revision>3</cp:revision>
  <dcterms:created xsi:type="dcterms:W3CDTF">2006-08-16T00:00:00Z</dcterms:created>
  <dcterms:modified xsi:type="dcterms:W3CDTF">2025-01-21T14:22:57Z</dcterms:modified>
  <dc:identifier>DAGWvmDeD2o</dc:identifier>
</cp:coreProperties>
</file>