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61" r:id="rId3"/>
    <p:sldId id="257" r:id="rId4"/>
    <p:sldId id="258" r:id="rId5"/>
    <p:sldId id="265" r:id="rId6"/>
    <p:sldId id="266" r:id="rId7"/>
    <p:sldId id="269" r:id="rId8"/>
    <p:sldId id="271" r:id="rId9"/>
    <p:sldId id="282" r:id="rId10"/>
    <p:sldId id="274" r:id="rId11"/>
    <p:sldId id="275" r:id="rId12"/>
    <p:sldId id="283" r:id="rId13"/>
    <p:sldId id="284" r:id="rId14"/>
    <p:sldId id="285" r:id="rId15"/>
    <p:sldId id="296" r:id="rId16"/>
    <p:sldId id="308" r:id="rId17"/>
    <p:sldId id="309" r:id="rId18"/>
    <p:sldId id="310" r:id="rId19"/>
    <p:sldId id="299" r:id="rId20"/>
    <p:sldId id="311" r:id="rId21"/>
    <p:sldId id="300" r:id="rId22"/>
    <p:sldId id="304" r:id="rId23"/>
    <p:sldId id="301" r:id="rId24"/>
    <p:sldId id="302" r:id="rId25"/>
    <p:sldId id="30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37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76" d="100"/>
          <a:sy n="76" d="100"/>
        </p:scale>
        <p:origin x="67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t>5/21/2024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‹N›</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rcRect b="3795"/>
          <a:stretch>
            <a:fillRect/>
          </a:stretch>
        </p:blipFill>
        <p:spPr>
          <a:xfrm>
            <a:off x="0" y="260350"/>
            <a:ext cx="12192000" cy="6597650"/>
          </a:xfrm>
          <a:prstGeom prst="rect">
            <a:avLst/>
          </a:prstGeom>
          <a:noFill/>
          <a:ln w="9525">
            <a:noFill/>
          </a:ln>
        </p:spPr>
      </p:pic>
      <p:sp>
        <p:nvSpPr>
          <p:cNvPr id="2051" name="Rectangle 3"/>
          <p:cNvSpPr>
            <a:spLocks noGrp="1" noChangeArrowheads="1"/>
          </p:cNvSpPr>
          <p:nvPr>
            <p:ph type="ctrTitle"/>
          </p:nvPr>
        </p:nvSpPr>
        <p:spPr>
          <a:xfrm>
            <a:off x="624417" y="620713"/>
            <a:ext cx="10943167" cy="1082675"/>
          </a:xfrm>
        </p:spPr>
        <p:txBody>
          <a:bodyPr/>
          <a:lstStyle>
            <a:lvl1pPr>
              <a:defRPr/>
            </a:lvl1pPr>
          </a:lstStyle>
          <a:p>
            <a:pPr lvl="0"/>
            <a:r>
              <a:rPr lang="en-US" altLang="zh-CN" noProof="0"/>
              <a:t>Click to edit Master title style</a:t>
            </a:r>
          </a:p>
        </p:txBody>
      </p:sp>
      <p:sp>
        <p:nvSpPr>
          <p:cNvPr id="2052" name="Rectangle 4"/>
          <p:cNvSpPr>
            <a:spLocks noGrp="1" noChangeArrowheads="1"/>
          </p:cNvSpPr>
          <p:nvPr>
            <p:ph type="subTitle" idx="1"/>
          </p:nvPr>
        </p:nvSpPr>
        <p:spPr>
          <a:xfrm>
            <a:off x="626533" y="1843088"/>
            <a:ext cx="10949517" cy="981075"/>
          </a:xfrm>
        </p:spPr>
        <p:txBody>
          <a:bodyPr/>
          <a:lstStyle>
            <a:lvl1pPr marL="0" indent="0">
              <a:buFontTx/>
              <a:buNone/>
              <a:defRPr/>
            </a:lvl1pPr>
          </a:lstStyle>
          <a:p>
            <a:pPr lvl="0"/>
            <a:r>
              <a:rPr lang="en-US" altLang="zh-CN" noProof="0"/>
              <a:t>Click to edit Master subtitle style</a:t>
            </a:r>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r>
              <a:rPr lang="en-US"/>
              <a:t>16.05.2024</a:t>
            </a:r>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t>‹N›</a:t>
            </a:fld>
            <a:endParaRPr lang="en-US"/>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16.05.2024</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16.05.2024</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16.05.2024</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16.05.2024</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174750"/>
            <a:ext cx="53848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174750"/>
            <a:ext cx="53848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16.05.2024</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‹N›</a:t>
            </a:fld>
            <a:endParaRPr lang="en-US"/>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16.05.2024</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‹N›</a:t>
            </a:fld>
            <a:endParaRPr lang="en-US"/>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16.05.2024</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‹N›</a:t>
            </a:fld>
            <a:endParaRPr lang="en-US"/>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16.05.2024</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‹N›</a:t>
            </a:fld>
            <a:endParaRPr lang="en-US"/>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16.05.2024</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‹N›</a:t>
            </a:fld>
            <a:endParaRPr lang="en-US"/>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16.05.2024</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‹N›</a:t>
            </a:fld>
            <a:endParaRPr lang="en-US"/>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p:cNvPicPr>
          <p:nvPr/>
        </p:nvPicPr>
        <p:blipFill>
          <a:blip r:embed="rId14"/>
          <a:stretch>
            <a:fillRect/>
          </a:stretch>
        </p:blipFill>
        <p:spPr>
          <a:xfrm>
            <a:off x="0" y="0"/>
            <a:ext cx="12192000"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r>
              <a:rPr lang="en-US"/>
              <a:t>16.05.2024</a:t>
            </a:r>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39657" y="629603"/>
            <a:ext cx="10943167" cy="1082675"/>
          </a:xfrm>
        </p:spPr>
        <p:txBody>
          <a:bodyPr/>
          <a:lstStyle/>
          <a:p>
            <a:pPr algn="ctr"/>
            <a:r>
              <a:rPr lang="en-US"/>
              <a:t>G</a:t>
            </a:r>
            <a:r>
              <a:rPr lang="it-IT" altLang="en-US"/>
              <a:t>LI</a:t>
            </a:r>
            <a:r>
              <a:rPr lang="en-US"/>
              <a:t> </a:t>
            </a:r>
            <a:r>
              <a:rPr lang="it-IT" altLang="en-US"/>
              <a:t>ADEGUATI ASSETTI</a:t>
            </a:r>
            <a:r>
              <a:rPr lang="en-US"/>
              <a:t> </a:t>
            </a:r>
            <a:r>
              <a:rPr lang="it-IT" altLang="en-US"/>
              <a:t>E</a:t>
            </a:r>
            <a:r>
              <a:rPr lang="en-US"/>
              <a:t> </a:t>
            </a:r>
            <a:r>
              <a:rPr lang="it-IT" altLang="en-US"/>
              <a:t>LA</a:t>
            </a:r>
            <a:r>
              <a:rPr lang="en-US"/>
              <a:t> </a:t>
            </a:r>
            <a:r>
              <a:rPr lang="it-IT" altLang="en-US"/>
              <a:t>GESTIONE</a:t>
            </a:r>
            <a:r>
              <a:rPr lang="en-US"/>
              <a:t> </a:t>
            </a:r>
            <a:r>
              <a:rPr lang="it-IT" altLang="en-US"/>
              <a:t>DELLA</a:t>
            </a:r>
            <a:r>
              <a:rPr lang="en-US"/>
              <a:t> </a:t>
            </a:r>
            <a:r>
              <a:rPr lang="it-IT" altLang="en-US"/>
              <a:t>CRISI</a:t>
            </a:r>
            <a:r>
              <a:rPr lang="en-US"/>
              <a:t> </a:t>
            </a:r>
            <a:r>
              <a:rPr lang="it-IT" altLang="en-US"/>
              <a:t>DELL’IMPRESA MINORE</a:t>
            </a:r>
          </a:p>
        </p:txBody>
      </p:sp>
      <p:sp>
        <p:nvSpPr>
          <p:cNvPr id="3" name="Subtitle 2"/>
          <p:cNvSpPr>
            <a:spLocks noGrp="1"/>
          </p:cNvSpPr>
          <p:nvPr>
            <p:ph type="subTitle" idx="1"/>
          </p:nvPr>
        </p:nvSpPr>
        <p:spPr>
          <a:xfrm>
            <a:off x="632883" y="4029393"/>
            <a:ext cx="10949517" cy="981075"/>
          </a:xfrm>
        </p:spPr>
        <p:txBody>
          <a:bodyPr/>
          <a:lstStyle/>
          <a:p>
            <a:pPr algn="ctr"/>
            <a:r>
              <a:rPr lang="en-US"/>
              <a:t>Gli strumenti giudiziali di regolazione della crisi per l'impresa minore</a:t>
            </a:r>
          </a:p>
        </p:txBody>
      </p:sp>
      <p:sp>
        <p:nvSpPr>
          <p:cNvPr id="4" name="Date Placeholder 3"/>
          <p:cNvSpPr>
            <a:spLocks noGrp="1"/>
          </p:cNvSpPr>
          <p:nvPr>
            <p:ph type="dt" sz="half" idx="2"/>
          </p:nvPr>
        </p:nvSpPr>
        <p:spPr/>
        <p:txBody>
          <a:bodyPr/>
          <a:lstStyle/>
          <a:p>
            <a:r>
              <a:rPr lang="en-US"/>
              <a:t>16</a:t>
            </a:r>
            <a:r>
              <a:rPr lang="it-IT" altLang="en-US"/>
              <a:t> maggio </a:t>
            </a:r>
            <a:r>
              <a:rPr lang="en-US"/>
              <a:t>2024</a:t>
            </a:r>
          </a:p>
        </p:txBody>
      </p:sp>
      <p:sp>
        <p:nvSpPr>
          <p:cNvPr id="5" name="Slide Number Placeholder 4"/>
          <p:cNvSpPr>
            <a:spLocks noGrp="1"/>
          </p:cNvSpPr>
          <p:nvPr>
            <p:ph type="sldNum" sz="quarter" idx="4"/>
          </p:nvPr>
        </p:nvSpPr>
        <p:spPr/>
        <p:txBody>
          <a:bodyPr/>
          <a:lstStyle/>
          <a:p>
            <a:fld id="{9B618960-8005-486C-9A75-10CB2AAC16F9}" type="slidenum">
              <a:rPr lang="en-US" smtClean="0"/>
              <a:t>1</a:t>
            </a:fld>
            <a:endParaRPr lang="en-US"/>
          </a:p>
        </p:txBody>
      </p:sp>
      <p:sp>
        <p:nvSpPr>
          <p:cNvPr id="6" name="Footer Placeholder 5"/>
          <p:cNvSpPr>
            <a:spLocks noGrp="1"/>
          </p:cNvSpPr>
          <p:nvPr>
            <p:ph type="ftr" sz="quarter" idx="3"/>
          </p:nvPr>
        </p:nvSpPr>
        <p:spPr>
          <a:xfrm>
            <a:off x="3455035" y="6245225"/>
            <a:ext cx="5282565" cy="476250"/>
          </a:xfrm>
        </p:spPr>
        <p:txBody>
          <a:bodyPr/>
          <a:lstStyle/>
          <a:p>
            <a:r>
              <a:rPr lang="it-IT" altLang="en-US"/>
              <a:t>Avv. Ilaria Gioitta</a:t>
            </a:r>
          </a:p>
        </p:txBody>
      </p:sp>
    </p:spTree>
  </p:cSld>
  <p:clrMapOvr>
    <a:masterClrMapping/>
  </p:clrMapOvr>
  <mc:AlternateContent xmlns:mc="http://schemas.openxmlformats.org/markup-compatibility/2006" xmlns:p14="http://schemas.microsoft.com/office/powerpoint/2010/main">
    <mc:Choice Requires="p14">
      <p:transition spd="slow" p14:dur="125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a:solidFill>
                  <a:schemeClr val="tx1">
                    <a:alpha val="35000"/>
                  </a:schemeClr>
                </a:solidFill>
                <a:sym typeface="+mn-ea"/>
              </a:rPr>
              <a:t>Gli strumenti giudiziali di regolazione della crisi per l'impresa minore</a:t>
            </a:r>
          </a:p>
        </p:txBody>
      </p:sp>
      <p:sp>
        <p:nvSpPr>
          <p:cNvPr id="3" name="Content Placeholder 2"/>
          <p:cNvSpPr>
            <a:spLocks noGrp="1"/>
          </p:cNvSpPr>
          <p:nvPr>
            <p:ph idx="1"/>
          </p:nvPr>
        </p:nvSpPr>
        <p:spPr/>
        <p:txBody>
          <a:bodyPr/>
          <a:lstStyle/>
          <a:p>
            <a:pPr marL="0" indent="0" algn="just">
              <a:buFont typeface="Wingdings" panose="05000000000000000000" charset="0"/>
              <a:buNone/>
            </a:pPr>
            <a:endParaRPr lang="it-IT" altLang="en-US" sz="2800"/>
          </a:p>
          <a:p>
            <a:pPr marL="0" indent="0" algn="just">
              <a:buFont typeface="Wingdings" panose="05000000000000000000" charset="0"/>
              <a:buNone/>
            </a:pPr>
            <a:r>
              <a:rPr lang="it-IT" altLang="en-US" sz="1600"/>
              <a:t>L’ausiliario, al pari del commissario giudiziale, in virtù della funzione di sorveglianza della quale è investito, è tenuto a segnalare al Tribunale, al Pubblico Ministero e ai creditori le seguenti circostanze:</a:t>
            </a:r>
          </a:p>
          <a:p>
            <a:pPr algn="just"/>
            <a:r>
              <a:rPr lang="it-IT" altLang="en-US" sz="1600"/>
              <a:t>omessa denuncia di taluni crediti, purchè dolosa</a:t>
            </a:r>
          </a:p>
          <a:p>
            <a:pPr algn="just"/>
            <a:r>
              <a:rPr lang="it-IT" altLang="en-US" sz="1600"/>
              <a:t>dolosa esposizione di passività inesistenti</a:t>
            </a:r>
          </a:p>
          <a:p>
            <a:pPr algn="just"/>
            <a:r>
              <a:rPr lang="it-IT" altLang="en-US" sz="1600"/>
              <a:t>commissione di atti diretti a frodare le ragioni dei creditori</a:t>
            </a:r>
          </a:p>
          <a:p>
            <a:pPr algn="just"/>
            <a:r>
              <a:rPr lang="it-IT" altLang="en-US" sz="1600"/>
              <a:t>compimento di atti di straordinaria amministrazione senza l'autorizzazione del giudice delegato o del Tribunale</a:t>
            </a:r>
          </a:p>
          <a:p>
            <a:pPr algn="just"/>
            <a:r>
              <a:rPr lang="it-IT" altLang="en-US" sz="1600"/>
              <a:t>omesso deposito, presso la cancelleria del tribunale, della somma corrispondente alla metà delle spese stimate per la procedura</a:t>
            </a:r>
          </a:p>
          <a:p>
            <a:pPr algn="just"/>
            <a:r>
              <a:rPr lang="it-IT" altLang="en-US" sz="1600"/>
              <a:t>venir meno dei presupposti per l'apertura del concordato</a:t>
            </a:r>
          </a:p>
          <a:p>
            <a:pPr marL="0" indent="0" algn="just">
              <a:buFont typeface="Wingdings" panose="05000000000000000000" charset="0"/>
              <a:buNone/>
            </a:pPr>
            <a:r>
              <a:rPr lang="it-IT" altLang="en-US" sz="1600"/>
              <a:t>Nei casi appena menzionati, il Tribunale, sentito il debitore, provvede a revocare il provvedimento di apertura della procedura mediante decreto non soggetto a reclamo. Allo stesso tempo, se è stata formulata istanza da parte dei creditori o del pubblico ministero, il Tribunale può disporre l'apertura della liquidazione in capo al debitore.</a:t>
            </a:r>
          </a:p>
          <a:p>
            <a:pPr marL="0" indent="0" algn="just">
              <a:buFont typeface="Wingdings" panose="05000000000000000000" charset="0"/>
              <a:buNone/>
            </a:pPr>
            <a:endParaRPr lang="it-IT" altLang="en-US" sz="2000" i="1"/>
          </a:p>
          <a:p>
            <a:pPr marL="0" indent="0" algn="just">
              <a:buFont typeface="Wingdings" panose="05000000000000000000" charset="0"/>
              <a:buNone/>
            </a:pPr>
            <a:endParaRPr lang="it-IT" altLang="en-US" sz="2000" i="1"/>
          </a:p>
          <a:p>
            <a:pPr marL="0" indent="0" algn="r">
              <a:buFont typeface="Wingdings" panose="05000000000000000000" charset="0"/>
              <a:buNone/>
            </a:pPr>
            <a:endParaRPr lang="it-IT" altLang="en-US" sz="2000" i="1"/>
          </a:p>
        </p:txBody>
      </p:sp>
      <p:sp>
        <p:nvSpPr>
          <p:cNvPr id="4" name="Date Placeholder 3"/>
          <p:cNvSpPr>
            <a:spLocks noGrp="1"/>
          </p:cNvSpPr>
          <p:nvPr>
            <p:ph type="dt" sz="half" idx="10"/>
          </p:nvPr>
        </p:nvSpPr>
        <p:spPr/>
        <p:txBody>
          <a:bodyPr/>
          <a:lstStyle/>
          <a:p>
            <a:r>
              <a:rPr lang="en-US"/>
              <a:t>16 maggio 2024</a:t>
            </a:r>
          </a:p>
        </p:txBody>
      </p:sp>
      <p:sp>
        <p:nvSpPr>
          <p:cNvPr id="5" name="Footer Placeholder 4"/>
          <p:cNvSpPr>
            <a:spLocks noGrp="1"/>
          </p:cNvSpPr>
          <p:nvPr>
            <p:ph type="ftr" sz="quarter" idx="11"/>
          </p:nvPr>
        </p:nvSpPr>
        <p:spPr>
          <a:xfrm>
            <a:off x="3455035" y="6245225"/>
            <a:ext cx="5274310" cy="476250"/>
          </a:xfrm>
        </p:spPr>
        <p:txBody>
          <a:bodyPr/>
          <a:lstStyle/>
          <a:p>
            <a:r>
              <a:rPr lang="en-US"/>
              <a:t>Gli adeguati assetti e la gestione della crisi dell’impresa minore</a:t>
            </a:r>
          </a:p>
        </p:txBody>
      </p:sp>
      <p:sp>
        <p:nvSpPr>
          <p:cNvPr id="6" name="Slide Number Placeholder 5"/>
          <p:cNvSpPr>
            <a:spLocks noGrp="1"/>
          </p:cNvSpPr>
          <p:nvPr>
            <p:ph type="sldNum" sz="quarter" idx="12"/>
          </p:nvPr>
        </p:nvSpPr>
        <p:spPr/>
        <p:txBody>
          <a:bodyPr/>
          <a:lstStyle/>
          <a:p>
            <a:fld id="{9B618960-8005-486C-9A75-10CB2AAC16F9}" type="slidenum">
              <a:rPr lang="en-US" smtClean="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a:solidFill>
                  <a:schemeClr val="tx1">
                    <a:alpha val="35000"/>
                  </a:schemeClr>
                </a:solidFill>
                <a:sym typeface="+mn-ea"/>
              </a:rPr>
              <a:t>Gli strumenti giudiziali di regolazione della crisi per l'impresa minore</a:t>
            </a:r>
          </a:p>
        </p:txBody>
      </p:sp>
      <p:sp>
        <p:nvSpPr>
          <p:cNvPr id="3" name="Content Placeholder 2"/>
          <p:cNvSpPr>
            <a:spLocks noGrp="1"/>
          </p:cNvSpPr>
          <p:nvPr>
            <p:ph idx="1"/>
          </p:nvPr>
        </p:nvSpPr>
        <p:spPr/>
        <p:txBody>
          <a:bodyPr/>
          <a:lstStyle/>
          <a:p>
            <a:pPr marL="0" indent="0" algn="just">
              <a:buFont typeface="Wingdings" panose="05000000000000000000" charset="0"/>
              <a:buNone/>
            </a:pPr>
            <a:endParaRPr lang="it-IT" altLang="en-US" sz="2800"/>
          </a:p>
          <a:p>
            <a:pPr marL="0" indent="0" algn="just">
              <a:buFont typeface="Wingdings" panose="05000000000000000000" charset="0"/>
              <a:buNone/>
            </a:pPr>
            <a:r>
              <a:rPr lang="it-IT" altLang="en-US" sz="1600"/>
              <a:t>L’esecuzione del concordato si svolge sotto la stretta sorveglianza dell’ausiliario.</a:t>
            </a:r>
          </a:p>
          <a:p>
            <a:pPr marL="0" indent="0" algn="just">
              <a:buFont typeface="Wingdings" panose="05000000000000000000" charset="0"/>
              <a:buNone/>
            </a:pPr>
            <a:r>
              <a:rPr lang="it-IT" altLang="en-US" sz="1600"/>
              <a:t>Quest’ultimo deve, in particolare:</a:t>
            </a:r>
          </a:p>
          <a:p>
            <a:pPr algn="just"/>
            <a:r>
              <a:rPr lang="it-IT" altLang="en-US" sz="1600"/>
              <a:t>informare prontamente il giudice delegato circa ogni possibile deviazione dal piano, ritardo o inadempimento che possa pregiudicare l'interesse dei creditori</a:t>
            </a:r>
          </a:p>
          <a:p>
            <a:pPr algn="just"/>
            <a:r>
              <a:rPr lang="it-IT" altLang="en-US" sz="1600"/>
              <a:t>redigere un rapporto riepilogativo sull'attuazione del concordato, da trasmettere ai creditori con cadenza semestrale</a:t>
            </a:r>
          </a:p>
          <a:p>
            <a:pPr algn="just"/>
            <a:r>
              <a:rPr lang="it-IT" altLang="en-US" sz="1600"/>
              <a:t>redigere un rapporto riepilogativo finale, al termine dell’esecuzione</a:t>
            </a:r>
          </a:p>
          <a:p>
            <a:pPr marL="0" indent="0" algn="just">
              <a:buFont typeface="Wingdings" panose="05000000000000000000" charset="0"/>
              <a:buNone/>
            </a:pPr>
            <a:r>
              <a:rPr lang="it-IT" altLang="en-US" sz="1600"/>
              <a:t>Qualora l’ausiliario segnali eventuali inadempimenti o ritardi del debitore, potrà altresì chiedere al giudice delegato che gli vengano direttamente assegnati i poteri necessari all'attuazione del piano. Analogo provvedimento può essere richiesto dai creditori che abbiano formulato una proposta concorrente (che sia stata approvata ed omologata), potendo in questo caso essere disposta anche la revoca dei membri dell'organo amministrativo (se il debitore è una società) e l'assegnazione dei poteri di amministrazione ad un amministratore giudiziario.</a:t>
            </a:r>
          </a:p>
          <a:p>
            <a:pPr marL="0" indent="0" algn="just">
              <a:buFont typeface="Wingdings" panose="05000000000000000000" charset="0"/>
              <a:buNone/>
            </a:pPr>
            <a:r>
              <a:rPr lang="it-IT" altLang="en-US" sz="1600"/>
              <a:t>L’ausiliario, su istanza di uno o più creditori, può richiedere la risoluzione del concordato per inadempimento.</a:t>
            </a:r>
            <a:endParaRPr lang="it-IT" altLang="en-US" sz="1600" i="1"/>
          </a:p>
          <a:p>
            <a:pPr marL="0" indent="0" algn="r">
              <a:buFont typeface="Wingdings" panose="05000000000000000000" charset="0"/>
              <a:buNone/>
            </a:pPr>
            <a:endParaRPr lang="it-IT" altLang="en-US" sz="1600" i="1"/>
          </a:p>
        </p:txBody>
      </p:sp>
      <p:sp>
        <p:nvSpPr>
          <p:cNvPr id="4" name="Date Placeholder 3"/>
          <p:cNvSpPr>
            <a:spLocks noGrp="1"/>
          </p:cNvSpPr>
          <p:nvPr>
            <p:ph type="dt" sz="half" idx="10"/>
          </p:nvPr>
        </p:nvSpPr>
        <p:spPr/>
        <p:txBody>
          <a:bodyPr/>
          <a:lstStyle/>
          <a:p>
            <a:r>
              <a:rPr lang="en-US"/>
              <a:t>16 maggio 2024</a:t>
            </a:r>
          </a:p>
        </p:txBody>
      </p:sp>
      <p:sp>
        <p:nvSpPr>
          <p:cNvPr id="5" name="Footer Placeholder 4"/>
          <p:cNvSpPr>
            <a:spLocks noGrp="1"/>
          </p:cNvSpPr>
          <p:nvPr>
            <p:ph type="ftr" sz="quarter" idx="11"/>
          </p:nvPr>
        </p:nvSpPr>
        <p:spPr>
          <a:xfrm>
            <a:off x="3455035" y="6245225"/>
            <a:ext cx="5274310" cy="476250"/>
          </a:xfrm>
        </p:spPr>
        <p:txBody>
          <a:bodyPr/>
          <a:lstStyle/>
          <a:p>
            <a:r>
              <a:rPr lang="en-US"/>
              <a:t>Gli adeguati assetti e la gestione della crisi dell’impresa minore</a:t>
            </a:r>
          </a:p>
        </p:txBody>
      </p:sp>
      <p:sp>
        <p:nvSpPr>
          <p:cNvPr id="6" name="Slide Number Placeholder 5"/>
          <p:cNvSpPr>
            <a:spLocks noGrp="1"/>
          </p:cNvSpPr>
          <p:nvPr>
            <p:ph type="sldNum" sz="quarter" idx="12"/>
          </p:nvPr>
        </p:nvSpPr>
        <p:spPr/>
        <p:txBody>
          <a:bodyPr/>
          <a:lstStyle/>
          <a:p>
            <a:fld id="{9B618960-8005-486C-9A75-10CB2AAC16F9}" type="slidenum">
              <a:rPr lang="en-US" smtClean="0"/>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a:solidFill>
                  <a:schemeClr val="tx1">
                    <a:alpha val="35000"/>
                  </a:schemeClr>
                </a:solidFill>
                <a:sym typeface="+mn-ea"/>
              </a:rPr>
              <a:t>Gli strumenti giudiziali di regolazione della crisi per l'impresa minore</a:t>
            </a:r>
          </a:p>
        </p:txBody>
      </p:sp>
      <p:sp>
        <p:nvSpPr>
          <p:cNvPr id="3" name="Content Placeholder 2"/>
          <p:cNvSpPr>
            <a:spLocks noGrp="1"/>
          </p:cNvSpPr>
          <p:nvPr>
            <p:ph idx="1"/>
          </p:nvPr>
        </p:nvSpPr>
        <p:spPr/>
        <p:txBody>
          <a:bodyPr/>
          <a:lstStyle/>
          <a:p>
            <a:pPr marL="0" indent="0" algn="just">
              <a:buFont typeface="Wingdings" panose="05000000000000000000" charset="0"/>
              <a:buNone/>
            </a:pPr>
            <a:endParaRPr lang="it-IT" altLang="en-US" sz="2800"/>
          </a:p>
          <a:p>
            <a:pPr marL="0" indent="0" algn="just">
              <a:buFont typeface="Wingdings" panose="05000000000000000000" charset="0"/>
              <a:buNone/>
            </a:pPr>
            <a:endParaRPr lang="it-IT" altLang="en-US" sz="1200"/>
          </a:p>
          <a:p>
            <a:pPr algn="just">
              <a:buClrTx/>
              <a:buSzTx/>
              <a:buFont typeface="Wingdings" panose="05000000000000000000" charset="0"/>
              <a:buChar char="v"/>
            </a:pPr>
            <a:endParaRPr lang="it-IT" altLang="en-US" sz="1200"/>
          </a:p>
          <a:p>
            <a:pPr marL="0" algn="just">
              <a:buClrTx/>
              <a:buSzTx/>
              <a:buFont typeface="Wingdings" panose="05000000000000000000" charset="0"/>
              <a:buNone/>
            </a:pPr>
            <a:endParaRPr lang="it-IT" altLang="en-US" sz="1800"/>
          </a:p>
          <a:p>
            <a:pPr marL="0" algn="just">
              <a:buClrTx/>
              <a:buSzTx/>
              <a:buFont typeface="Wingdings" panose="05000000000000000000" charset="0"/>
              <a:buNone/>
            </a:pPr>
            <a:endParaRPr lang="it-IT" altLang="en-US" sz="1800"/>
          </a:p>
          <a:p>
            <a:pPr marL="0" algn="just">
              <a:buClrTx/>
              <a:buSzTx/>
              <a:buFont typeface="Wingdings" panose="05000000000000000000" charset="0"/>
              <a:buNone/>
            </a:pPr>
            <a:r>
              <a:rPr lang="it-IT" altLang="en-US" sz="1800"/>
              <a:t>L’imprenditore che versi in stato di crisi o di insolvenza può accedere al concordato minore quando</a:t>
            </a:r>
          </a:p>
          <a:p>
            <a:pPr marL="0" algn="just">
              <a:buClrTx/>
              <a:buSzTx/>
              <a:buFont typeface="Wingdings" panose="05000000000000000000" charset="0"/>
              <a:buNone/>
            </a:pPr>
            <a:endParaRPr lang="it-IT" altLang="en-US" sz="1800"/>
          </a:p>
          <a:p>
            <a:pPr marL="0" algn="just">
              <a:buClrTx/>
              <a:buSzTx/>
              <a:buFont typeface="Wingdings" panose="05000000000000000000" charset="0"/>
              <a:buChar char="v"/>
            </a:pPr>
            <a:r>
              <a:rPr lang="it-IT" altLang="en-US" sz="1800"/>
              <a:t>la proposta consente di proseguire l’attività imprenditoriale</a:t>
            </a:r>
          </a:p>
          <a:p>
            <a:pPr marL="0" algn="just">
              <a:buClrTx/>
              <a:buSzTx/>
              <a:buFont typeface="Wingdings" panose="05000000000000000000" charset="0"/>
              <a:buChar char="v"/>
            </a:pPr>
            <a:r>
              <a:rPr lang="it-IT" altLang="en-US" sz="1800"/>
              <a:t>quando è previsto l’apporto di risorse esterne che aumentino in misura apprezzabile la soddisfazione dei creditori</a:t>
            </a:r>
          </a:p>
          <a:p>
            <a:pPr marL="0" indent="0" algn="just">
              <a:buClrTx/>
              <a:buSzTx/>
              <a:buFont typeface="Wingdings" panose="05000000000000000000" charset="0"/>
              <a:buNone/>
            </a:pPr>
            <a:endParaRPr lang="it-IT" altLang="en-US" sz="1800"/>
          </a:p>
          <a:p>
            <a:pPr marL="0" indent="0" algn="just">
              <a:buClrTx/>
              <a:buSzTx/>
              <a:buFont typeface="Wingdings" panose="05000000000000000000" charset="0"/>
              <a:buNone/>
            </a:pPr>
            <a:endParaRPr lang="it-IT" altLang="en-US" sz="1800"/>
          </a:p>
          <a:p>
            <a:pPr marL="0" indent="0" algn="just">
              <a:buClrTx/>
              <a:buSzTx/>
              <a:buFont typeface="Wingdings" panose="05000000000000000000" charset="0"/>
              <a:buNone/>
            </a:pPr>
            <a:endParaRPr lang="it-IT" altLang="en-US" sz="1800"/>
          </a:p>
          <a:p>
            <a:pPr marL="0" algn="just">
              <a:buClrTx/>
              <a:buSzTx/>
              <a:buFont typeface="Wingdings" panose="05000000000000000000" charset="0"/>
              <a:buNone/>
            </a:pPr>
            <a:endParaRPr lang="it-IT" altLang="en-US" sz="1500"/>
          </a:p>
          <a:p>
            <a:pPr marL="0" algn="just">
              <a:buClrTx/>
              <a:buSzTx/>
              <a:buFont typeface="Wingdings" panose="05000000000000000000" charset="0"/>
              <a:buNone/>
            </a:pPr>
            <a:endParaRPr lang="it-IT" altLang="en-US" sz="1500"/>
          </a:p>
          <a:p>
            <a:pPr marL="0" indent="0" algn="r">
              <a:buFont typeface="Wingdings" panose="05000000000000000000" charset="0"/>
              <a:buNone/>
            </a:pPr>
            <a:endParaRPr lang="it-IT" altLang="en-US" sz="2000" i="1"/>
          </a:p>
        </p:txBody>
      </p:sp>
      <p:sp>
        <p:nvSpPr>
          <p:cNvPr id="4" name="Date Placeholder 3"/>
          <p:cNvSpPr>
            <a:spLocks noGrp="1"/>
          </p:cNvSpPr>
          <p:nvPr>
            <p:ph type="dt" sz="half" idx="10"/>
          </p:nvPr>
        </p:nvSpPr>
        <p:spPr/>
        <p:txBody>
          <a:bodyPr/>
          <a:lstStyle/>
          <a:p>
            <a:r>
              <a:rPr lang="en-US"/>
              <a:t>16 maggio 2024</a:t>
            </a:r>
          </a:p>
        </p:txBody>
      </p:sp>
      <p:sp>
        <p:nvSpPr>
          <p:cNvPr id="5" name="Footer Placeholder 4"/>
          <p:cNvSpPr>
            <a:spLocks noGrp="1"/>
          </p:cNvSpPr>
          <p:nvPr>
            <p:ph type="ftr" sz="quarter" idx="11"/>
          </p:nvPr>
        </p:nvSpPr>
        <p:spPr>
          <a:xfrm>
            <a:off x="3455035" y="6245225"/>
            <a:ext cx="5274310" cy="476250"/>
          </a:xfrm>
        </p:spPr>
        <p:txBody>
          <a:bodyPr/>
          <a:lstStyle/>
          <a:p>
            <a:r>
              <a:rPr lang="en-US"/>
              <a:t>Gli adeguati assetti e la gestione della crisi dell’impresa minore</a:t>
            </a:r>
          </a:p>
        </p:txBody>
      </p:sp>
      <p:sp>
        <p:nvSpPr>
          <p:cNvPr id="6" name="Slide Number Placeholder 5"/>
          <p:cNvSpPr>
            <a:spLocks noGrp="1"/>
          </p:cNvSpPr>
          <p:nvPr>
            <p:ph type="sldNum" sz="quarter" idx="12"/>
          </p:nvPr>
        </p:nvSpPr>
        <p:spPr/>
        <p:txBody>
          <a:bodyPr/>
          <a:lstStyle/>
          <a:p>
            <a:fld id="{9B618960-8005-486C-9A75-10CB2AAC16F9}" type="slidenum">
              <a:rPr lang="en-US" smtClean="0"/>
              <a:t>12</a:t>
            </a:fld>
            <a:endParaRPr lang="en-US"/>
          </a:p>
        </p:txBody>
      </p:sp>
      <p:sp>
        <p:nvSpPr>
          <p:cNvPr id="8" name="Rettangolo con angoli arrotondati 4"/>
          <p:cNvSpPr/>
          <p:nvPr/>
        </p:nvSpPr>
        <p:spPr>
          <a:xfrm>
            <a:off x="3617595" y="1459865"/>
            <a:ext cx="5111750" cy="64833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sz="2000" dirty="0">
                <a:solidFill>
                  <a:srgbClr val="002060"/>
                </a:solidFill>
              </a:rPr>
              <a:t>IL CONCORDATO MINORE</a:t>
            </a:r>
          </a:p>
          <a:p>
            <a:pPr algn="ctr"/>
            <a:r>
              <a:rPr lang="it-IT" sz="1200" dirty="0">
                <a:solidFill>
                  <a:srgbClr val="002060"/>
                </a:solidFill>
              </a:rPr>
              <a:t>Artt. 74-83 CCII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a:solidFill>
                  <a:schemeClr val="tx1">
                    <a:alpha val="35000"/>
                  </a:schemeClr>
                </a:solidFill>
                <a:sym typeface="+mn-ea"/>
              </a:rPr>
              <a:t>Gli strumenti giudiziali di regolazione della crisi per l'impresa minore</a:t>
            </a:r>
          </a:p>
        </p:txBody>
      </p:sp>
      <p:sp>
        <p:nvSpPr>
          <p:cNvPr id="3" name="Content Placeholder 2"/>
          <p:cNvSpPr>
            <a:spLocks noGrp="1"/>
          </p:cNvSpPr>
          <p:nvPr>
            <p:ph idx="1"/>
          </p:nvPr>
        </p:nvSpPr>
        <p:spPr/>
        <p:txBody>
          <a:bodyPr/>
          <a:lstStyle/>
          <a:p>
            <a:pPr marL="0" indent="0" algn="just">
              <a:buFont typeface="Wingdings" panose="05000000000000000000" charset="0"/>
              <a:buNone/>
            </a:pPr>
            <a:r>
              <a:rPr lang="it-IT" altLang="en-US" sz="1400"/>
              <a:t>La domanda di accesso alla procedura di concordato minore, di concordato preventivo o di omologazione degli accordi di ristrutturazione dei debiti presentata dall'imprenditore cancellato dal registro delle imprese è inammissibile (art. 33, co. 4 CCII).</a:t>
            </a:r>
          </a:p>
          <a:p>
            <a:pPr marL="0" algn="just">
              <a:buClrTx/>
              <a:buSzTx/>
              <a:buFont typeface="Wingdings" panose="05000000000000000000" charset="0"/>
              <a:buNone/>
            </a:pPr>
            <a:endParaRPr lang="it-IT" altLang="en-US" sz="1800"/>
          </a:p>
          <a:p>
            <a:pPr marL="0" indent="0" algn="just">
              <a:buClrTx/>
              <a:buSzTx/>
              <a:buFont typeface="Wingdings" panose="05000000000000000000" charset="0"/>
              <a:buNone/>
            </a:pPr>
            <a:endParaRPr lang="it-IT" altLang="en-US" sz="1800"/>
          </a:p>
          <a:p>
            <a:pPr marL="0" algn="just">
              <a:buClrTx/>
              <a:buSzTx/>
              <a:buFont typeface="Wingdings" panose="05000000000000000000" charset="0"/>
              <a:buNone/>
            </a:pPr>
            <a:endParaRPr lang="it-IT" altLang="en-US" sz="1500"/>
          </a:p>
          <a:p>
            <a:pPr marL="0" algn="just">
              <a:buClrTx/>
              <a:buSzTx/>
              <a:buFont typeface="Wingdings" panose="05000000000000000000" charset="0"/>
              <a:buNone/>
            </a:pPr>
            <a:endParaRPr lang="it-IT" altLang="en-US" sz="1500"/>
          </a:p>
          <a:p>
            <a:pPr marL="0" indent="0" algn="r">
              <a:buFont typeface="Wingdings" panose="05000000000000000000" charset="0"/>
              <a:buNone/>
            </a:pPr>
            <a:endParaRPr lang="it-IT" altLang="en-US" sz="2000" i="1"/>
          </a:p>
        </p:txBody>
      </p:sp>
      <p:sp>
        <p:nvSpPr>
          <p:cNvPr id="4" name="Date Placeholder 3"/>
          <p:cNvSpPr>
            <a:spLocks noGrp="1"/>
          </p:cNvSpPr>
          <p:nvPr>
            <p:ph type="dt" sz="half" idx="10"/>
          </p:nvPr>
        </p:nvSpPr>
        <p:spPr/>
        <p:txBody>
          <a:bodyPr/>
          <a:lstStyle/>
          <a:p>
            <a:r>
              <a:rPr lang="en-US"/>
              <a:t>16 maggio 2024</a:t>
            </a:r>
          </a:p>
        </p:txBody>
      </p:sp>
      <p:sp>
        <p:nvSpPr>
          <p:cNvPr id="5" name="Footer Placeholder 4"/>
          <p:cNvSpPr>
            <a:spLocks noGrp="1"/>
          </p:cNvSpPr>
          <p:nvPr>
            <p:ph type="ftr" sz="quarter" idx="11"/>
          </p:nvPr>
        </p:nvSpPr>
        <p:spPr>
          <a:xfrm>
            <a:off x="3455035" y="6245225"/>
            <a:ext cx="5274310" cy="476250"/>
          </a:xfrm>
        </p:spPr>
        <p:txBody>
          <a:bodyPr/>
          <a:lstStyle/>
          <a:p>
            <a:r>
              <a:rPr lang="en-US"/>
              <a:t>Gli adeguati assetti e la gestione della crisi dell’impresa minore</a:t>
            </a:r>
          </a:p>
        </p:txBody>
      </p:sp>
      <p:sp>
        <p:nvSpPr>
          <p:cNvPr id="6" name="Slide Number Placeholder 5"/>
          <p:cNvSpPr>
            <a:spLocks noGrp="1"/>
          </p:cNvSpPr>
          <p:nvPr>
            <p:ph type="sldNum" sz="quarter" idx="12"/>
          </p:nvPr>
        </p:nvSpPr>
        <p:spPr/>
        <p:txBody>
          <a:bodyPr/>
          <a:lstStyle/>
          <a:p>
            <a:fld id="{9B618960-8005-486C-9A75-10CB2AAC16F9}" type="slidenum">
              <a:rPr lang="en-US" smtClean="0"/>
              <a:t>13</a:t>
            </a:fld>
            <a:endParaRPr lang="en-US"/>
          </a:p>
        </p:txBody>
      </p:sp>
      <p:sp>
        <p:nvSpPr>
          <p:cNvPr id="11" name="Text Box 10"/>
          <p:cNvSpPr txBox="1"/>
          <p:nvPr/>
        </p:nvSpPr>
        <p:spPr>
          <a:xfrm>
            <a:off x="7455535" y="2327275"/>
            <a:ext cx="3477895" cy="3046095"/>
          </a:xfrm>
          <a:prstGeom prst="rect">
            <a:avLst/>
          </a:prstGeom>
          <a:noFill/>
        </p:spPr>
        <p:txBody>
          <a:bodyPr wrap="square" rtlCol="0">
            <a:spAutoFit/>
          </a:bodyPr>
          <a:lstStyle/>
          <a:p>
            <a:pPr marL="171450" indent="-171450" algn="just">
              <a:buFont typeface="Arial" panose="020B0604020202020204" pitchFamily="34" charset="0"/>
              <a:buChar char="•"/>
            </a:pPr>
            <a:r>
              <a:rPr lang="it-IT" altLang="en-US" sz="1200"/>
              <a:t>L’imprenditore individuale cancellato dal Registro Imprese, a carico del quale residuano debiti d’impresa, </a:t>
            </a:r>
            <a:r>
              <a:rPr lang="it-IT" altLang="en-US" sz="1200" b="1"/>
              <a:t>non può accedere ad una procedura concorsuale negoziale</a:t>
            </a:r>
            <a:r>
              <a:rPr lang="it-IT" altLang="en-US" sz="1200"/>
              <a:t>, ma solo alla liquidazione controllata (Corte d’Appello di Torino 12.03.2024)</a:t>
            </a:r>
          </a:p>
          <a:p>
            <a:pPr marL="171450" indent="-171450" algn="just">
              <a:buFont typeface="Arial" panose="020B0604020202020204" pitchFamily="34" charset="0"/>
              <a:buChar char="•"/>
            </a:pPr>
            <a:r>
              <a:rPr lang="it-IT" altLang="en-US" sz="1200" b="1"/>
              <a:t>La cancellazione della ditta individuale dal Registro delle Imprese non è ostativa all’apertura della procedura di concordato minore liquidatorio</a:t>
            </a:r>
            <a:r>
              <a:rPr lang="it-IT" altLang="en-US" sz="1200"/>
              <a:t> nonostante il disposto dell’art. 33, co. 4 CCII, da intendersi riferito al solo imprenditore collettivo, la cui cancellazione determina la definitiva estinzione ex art. 2945 c.c. (Trib. Mantova 22.02.2024)</a:t>
            </a:r>
          </a:p>
        </p:txBody>
      </p:sp>
      <p:sp>
        <p:nvSpPr>
          <p:cNvPr id="13" name="Text Box 12"/>
          <p:cNvSpPr txBox="1"/>
          <p:nvPr/>
        </p:nvSpPr>
        <p:spPr>
          <a:xfrm>
            <a:off x="609600" y="2221230"/>
            <a:ext cx="5486400" cy="4023360"/>
          </a:xfrm>
          <a:prstGeom prst="rect">
            <a:avLst/>
          </a:prstGeom>
          <a:noFill/>
        </p:spPr>
        <p:txBody>
          <a:bodyPr wrap="square" rtlCol="0">
            <a:noAutofit/>
          </a:bodyPr>
          <a:lstStyle/>
          <a:p>
            <a:pPr marL="171450" indent="-171450" algn="just">
              <a:buFont typeface="Arial" panose="020B0604020202020204" pitchFamily="34" charset="0"/>
              <a:buChar char="•"/>
            </a:pPr>
            <a:r>
              <a:rPr lang="it-IT" altLang="en-US" sz="1000"/>
              <a:t>Con la seconda questione sostanziale è stato richiesto se la qualificazione giuridica soggettiva di imprenditore posta a base dell’istituto del concordato minore, possa appartenere a un ex imprenditore, una volta cessata, con cancellazione dal Registro delle imprese, l’attività commerciale. In effetti la Cassazione aveva già affrontato la questione con la sentenza n. 4329/20, depositata il 20 febbraio 2020, conformandosi a ulteriore precedente giurisprudenziale di legittimità (v., Cass. 21286/15), evidenziando come il combinato disposto degli artt. 2495, c.c., e 10, l.fall., impedisca al liquidatore della società cancellata dal registro delle imprese, di cui, entro l’anno dalla cancellazione, sia domandato il fallimento, di richiedere il concordato preventivo. </a:t>
            </a:r>
            <a:r>
              <a:rPr lang="it-IT" altLang="en-US" sz="1000" b="1"/>
              <a:t>Quest’ultima procedura, infatti, diversamente dalla prima, che ha finalità solo liquidatorie, tende alla risoluzione della crisi di impresa, sicché l’intervenuta e consapevole scelta di cessare l’attività imprenditoriale, necessario presupposto della cancellazione, ne preclude ipso facto l’utilizzo, per insussistenza del bene al cui risanamento essa dovrebbe mirare. Da segnalare, poi, che la cancellazione dal registro delle imprese si applica anche alle imprese individuali.</a:t>
            </a:r>
            <a:r>
              <a:rPr lang="it-IT" altLang="en-US" sz="1000"/>
              <a:t> La norma del Codice della crisi, quindi, non sembra da questo punto di vista ritenersi innovativa, ma si pone in una linea di continuità con la giurisprudenza di legittimità formatasi nel vigore delle disposizioni della legge fallimentare, avendo il correttivo inteso estendere espressamente tale principio anche al concordato minore. Del resto, negare l’accesso allo strumento concordatario non significa escludere il debitore dalla possibilità di ottenere l’esdebitazione, che anzi con il nuovo Codice diviene un vero e proprio diritto, ex art. 282 CCI, con il decorso di un triennio dall’apertura della liquidazione controllata, senza neppure dover attendere la chiusura della procedura liquidatoria (Cass. Civ. 22699/2023)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a:solidFill>
                  <a:schemeClr val="tx1">
                    <a:alpha val="35000"/>
                  </a:schemeClr>
                </a:solidFill>
                <a:sym typeface="+mn-ea"/>
              </a:rPr>
              <a:t>Gli strumenti giudiziali di regolazione della crisi per l'impresa minore</a:t>
            </a:r>
          </a:p>
        </p:txBody>
      </p:sp>
      <p:sp>
        <p:nvSpPr>
          <p:cNvPr id="3" name="Content Placeholder 2"/>
          <p:cNvSpPr>
            <a:spLocks noGrp="1"/>
          </p:cNvSpPr>
          <p:nvPr>
            <p:ph idx="1"/>
          </p:nvPr>
        </p:nvSpPr>
        <p:spPr/>
        <p:txBody>
          <a:bodyPr/>
          <a:lstStyle/>
          <a:p>
            <a:pPr marL="0" indent="0" algn="just">
              <a:buFont typeface="Wingdings" panose="05000000000000000000" charset="0"/>
              <a:buNone/>
            </a:pPr>
            <a:endParaRPr lang="it-IT" altLang="en-US" sz="2800"/>
          </a:p>
          <a:p>
            <a:pPr marL="0" indent="0" algn="just">
              <a:buClrTx/>
              <a:buSzTx/>
              <a:buFont typeface="Wingdings" panose="05000000000000000000" charset="0"/>
              <a:buNone/>
            </a:pPr>
            <a:endParaRPr lang="it-IT" altLang="en-US" sz="1800"/>
          </a:p>
          <a:p>
            <a:pPr marL="0" indent="0" algn="just">
              <a:buClrTx/>
              <a:buSzTx/>
              <a:buFont typeface="Wingdings" panose="05000000000000000000" charset="0"/>
              <a:buNone/>
            </a:pPr>
            <a:endParaRPr lang="it-IT" altLang="en-US" sz="1800"/>
          </a:p>
          <a:p>
            <a:pPr marL="0" algn="just">
              <a:buClrTx/>
              <a:buSzTx/>
              <a:buFont typeface="Wingdings" panose="05000000000000000000" charset="0"/>
              <a:buNone/>
            </a:pPr>
            <a:endParaRPr lang="it-IT" altLang="en-US" sz="1500"/>
          </a:p>
          <a:p>
            <a:pPr marL="0" algn="just">
              <a:buClrTx/>
              <a:buSzTx/>
              <a:buFont typeface="Wingdings" panose="05000000000000000000" charset="0"/>
              <a:buNone/>
            </a:pPr>
            <a:endParaRPr lang="it-IT" altLang="en-US" sz="1500"/>
          </a:p>
          <a:p>
            <a:pPr marL="0" indent="0" algn="r">
              <a:buFont typeface="Wingdings" panose="05000000000000000000" charset="0"/>
              <a:buNone/>
            </a:pPr>
            <a:endParaRPr lang="it-IT" altLang="en-US" sz="2000" i="1"/>
          </a:p>
        </p:txBody>
      </p:sp>
      <p:sp>
        <p:nvSpPr>
          <p:cNvPr id="4" name="Date Placeholder 3"/>
          <p:cNvSpPr>
            <a:spLocks noGrp="1"/>
          </p:cNvSpPr>
          <p:nvPr>
            <p:ph type="dt" sz="half" idx="10"/>
          </p:nvPr>
        </p:nvSpPr>
        <p:spPr/>
        <p:txBody>
          <a:bodyPr/>
          <a:lstStyle/>
          <a:p>
            <a:r>
              <a:rPr lang="en-US"/>
              <a:t>16 maggio 2024</a:t>
            </a:r>
          </a:p>
        </p:txBody>
      </p:sp>
      <p:sp>
        <p:nvSpPr>
          <p:cNvPr id="5" name="Footer Placeholder 4"/>
          <p:cNvSpPr>
            <a:spLocks noGrp="1"/>
          </p:cNvSpPr>
          <p:nvPr>
            <p:ph type="ftr" sz="quarter" idx="11"/>
          </p:nvPr>
        </p:nvSpPr>
        <p:spPr>
          <a:xfrm>
            <a:off x="3455035" y="6245225"/>
            <a:ext cx="5274310" cy="476250"/>
          </a:xfrm>
        </p:spPr>
        <p:txBody>
          <a:bodyPr/>
          <a:lstStyle/>
          <a:p>
            <a:r>
              <a:rPr lang="en-US"/>
              <a:t>Gli adeguati assetti e la gestione della crisi dell’impresa minore</a:t>
            </a:r>
          </a:p>
        </p:txBody>
      </p:sp>
      <p:sp>
        <p:nvSpPr>
          <p:cNvPr id="6" name="Slide Number Placeholder 5"/>
          <p:cNvSpPr>
            <a:spLocks noGrp="1"/>
          </p:cNvSpPr>
          <p:nvPr>
            <p:ph type="sldNum" sz="quarter" idx="12"/>
          </p:nvPr>
        </p:nvSpPr>
        <p:spPr/>
        <p:txBody>
          <a:bodyPr/>
          <a:lstStyle/>
          <a:p>
            <a:fld id="{9B618960-8005-486C-9A75-10CB2AAC16F9}" type="slidenum">
              <a:rPr lang="en-US" smtClean="0"/>
              <a:t>14</a:t>
            </a:fld>
            <a:endParaRPr lang="en-US"/>
          </a:p>
        </p:txBody>
      </p:sp>
      <p:sp>
        <p:nvSpPr>
          <p:cNvPr id="7" name="Rettangolo con angoli arrotondati 3"/>
          <p:cNvSpPr/>
          <p:nvPr/>
        </p:nvSpPr>
        <p:spPr>
          <a:xfrm>
            <a:off x="1078556" y="3075434"/>
            <a:ext cx="2376264" cy="707886"/>
          </a:xfrm>
          <a:prstGeom prst="roundRect">
            <a:avLst/>
          </a:prstGeom>
        </p:spPr>
        <p:style>
          <a:lnRef idx="2">
            <a:schemeClr val="accent1"/>
          </a:lnRef>
          <a:fillRef idx="1">
            <a:schemeClr val="lt1"/>
          </a:fillRef>
          <a:effectRef idx="0">
            <a:schemeClr val="accent1"/>
          </a:effectRef>
          <a:fontRef idx="minor">
            <a:schemeClr val="dk1"/>
          </a:fontRef>
        </p:style>
        <p:txBody>
          <a:bodyPr vertOverflow="overflow" horzOverflow="overflow" vert="horz" wrap="square" numCol="1" spcCol="0" rtlCol="0" fromWordArt="0" anchor="ctr" anchorCtr="0" forceAA="0" compatLnSpc="1">
            <a:noAutofit/>
          </a:bodyPr>
          <a:lstStyle/>
          <a:p>
            <a:pPr lvl="0" algn="ctr">
              <a:buClrTx/>
              <a:buSzTx/>
              <a:buFontTx/>
            </a:pPr>
            <a:r>
              <a:rPr lang="it-IT" sz="2000" dirty="0">
                <a:solidFill>
                  <a:srgbClr val="002060"/>
                </a:solidFill>
                <a:sym typeface="+mn-ea"/>
              </a:rPr>
              <a:t>La proposta</a:t>
            </a:r>
          </a:p>
        </p:txBody>
      </p:sp>
      <p:sp>
        <p:nvSpPr>
          <p:cNvPr id="9" name="Text Box 8"/>
          <p:cNvSpPr txBox="1"/>
          <p:nvPr/>
        </p:nvSpPr>
        <p:spPr>
          <a:xfrm>
            <a:off x="4293870" y="1390015"/>
            <a:ext cx="7136130" cy="4523105"/>
          </a:xfrm>
          <a:prstGeom prst="rect">
            <a:avLst/>
          </a:prstGeom>
          <a:noFill/>
        </p:spPr>
        <p:txBody>
          <a:bodyPr wrap="square" rtlCol="0">
            <a:spAutoFit/>
          </a:bodyPr>
          <a:lstStyle/>
          <a:p>
            <a:pPr marL="285750" indent="-285750" algn="just">
              <a:buFont typeface="Wingdings" panose="05000000000000000000" charset="0"/>
              <a:buChar char="v"/>
            </a:pPr>
            <a:r>
              <a:rPr lang="it-IT" altLang="en-US" sz="1600"/>
              <a:t>ha contenuto libero</a:t>
            </a:r>
          </a:p>
          <a:p>
            <a:pPr marL="285750" indent="-285750" algn="just">
              <a:buFont typeface="Wingdings" panose="05000000000000000000" charset="0"/>
              <a:buChar char="v"/>
            </a:pPr>
            <a:r>
              <a:rPr lang="it-IT" altLang="en-US" sz="1600"/>
              <a:t>deve indicare in modo specifico tempi e modalità per superare la crisi</a:t>
            </a:r>
          </a:p>
          <a:p>
            <a:pPr marL="285750" indent="-285750" algn="just">
              <a:buFont typeface="Wingdings" panose="05000000000000000000" charset="0"/>
              <a:buChar char="v"/>
            </a:pPr>
            <a:r>
              <a:rPr lang="it-IT" altLang="en-US" sz="1600"/>
              <a:t>può prevedere il soddisfacimento anche parziale dei crediti attraverso qualsiasi forma nonchè la suddivisione dei creditori in classi, obbligatoria per i creditori titolari di garanzie prestate da terzi</a:t>
            </a:r>
          </a:p>
          <a:p>
            <a:pPr marL="285750" indent="-285750" algn="just">
              <a:buFont typeface="Wingdings" panose="05000000000000000000" charset="0"/>
              <a:buChar char="v"/>
            </a:pPr>
            <a:r>
              <a:rPr lang="it-IT" altLang="en-US" sz="1600"/>
              <a:t>può prevedere il pagamento parziale dei creditori privilegiati purchè non in misura inferiore a quanto il creditore otterrebbe in caso di liquidazione, tenuto conto del valore di mercato dei beni su cui grava il privilegio, come attestato dall'OCC</a:t>
            </a:r>
          </a:p>
          <a:p>
            <a:pPr marL="285750" indent="-285750" algn="just">
              <a:buFont typeface="Wingdings" panose="05000000000000000000" charset="0"/>
              <a:buChar char="v"/>
            </a:pPr>
            <a:r>
              <a:rPr lang="it-IT" altLang="en-US" sz="1600"/>
              <a:t>quando è prevista la continuità dell’attività, può prevedere il rimborso, alla scadenza convenuta, delle rate a scadere del mutuo con garanzia reale gravante sui beni strumentali se il debitore, alla data di presentazione della domanda, ha adempiuto le proprie obbligazioni o se il giudice lo autorizza al pagamento del debito per capitale ed interessi scaduto a tale data; l’OCC attesta che il credito garantito potrebbe essere soddisfatto integralmente con il ricavato della liquidazione del bene effettuata a valore di mercato e che il rimborso delle rate a scadere non lede i diritti degli altri creditori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a:solidFill>
                  <a:schemeClr val="tx1">
                    <a:alpha val="35000"/>
                  </a:schemeClr>
                </a:solidFill>
                <a:sym typeface="+mn-ea"/>
              </a:rPr>
              <a:t>Gli strumenti giudiziali di regolazione della crisi per l'impresa minore</a:t>
            </a:r>
          </a:p>
        </p:txBody>
      </p:sp>
      <p:sp>
        <p:nvSpPr>
          <p:cNvPr id="3" name="Content Placeholder 2"/>
          <p:cNvSpPr>
            <a:spLocks noGrp="1"/>
          </p:cNvSpPr>
          <p:nvPr>
            <p:ph idx="1"/>
          </p:nvPr>
        </p:nvSpPr>
        <p:spPr/>
        <p:txBody>
          <a:bodyPr/>
          <a:lstStyle/>
          <a:p>
            <a:pPr marL="0" indent="0" algn="just">
              <a:buFont typeface="Wingdings" panose="05000000000000000000" charset="0"/>
              <a:buNone/>
            </a:pPr>
            <a:endParaRPr lang="it-IT" altLang="en-US" sz="2800"/>
          </a:p>
          <a:p>
            <a:pPr marL="0" indent="0" algn="just">
              <a:buClrTx/>
              <a:buSzTx/>
              <a:buFont typeface="Wingdings" panose="05000000000000000000" charset="0"/>
              <a:buNone/>
            </a:pPr>
            <a:endParaRPr lang="it-IT" altLang="en-US" sz="1800"/>
          </a:p>
          <a:p>
            <a:pPr marL="0" indent="0" algn="just">
              <a:buClrTx/>
              <a:buSzTx/>
              <a:buFont typeface="Wingdings" panose="05000000000000000000" charset="0"/>
              <a:buNone/>
            </a:pPr>
            <a:endParaRPr lang="it-IT" altLang="en-US" sz="1800"/>
          </a:p>
          <a:p>
            <a:pPr marL="0" algn="just">
              <a:buClrTx/>
              <a:buSzTx/>
              <a:buFont typeface="Wingdings" panose="05000000000000000000" charset="0"/>
              <a:buNone/>
            </a:pPr>
            <a:endParaRPr lang="it-IT" altLang="en-US" sz="1500"/>
          </a:p>
          <a:p>
            <a:pPr marL="0" algn="just">
              <a:buClrTx/>
              <a:buSzTx/>
              <a:buFont typeface="Wingdings" panose="05000000000000000000" charset="0"/>
              <a:buNone/>
            </a:pPr>
            <a:endParaRPr lang="it-IT" altLang="en-US" sz="1500"/>
          </a:p>
          <a:p>
            <a:pPr marL="0" indent="0" algn="r">
              <a:buFont typeface="Wingdings" panose="05000000000000000000" charset="0"/>
              <a:buNone/>
            </a:pPr>
            <a:endParaRPr lang="it-IT" altLang="en-US" sz="2000" i="1"/>
          </a:p>
        </p:txBody>
      </p:sp>
      <p:sp>
        <p:nvSpPr>
          <p:cNvPr id="4" name="Date Placeholder 3"/>
          <p:cNvSpPr>
            <a:spLocks noGrp="1"/>
          </p:cNvSpPr>
          <p:nvPr>
            <p:ph type="dt" sz="half" idx="10"/>
          </p:nvPr>
        </p:nvSpPr>
        <p:spPr/>
        <p:txBody>
          <a:bodyPr/>
          <a:lstStyle/>
          <a:p>
            <a:r>
              <a:rPr lang="en-US"/>
              <a:t>16 maggio 2024</a:t>
            </a:r>
          </a:p>
        </p:txBody>
      </p:sp>
      <p:sp>
        <p:nvSpPr>
          <p:cNvPr id="5" name="Footer Placeholder 4"/>
          <p:cNvSpPr>
            <a:spLocks noGrp="1"/>
          </p:cNvSpPr>
          <p:nvPr>
            <p:ph type="ftr" sz="quarter" idx="11"/>
          </p:nvPr>
        </p:nvSpPr>
        <p:spPr>
          <a:xfrm>
            <a:off x="3455035" y="6245225"/>
            <a:ext cx="5274310" cy="476250"/>
          </a:xfrm>
        </p:spPr>
        <p:txBody>
          <a:bodyPr/>
          <a:lstStyle/>
          <a:p>
            <a:r>
              <a:rPr lang="en-US"/>
              <a:t>Gli adeguati assetti e la gestione della crisi dell’impresa minore</a:t>
            </a:r>
          </a:p>
        </p:txBody>
      </p:sp>
      <p:sp>
        <p:nvSpPr>
          <p:cNvPr id="6" name="Slide Number Placeholder 5"/>
          <p:cNvSpPr>
            <a:spLocks noGrp="1"/>
          </p:cNvSpPr>
          <p:nvPr>
            <p:ph type="sldNum" sz="quarter" idx="12"/>
          </p:nvPr>
        </p:nvSpPr>
        <p:spPr/>
        <p:txBody>
          <a:bodyPr/>
          <a:lstStyle/>
          <a:p>
            <a:fld id="{9B618960-8005-486C-9A75-10CB2AAC16F9}" type="slidenum">
              <a:rPr lang="en-US" smtClean="0"/>
              <a:t>15</a:t>
            </a:fld>
            <a:endParaRPr lang="en-US"/>
          </a:p>
        </p:txBody>
      </p:sp>
      <p:sp>
        <p:nvSpPr>
          <p:cNvPr id="8" name="Rettangolo con angoli arrotondati 3"/>
          <p:cNvSpPr/>
          <p:nvPr/>
        </p:nvSpPr>
        <p:spPr>
          <a:xfrm>
            <a:off x="1078556" y="2721104"/>
            <a:ext cx="2376264" cy="707886"/>
          </a:xfrm>
          <a:prstGeom prst="roundRect">
            <a:avLst/>
          </a:prstGeom>
        </p:spPr>
        <p:style>
          <a:lnRef idx="2">
            <a:schemeClr val="accent1"/>
          </a:lnRef>
          <a:fillRef idx="1">
            <a:schemeClr val="lt1"/>
          </a:fillRef>
          <a:effectRef idx="0">
            <a:schemeClr val="accent1"/>
          </a:effectRef>
          <a:fontRef idx="minor">
            <a:schemeClr val="dk1"/>
          </a:fontRef>
        </p:style>
        <p:txBody>
          <a:bodyPr vertOverflow="overflow" horzOverflow="overflow" vert="horz" wrap="square" numCol="1" spcCol="0" rtlCol="0" fromWordArt="0" anchor="ctr" anchorCtr="0" forceAA="0" compatLnSpc="1">
            <a:noAutofit/>
          </a:bodyPr>
          <a:lstStyle/>
          <a:p>
            <a:pPr lvl="0" algn="ctr">
              <a:buClrTx/>
              <a:buSzTx/>
              <a:buFontTx/>
            </a:pPr>
            <a:r>
              <a:rPr lang="it-IT" sz="2000" dirty="0">
                <a:solidFill>
                  <a:srgbClr val="002060"/>
                </a:solidFill>
                <a:sym typeface="+mn-ea"/>
              </a:rPr>
              <a:t>La domanda</a:t>
            </a:r>
          </a:p>
        </p:txBody>
      </p:sp>
      <p:sp>
        <p:nvSpPr>
          <p:cNvPr id="10" name="Text Box 9"/>
          <p:cNvSpPr txBox="1"/>
          <p:nvPr/>
        </p:nvSpPr>
        <p:spPr>
          <a:xfrm>
            <a:off x="4293870" y="773430"/>
            <a:ext cx="7136130" cy="5262245"/>
          </a:xfrm>
          <a:prstGeom prst="rect">
            <a:avLst/>
          </a:prstGeom>
          <a:noFill/>
        </p:spPr>
        <p:txBody>
          <a:bodyPr wrap="square" rtlCol="0">
            <a:spAutoFit/>
          </a:bodyPr>
          <a:lstStyle/>
          <a:p>
            <a:pPr marL="285750" indent="-285750" algn="just">
              <a:buFont typeface="Wingdings" panose="05000000000000000000" charset="0"/>
              <a:buChar char="v"/>
            </a:pPr>
            <a:r>
              <a:rPr lang="it-IT" altLang="en-US" sz="1400"/>
              <a:t>è formulata tramite un OCC costituito nel circondario del Tribunale competente ex art. 27 co. 2 ovvero dove il debitore ha il centro degli interessi principali oppure, in assenza, tramite professionista nominato dal Presidente del Tribunale competente</a:t>
            </a:r>
          </a:p>
          <a:p>
            <a:pPr marL="285750" indent="-285750" algn="just">
              <a:buFont typeface="Wingdings" panose="05000000000000000000" charset="0"/>
              <a:buChar char="v"/>
            </a:pPr>
            <a:r>
              <a:rPr lang="it-IT" altLang="en-US" sz="1400"/>
              <a:t>deve avere tra gli allegati la documentazione di cui all’art. 75 CCII nonché la relazione particolareggiata dell’OCC</a:t>
            </a:r>
          </a:p>
          <a:p>
            <a:pPr marL="285750" indent="-285750" algn="just">
              <a:buFont typeface="Wingdings" panose="05000000000000000000" charset="0"/>
              <a:buChar char="v"/>
            </a:pPr>
            <a:r>
              <a:rPr lang="it-IT" altLang="en-US" sz="1400"/>
              <a:t>la relazione particolareggiata dell’OCC comprende:</a:t>
            </a:r>
          </a:p>
          <a:p>
            <a:pPr lvl="1" indent="0" algn="just">
              <a:buFont typeface="Wingdings" panose="05000000000000000000" charset="0"/>
              <a:buNone/>
            </a:pPr>
            <a:r>
              <a:rPr lang="it-IT" altLang="en-US" sz="1400"/>
              <a:t>a) l'indicazione delle cause dell'indebitamento e della diligenza impiegata dal debitore nell'assumere le obbligazioni;</a:t>
            </a:r>
          </a:p>
          <a:p>
            <a:pPr lvl="1" indent="0" algn="just">
              <a:buFont typeface="Wingdings" panose="05000000000000000000" charset="0"/>
              <a:buNone/>
            </a:pPr>
            <a:r>
              <a:rPr lang="it-IT" altLang="en-US" sz="1400"/>
              <a:t> b) l'esposizione delle ragioni dell'incapacità del debitore di adempiere le obbligazioni assunte;</a:t>
            </a:r>
          </a:p>
          <a:p>
            <a:pPr lvl="1" indent="0" algn="just">
              <a:buFont typeface="Wingdings" panose="05000000000000000000" charset="0"/>
              <a:buNone/>
            </a:pPr>
            <a:r>
              <a:rPr lang="it-IT" altLang="en-US" sz="1400"/>
              <a:t> c) l'indicazione della eventuale esistenza di atti del debitore impugnati dai creditori;</a:t>
            </a:r>
          </a:p>
          <a:p>
            <a:pPr lvl="1" indent="0" algn="just">
              <a:buFont typeface="Wingdings" panose="05000000000000000000" charset="0"/>
              <a:buNone/>
            </a:pPr>
            <a:r>
              <a:rPr lang="it-IT" altLang="en-US" sz="1400"/>
              <a:t> d) la valutazione sulla completezza e attendibilità della documentazione depositata a corredo della domanda, nonché sulla convenienza del piano rispetto all'alternativa liquidatoria;</a:t>
            </a:r>
          </a:p>
          <a:p>
            <a:pPr lvl="1" indent="0" algn="just">
              <a:buFont typeface="Wingdings" panose="05000000000000000000" charset="0"/>
              <a:buNone/>
            </a:pPr>
            <a:r>
              <a:rPr lang="it-IT" altLang="en-US" sz="1400"/>
              <a:t> e) l'indicazione presumibile dei costi della procedura;</a:t>
            </a:r>
          </a:p>
          <a:p>
            <a:pPr lvl="1" indent="0" algn="just">
              <a:buFont typeface="Wingdings" panose="05000000000000000000" charset="0"/>
              <a:buNone/>
            </a:pPr>
            <a:r>
              <a:rPr lang="it-IT" altLang="en-US" sz="1400"/>
              <a:t> f) la percentuale, le modalità e i tempi di soddisfacimento dei creditori;</a:t>
            </a:r>
          </a:p>
          <a:p>
            <a:pPr lvl="1" indent="0" algn="just">
              <a:buFont typeface="Wingdings" panose="05000000000000000000" charset="0"/>
              <a:buNone/>
            </a:pPr>
            <a:r>
              <a:rPr lang="it-IT" altLang="en-US" sz="1400"/>
              <a:t> g) l'indicazione dei criteri adottati nella formazione delle classi, ove previste dalla proposta</a:t>
            </a:r>
          </a:p>
          <a:p>
            <a:pPr marL="285750" lvl="1" indent="-285750" algn="just">
              <a:buClrTx/>
              <a:buSzTx/>
              <a:buFont typeface="Wingdings" panose="05000000000000000000" charset="0"/>
              <a:buChar char="v"/>
            </a:pPr>
            <a:r>
              <a:rPr lang="it-IT" altLang="en-US" sz="1400"/>
              <a:t>la relazione deve indicare anche se il soggetto finanziatore, ai fini della concessione del finanziamento, abbia tenuto conto del merito creditizio del debitore</a:t>
            </a:r>
          </a:p>
          <a:p>
            <a:pPr marL="285750" lvl="1" indent="-285750" algn="just">
              <a:buClrTx/>
              <a:buSzTx/>
              <a:buFont typeface="Wingdings" panose="05000000000000000000" charset="0"/>
              <a:buChar char="v"/>
            </a:pPr>
            <a:r>
              <a:rPr lang="it-IT" altLang="en-US" sz="1400"/>
              <a:t>entro sette giorni dall'avvenuto conferimento dell'incarico da parte del debitore, l’OCC ne dà notizia all'agente della riscossione e agli uffici fiscali, anche degli enti locali, competenti sulla base dell'ultimo domicilio fiscale dell'istante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a:solidFill>
                  <a:schemeClr val="tx1">
                    <a:alpha val="35000"/>
                  </a:schemeClr>
                </a:solidFill>
                <a:sym typeface="+mn-ea"/>
              </a:rPr>
              <a:t>Gli strumenti giudiziali di regolazione della crisi per l'impresa minore</a:t>
            </a:r>
          </a:p>
        </p:txBody>
      </p:sp>
      <p:sp>
        <p:nvSpPr>
          <p:cNvPr id="3" name="Content Placeholder 2"/>
          <p:cNvSpPr>
            <a:spLocks noGrp="1"/>
          </p:cNvSpPr>
          <p:nvPr>
            <p:ph idx="1"/>
          </p:nvPr>
        </p:nvSpPr>
        <p:spPr/>
        <p:txBody>
          <a:bodyPr/>
          <a:lstStyle/>
          <a:p>
            <a:pPr marL="0" indent="0" algn="just">
              <a:buFont typeface="Wingdings" panose="05000000000000000000" charset="0"/>
              <a:buNone/>
            </a:pPr>
            <a:endParaRPr lang="it-IT" altLang="en-US" sz="2800"/>
          </a:p>
          <a:p>
            <a:pPr marL="0" indent="0" algn="just">
              <a:buClrTx/>
              <a:buSzTx/>
              <a:buFont typeface="Wingdings" panose="05000000000000000000" charset="0"/>
              <a:buNone/>
            </a:pPr>
            <a:endParaRPr lang="it-IT" altLang="en-US" sz="1800"/>
          </a:p>
          <a:p>
            <a:pPr marL="0" indent="0" algn="just">
              <a:buClrTx/>
              <a:buSzTx/>
              <a:buFont typeface="Wingdings" panose="05000000000000000000" charset="0"/>
              <a:buNone/>
            </a:pPr>
            <a:endParaRPr lang="it-IT" altLang="en-US" sz="1800"/>
          </a:p>
          <a:p>
            <a:pPr marL="0" algn="just">
              <a:buClrTx/>
              <a:buSzTx/>
              <a:buFont typeface="Wingdings" panose="05000000000000000000" charset="0"/>
              <a:buNone/>
            </a:pPr>
            <a:endParaRPr lang="it-IT" altLang="en-US" sz="1500"/>
          </a:p>
          <a:p>
            <a:pPr marL="0" algn="just">
              <a:buClrTx/>
              <a:buSzTx/>
              <a:buFont typeface="Wingdings" panose="05000000000000000000" charset="0"/>
              <a:buNone/>
            </a:pPr>
            <a:endParaRPr lang="it-IT" altLang="en-US" sz="1500"/>
          </a:p>
          <a:p>
            <a:pPr marL="0" indent="0" algn="r">
              <a:buFont typeface="Wingdings" panose="05000000000000000000" charset="0"/>
              <a:buNone/>
            </a:pPr>
            <a:endParaRPr lang="it-IT" altLang="en-US" sz="2000" i="1"/>
          </a:p>
        </p:txBody>
      </p:sp>
      <p:sp>
        <p:nvSpPr>
          <p:cNvPr id="4" name="Date Placeholder 3"/>
          <p:cNvSpPr>
            <a:spLocks noGrp="1"/>
          </p:cNvSpPr>
          <p:nvPr>
            <p:ph type="dt" sz="half" idx="10"/>
          </p:nvPr>
        </p:nvSpPr>
        <p:spPr/>
        <p:txBody>
          <a:bodyPr/>
          <a:lstStyle/>
          <a:p>
            <a:r>
              <a:rPr lang="en-US"/>
              <a:t>16 maggio 2024</a:t>
            </a:r>
          </a:p>
        </p:txBody>
      </p:sp>
      <p:sp>
        <p:nvSpPr>
          <p:cNvPr id="5" name="Footer Placeholder 4"/>
          <p:cNvSpPr>
            <a:spLocks noGrp="1"/>
          </p:cNvSpPr>
          <p:nvPr>
            <p:ph type="ftr" sz="quarter" idx="11"/>
          </p:nvPr>
        </p:nvSpPr>
        <p:spPr>
          <a:xfrm>
            <a:off x="3455035" y="6245225"/>
            <a:ext cx="5274310" cy="476250"/>
          </a:xfrm>
        </p:spPr>
        <p:txBody>
          <a:bodyPr/>
          <a:lstStyle/>
          <a:p>
            <a:r>
              <a:rPr lang="en-US"/>
              <a:t>Gli adeguati assetti e la gestione della crisi dell’impresa minore</a:t>
            </a:r>
          </a:p>
        </p:txBody>
      </p:sp>
      <p:sp>
        <p:nvSpPr>
          <p:cNvPr id="6" name="Slide Number Placeholder 5"/>
          <p:cNvSpPr>
            <a:spLocks noGrp="1"/>
          </p:cNvSpPr>
          <p:nvPr>
            <p:ph type="sldNum" sz="quarter" idx="12"/>
          </p:nvPr>
        </p:nvSpPr>
        <p:spPr/>
        <p:txBody>
          <a:bodyPr/>
          <a:lstStyle/>
          <a:p>
            <a:fld id="{9B618960-8005-486C-9A75-10CB2AAC16F9}" type="slidenum">
              <a:rPr lang="en-US" smtClean="0"/>
              <a:t>16</a:t>
            </a:fld>
            <a:endParaRPr lang="en-US"/>
          </a:p>
        </p:txBody>
      </p:sp>
      <p:sp>
        <p:nvSpPr>
          <p:cNvPr id="7" name="Rettangolo 1"/>
          <p:cNvSpPr/>
          <p:nvPr/>
        </p:nvSpPr>
        <p:spPr>
          <a:xfrm>
            <a:off x="609600" y="863600"/>
            <a:ext cx="9685020" cy="706755"/>
          </a:xfrm>
          <a:prstGeom prst="rect">
            <a:avLst/>
          </a:prstGeom>
        </p:spPr>
        <p:txBody>
          <a:bodyPr wrap="square">
            <a:spAutoFit/>
          </a:bodyPr>
          <a:lstStyle/>
          <a:p>
            <a:pPr lvl="1" algn="just">
              <a:buClrTx/>
              <a:buSzTx/>
              <a:buFont typeface="Wingdings" panose="05000000000000000000" charset="0"/>
            </a:pPr>
            <a:r>
              <a:rPr lang="it-IT" altLang="en-US" sz="2000"/>
              <a:t>Depositato il ricorso e la relativa documentazione, la domanda è dichiarata dal giudice</a:t>
            </a:r>
          </a:p>
        </p:txBody>
      </p:sp>
      <p:sp>
        <p:nvSpPr>
          <p:cNvPr id="8" name="Rettangolo con angoli arrotondati 3"/>
          <p:cNvSpPr/>
          <p:nvPr/>
        </p:nvSpPr>
        <p:spPr>
          <a:xfrm>
            <a:off x="1637356" y="1660654"/>
            <a:ext cx="2376264" cy="707886"/>
          </a:xfrm>
          <a:prstGeom prst="roundRect">
            <a:avLst/>
          </a:prstGeom>
        </p:spPr>
        <p:style>
          <a:lnRef idx="2">
            <a:schemeClr val="accent1"/>
          </a:lnRef>
          <a:fillRef idx="1">
            <a:schemeClr val="lt1"/>
          </a:fillRef>
          <a:effectRef idx="0">
            <a:schemeClr val="accent1"/>
          </a:effectRef>
          <a:fontRef idx="minor">
            <a:schemeClr val="dk1"/>
          </a:fontRef>
        </p:style>
        <p:txBody>
          <a:bodyPr vertOverflow="overflow" horzOverflow="overflow" vert="horz" wrap="square" numCol="1" spcCol="0" rtlCol="0" fromWordArt="0" anchor="ctr" anchorCtr="0" forceAA="0" compatLnSpc="1">
            <a:noAutofit/>
          </a:bodyPr>
          <a:lstStyle/>
          <a:p>
            <a:pPr lvl="0" algn="ctr">
              <a:buClrTx/>
              <a:buSzTx/>
              <a:buFontTx/>
            </a:pPr>
            <a:r>
              <a:rPr lang="it-IT" sz="2000" dirty="0">
                <a:solidFill>
                  <a:srgbClr val="002060"/>
                </a:solidFill>
                <a:sym typeface="+mn-ea"/>
              </a:rPr>
              <a:t>Inammissibile</a:t>
            </a:r>
          </a:p>
        </p:txBody>
      </p:sp>
      <p:sp>
        <p:nvSpPr>
          <p:cNvPr id="9" name="Rettangolo con angoli arrotondati 3"/>
          <p:cNvSpPr/>
          <p:nvPr/>
        </p:nvSpPr>
        <p:spPr>
          <a:xfrm>
            <a:off x="7570161" y="1660654"/>
            <a:ext cx="2376264" cy="707886"/>
          </a:xfrm>
          <a:prstGeom prst="roundRect">
            <a:avLst/>
          </a:prstGeom>
        </p:spPr>
        <p:style>
          <a:lnRef idx="2">
            <a:schemeClr val="accent1"/>
          </a:lnRef>
          <a:fillRef idx="1">
            <a:schemeClr val="lt1"/>
          </a:fillRef>
          <a:effectRef idx="0">
            <a:schemeClr val="accent1"/>
          </a:effectRef>
          <a:fontRef idx="minor">
            <a:schemeClr val="dk1"/>
          </a:fontRef>
        </p:style>
        <p:txBody>
          <a:bodyPr vertOverflow="overflow" horzOverflow="overflow" vert="horz" wrap="square" numCol="1" spcCol="0" rtlCol="0" fromWordArt="0" anchor="ctr" anchorCtr="0" forceAA="0" compatLnSpc="1">
            <a:noAutofit/>
          </a:bodyPr>
          <a:lstStyle/>
          <a:p>
            <a:pPr lvl="0" algn="ctr">
              <a:buClrTx/>
              <a:buSzTx/>
              <a:buFontTx/>
            </a:pPr>
            <a:r>
              <a:rPr lang="it-IT" sz="2000" dirty="0">
                <a:solidFill>
                  <a:srgbClr val="002060"/>
                </a:solidFill>
                <a:sym typeface="+mn-ea"/>
              </a:rPr>
              <a:t>Ammissibile</a:t>
            </a:r>
          </a:p>
        </p:txBody>
      </p:sp>
      <p:sp>
        <p:nvSpPr>
          <p:cNvPr id="10" name="Text Box 9"/>
          <p:cNvSpPr txBox="1"/>
          <p:nvPr/>
        </p:nvSpPr>
        <p:spPr>
          <a:xfrm>
            <a:off x="1358900" y="2569845"/>
            <a:ext cx="2934335" cy="2676525"/>
          </a:xfrm>
          <a:prstGeom prst="rect">
            <a:avLst/>
          </a:prstGeom>
          <a:noFill/>
        </p:spPr>
        <p:txBody>
          <a:bodyPr wrap="square" rtlCol="0">
            <a:spAutoFit/>
          </a:bodyPr>
          <a:lstStyle/>
          <a:p>
            <a:pPr algn="just"/>
            <a:r>
              <a:rPr lang="en-US" sz="1400"/>
              <a:t>Se mancano  i documenti di cui agli articoli 75  e  76,  se  il  debitore  presenta requisiti dimensionali che eccedono i limiti di cui  all'articolo  2, comma 1, lettera d), numeri 1), 2) e 3), se è già stato esdebitato</a:t>
            </a:r>
            <a:r>
              <a:rPr lang="it-IT" altLang="en-US" sz="1400"/>
              <a:t> </a:t>
            </a:r>
            <a:r>
              <a:rPr lang="en-US" sz="1400"/>
              <a:t>nei  cinque  anni  precedenti  la  domanda  o  ha  già   beneficiato</a:t>
            </a:r>
            <a:r>
              <a:rPr lang="it-IT" altLang="en-US" sz="1400"/>
              <a:t> </a:t>
            </a:r>
            <a:r>
              <a:rPr lang="en-US" sz="1400"/>
              <a:t>dell'esdebitazione per due volte o se risultano commessi atti diretti</a:t>
            </a:r>
            <a:r>
              <a:rPr lang="it-IT" altLang="en-US" sz="1400"/>
              <a:t> </a:t>
            </a:r>
            <a:r>
              <a:rPr lang="en-US" sz="1400"/>
              <a:t>a frodare le ragioni dei creditori</a:t>
            </a:r>
          </a:p>
        </p:txBody>
      </p:sp>
      <p:sp>
        <p:nvSpPr>
          <p:cNvPr id="11" name="Text Box 10"/>
          <p:cNvSpPr txBox="1"/>
          <p:nvPr/>
        </p:nvSpPr>
        <p:spPr>
          <a:xfrm>
            <a:off x="6263005" y="2569845"/>
            <a:ext cx="4991100" cy="3472815"/>
          </a:xfrm>
          <a:prstGeom prst="rect">
            <a:avLst/>
          </a:prstGeom>
          <a:noFill/>
        </p:spPr>
        <p:txBody>
          <a:bodyPr wrap="square" rtlCol="0">
            <a:noAutofit/>
          </a:bodyPr>
          <a:lstStyle/>
          <a:p>
            <a:pPr marL="285750" indent="-285750" algn="just">
              <a:buFont typeface="Arial" panose="020B0604020202020204" pitchFamily="34" charset="0"/>
              <a:buChar char="•"/>
            </a:pPr>
            <a:r>
              <a:rPr lang="it-IT" altLang="en-US" sz="1200"/>
              <a:t>il Giudice dichiara aperta la procedura con decreto non reclamabile</a:t>
            </a:r>
            <a:endParaRPr lang="en-US" sz="1200"/>
          </a:p>
          <a:p>
            <a:pPr marL="285750" indent="-285750" algn="just">
              <a:buFont typeface="Arial" panose="020B0604020202020204" pitchFamily="34" charset="0"/>
              <a:buChar char="•"/>
            </a:pPr>
            <a:r>
              <a:rPr lang="it-IT" altLang="en-US" sz="1200"/>
              <a:t>è disposto che </a:t>
            </a:r>
            <a:r>
              <a:rPr lang="en-US" sz="1200"/>
              <a:t>l’OCC  </a:t>
            </a:r>
            <a:r>
              <a:rPr lang="it-IT" altLang="en-US" sz="1200"/>
              <a:t>comunichi</a:t>
            </a:r>
            <a:r>
              <a:rPr lang="en-US" sz="1200"/>
              <a:t> a tutti i creditori </a:t>
            </a:r>
            <a:r>
              <a:rPr lang="it-IT" altLang="en-US" sz="1200"/>
              <a:t>la proposta e </a:t>
            </a:r>
            <a:r>
              <a:rPr lang="en-US" sz="1200"/>
              <a:t>il decreto</a:t>
            </a:r>
          </a:p>
          <a:p>
            <a:pPr marL="285750" indent="-285750" algn="just">
              <a:buFont typeface="Arial" panose="020B0604020202020204" pitchFamily="34" charset="0"/>
              <a:buChar char="•"/>
            </a:pPr>
            <a:r>
              <a:rPr lang="it-IT" altLang="en-US" sz="1200"/>
              <a:t>il decreto è pubblicato sul sito del Tribunale o del Ministero e al R.I. se il debitore svolge attività di impresa ed è trascritto presso gli uffici competenti se il piano prevede la cessione o l’affidamento a terzi dei beni immobili e beni mobili registrati</a:t>
            </a:r>
            <a:endParaRPr lang="en-US" sz="1200"/>
          </a:p>
          <a:p>
            <a:pPr marL="285750" indent="-285750" algn="just">
              <a:buFont typeface="Arial" panose="020B0604020202020204" pitchFamily="34" charset="0"/>
              <a:buChar char="•"/>
            </a:pPr>
            <a:r>
              <a:rPr lang="it-IT" altLang="en-US" sz="1200"/>
              <a:t>l’OCC </a:t>
            </a:r>
            <a:r>
              <a:rPr lang="en-US" sz="1200"/>
              <a:t>riceve l</a:t>
            </a:r>
            <a:r>
              <a:rPr lang="it-IT" altLang="en-US" sz="1200"/>
              <a:t>a</a:t>
            </a:r>
            <a:r>
              <a:rPr lang="en-US" sz="1200"/>
              <a:t> dichiarazion</a:t>
            </a:r>
            <a:r>
              <a:rPr lang="it-IT" altLang="en-US" sz="1200"/>
              <a:t>e </a:t>
            </a:r>
            <a:r>
              <a:rPr lang="en-US" sz="1200"/>
              <a:t>di adesione o di mancata adesione alla proposta di concordato e le eventuali contestazioni da parte dei creditori ammessi al voto</a:t>
            </a:r>
            <a:r>
              <a:rPr lang="it-IT" altLang="en-US" sz="1200"/>
              <a:t> ai quali è assegnato un termine non superiore a 30 giorni</a:t>
            </a:r>
          </a:p>
          <a:p>
            <a:pPr marL="285750" indent="-285750" algn="just">
              <a:buFont typeface="Arial" panose="020B0604020202020204" pitchFamily="34" charset="0"/>
              <a:buChar char="•"/>
            </a:pPr>
            <a:r>
              <a:rPr lang="it-IT" altLang="en-US" sz="1200" b="1"/>
              <a:t>su istanza del debitore</a:t>
            </a:r>
            <a:r>
              <a:rPr lang="it-IT" altLang="en-US" sz="1200"/>
              <a:t>, il giudice dispone che non possono essere iniziate o proseguite le azioni esecutive, né disposti sequestri, né acquistati diritti di prelazione</a:t>
            </a:r>
          </a:p>
          <a:p>
            <a:pPr marL="285750" indent="-285750" algn="just">
              <a:buFont typeface="Arial" panose="020B0604020202020204" pitchFamily="34" charset="0"/>
              <a:buChar char="•"/>
            </a:pPr>
            <a:r>
              <a:rPr lang="it-IT" altLang="en-US" sz="1200"/>
              <a:t>in questo caso e laddove sia proposta una domanda di concordato in continuità e sia domandato dal debitore, il giudice nomina il Commissario Giudiziale perché svolga le funzioni dell’OCC</a:t>
            </a:r>
            <a:endParaRPr lang="en-US" sz="1200"/>
          </a:p>
          <a:p>
            <a:pPr marL="285750" indent="-285750" algn="just">
              <a:buFont typeface="Arial" panose="020B0604020202020204" pitchFamily="34" charset="0"/>
              <a:buChar char="•"/>
            </a:pPr>
            <a:r>
              <a:rPr lang="it-IT" altLang="en-US" sz="1200"/>
              <a:t>l’OCC </a:t>
            </a:r>
            <a:r>
              <a:rPr lang="en-US" sz="1200"/>
              <a:t>cura l'esecuzione del decreto</a:t>
            </a:r>
          </a:p>
          <a:p>
            <a:pPr marL="285750" indent="-285750" algn="just">
              <a:buFont typeface="Arial" panose="020B0604020202020204" pitchFamily="34" charset="0"/>
              <a:buChar char="•"/>
            </a:pPr>
            <a:endParaRPr lang="en-US" sz="12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a:solidFill>
                  <a:schemeClr val="tx1">
                    <a:alpha val="35000"/>
                  </a:schemeClr>
                </a:solidFill>
                <a:sym typeface="+mn-ea"/>
              </a:rPr>
              <a:t>Gli strumenti giudiziali di regolazione della crisi per l'impresa minore</a:t>
            </a:r>
          </a:p>
        </p:txBody>
      </p:sp>
      <p:sp>
        <p:nvSpPr>
          <p:cNvPr id="3" name="Content Placeholder 2"/>
          <p:cNvSpPr>
            <a:spLocks noGrp="1"/>
          </p:cNvSpPr>
          <p:nvPr>
            <p:ph idx="1"/>
          </p:nvPr>
        </p:nvSpPr>
        <p:spPr/>
        <p:txBody>
          <a:bodyPr/>
          <a:lstStyle/>
          <a:p>
            <a:pPr marL="0" indent="0" algn="just">
              <a:buFont typeface="Wingdings" panose="05000000000000000000" charset="0"/>
              <a:buNone/>
            </a:pPr>
            <a:endParaRPr lang="it-IT" altLang="en-US" sz="1800"/>
          </a:p>
          <a:p>
            <a:pPr marL="0" indent="0" algn="just">
              <a:buFont typeface="Wingdings" panose="05000000000000000000" charset="0"/>
              <a:buNone/>
            </a:pPr>
            <a:endParaRPr lang="it-IT" altLang="en-US" sz="1800"/>
          </a:p>
          <a:p>
            <a:pPr marL="0" indent="0" algn="just">
              <a:buFont typeface="Wingdings" panose="05000000000000000000" charset="0"/>
              <a:buNone/>
            </a:pPr>
            <a:r>
              <a:rPr lang="it-IT" altLang="en-US" sz="1600"/>
              <a:t>Dichiarata ammissibile la domanda, il concordato minore passa innanzitutto al vaglio dei creditori ammessi al voto (per le maggioranze e le esclusioni si rimanda all’art. 79 CCII), i quali sono chiamati ad approvarlo. In mancanza di comunicazione della adesione o meno all’OCC, il creditore si intende abbia approvato il concordato. Il concordato minore della società, salvo patto contrario, produce i suoi effetti anche nei confronti dei soci illimitatamenti responsabili.</a:t>
            </a:r>
            <a:endParaRPr lang="it-IT" altLang="en-US" sz="1800"/>
          </a:p>
          <a:p>
            <a:pPr marL="0" indent="0" algn="just">
              <a:buFont typeface="Wingdings" panose="05000000000000000000" charset="0"/>
              <a:buNone/>
            </a:pPr>
            <a:endParaRPr lang="it-IT" altLang="en-US" sz="1800"/>
          </a:p>
          <a:p>
            <a:pPr marL="0" indent="0" algn="just">
              <a:buFont typeface="Wingdings" panose="05000000000000000000" charset="0"/>
              <a:buNone/>
            </a:pPr>
            <a:endParaRPr lang="it-IT" altLang="en-US" sz="1800"/>
          </a:p>
          <a:p>
            <a:pPr marL="0" indent="0" algn="just">
              <a:buFont typeface="Wingdings" panose="05000000000000000000" charset="0"/>
              <a:buNone/>
            </a:pPr>
            <a:endParaRPr lang="it-IT" altLang="en-US" sz="1800"/>
          </a:p>
          <a:p>
            <a:pPr marL="0" algn="just">
              <a:buClrTx/>
              <a:buSzTx/>
              <a:buFont typeface="Wingdings" panose="05000000000000000000" charset="0"/>
              <a:buNone/>
            </a:pPr>
            <a:r>
              <a:rPr lang="it-IT" altLang="en-US" sz="1600"/>
              <a:t>Il giudice,verificati la </a:t>
            </a:r>
            <a:r>
              <a:rPr lang="it-IT" altLang="en-US" sz="1600" b="1"/>
              <a:t>ammissibilità giuridica e la fattibilità del piano</a:t>
            </a:r>
            <a:r>
              <a:rPr lang="it-IT" altLang="en-US" sz="1600"/>
              <a:t>, nonché il raggiungimento della maggioranza per il voto demandato ai creditori, in assenza di contestazioni, omologa il concordato minore con sentenza con la quale la procedura viene dichiarata chiusa.</a:t>
            </a:r>
          </a:p>
          <a:p>
            <a:pPr marL="0" algn="just">
              <a:buClrTx/>
              <a:buSzTx/>
              <a:buFont typeface="Wingdings" panose="05000000000000000000" charset="0"/>
              <a:buNone/>
            </a:pPr>
            <a:r>
              <a:rPr lang="it-IT" altLang="en-US" sz="1600"/>
              <a:t>Quando uno dei creditori contesta la </a:t>
            </a:r>
            <a:r>
              <a:rPr lang="it-IT" altLang="en-US" sz="1600" b="1"/>
              <a:t>convenienza della proposta</a:t>
            </a:r>
            <a:r>
              <a:rPr lang="it-IT" altLang="en-US" sz="1600"/>
              <a:t>, il giudice omolga il concordato se ritiene che il credito dell’opponente possa essere soddisfatto in misura non inferiore all’alternativa liquidatoria; il giudice omologa anche in mancanza di adesione da parte dell’amministrazione finanziaria o degli enti gestori di forme di previdenza o assistenza obbligatorie quando l’adesione è determinante ai fini delle percentuali di voto ed anche, previa relazione dell’OCC, quando risulta che la proposta di soddisfacimento sia più conveniente rispetto all’alternativa liquidatoria.</a:t>
            </a:r>
          </a:p>
          <a:p>
            <a:pPr marL="0" algn="just">
              <a:buClrTx/>
              <a:buSzTx/>
              <a:buFont typeface="Wingdings" panose="05000000000000000000" charset="0"/>
              <a:buNone/>
            </a:pPr>
            <a:endParaRPr lang="it-IT" altLang="en-US" sz="1600"/>
          </a:p>
          <a:p>
            <a:pPr marL="0" algn="just">
              <a:buClrTx/>
              <a:buSzTx/>
              <a:buFont typeface="Wingdings" panose="05000000000000000000" charset="0"/>
              <a:buNone/>
            </a:pPr>
            <a:endParaRPr lang="it-IT" altLang="en-US" sz="1600"/>
          </a:p>
          <a:p>
            <a:pPr marL="0" algn="just">
              <a:buClrTx/>
              <a:buSzTx/>
              <a:buFont typeface="Wingdings" panose="05000000000000000000" charset="0"/>
              <a:buNone/>
            </a:pPr>
            <a:endParaRPr lang="it-IT" altLang="en-US" sz="1600"/>
          </a:p>
          <a:p>
            <a:pPr marL="0" algn="just">
              <a:buClrTx/>
              <a:buSzTx/>
              <a:buFont typeface="Wingdings" panose="05000000000000000000" charset="0"/>
              <a:buNone/>
            </a:pPr>
            <a:endParaRPr lang="it-IT" altLang="en-US" sz="1600"/>
          </a:p>
          <a:p>
            <a:pPr marL="0" indent="0" algn="r">
              <a:buFont typeface="Wingdings" panose="05000000000000000000" charset="0"/>
              <a:buNone/>
            </a:pPr>
            <a:endParaRPr lang="it-IT" altLang="en-US" sz="2000" i="1"/>
          </a:p>
        </p:txBody>
      </p:sp>
      <p:sp>
        <p:nvSpPr>
          <p:cNvPr id="4" name="Date Placeholder 3"/>
          <p:cNvSpPr>
            <a:spLocks noGrp="1"/>
          </p:cNvSpPr>
          <p:nvPr>
            <p:ph type="dt" sz="half" idx="10"/>
          </p:nvPr>
        </p:nvSpPr>
        <p:spPr/>
        <p:txBody>
          <a:bodyPr/>
          <a:lstStyle/>
          <a:p>
            <a:r>
              <a:rPr lang="en-US"/>
              <a:t>16 maggio 2024</a:t>
            </a:r>
          </a:p>
        </p:txBody>
      </p:sp>
      <p:sp>
        <p:nvSpPr>
          <p:cNvPr id="5" name="Footer Placeholder 4"/>
          <p:cNvSpPr>
            <a:spLocks noGrp="1"/>
          </p:cNvSpPr>
          <p:nvPr>
            <p:ph type="ftr" sz="quarter" idx="11"/>
          </p:nvPr>
        </p:nvSpPr>
        <p:spPr>
          <a:xfrm>
            <a:off x="3455035" y="6245225"/>
            <a:ext cx="5274310" cy="476250"/>
          </a:xfrm>
        </p:spPr>
        <p:txBody>
          <a:bodyPr/>
          <a:lstStyle/>
          <a:p>
            <a:r>
              <a:rPr lang="en-US"/>
              <a:t>Gli adeguati assetti e la gestione della crisi dell’impresa minore</a:t>
            </a:r>
          </a:p>
        </p:txBody>
      </p:sp>
      <p:sp>
        <p:nvSpPr>
          <p:cNvPr id="6" name="Slide Number Placeholder 5"/>
          <p:cNvSpPr>
            <a:spLocks noGrp="1"/>
          </p:cNvSpPr>
          <p:nvPr>
            <p:ph type="sldNum" sz="quarter" idx="12"/>
          </p:nvPr>
        </p:nvSpPr>
        <p:spPr/>
        <p:txBody>
          <a:bodyPr/>
          <a:lstStyle/>
          <a:p>
            <a:fld id="{9B618960-8005-486C-9A75-10CB2AAC16F9}" type="slidenum">
              <a:rPr lang="en-US" smtClean="0"/>
              <a:t>17</a:t>
            </a:fld>
            <a:endParaRPr lang="en-US"/>
          </a:p>
        </p:txBody>
      </p:sp>
      <p:sp>
        <p:nvSpPr>
          <p:cNvPr id="9" name="Rettangolo con angoli arrotondati 3"/>
          <p:cNvSpPr/>
          <p:nvPr/>
        </p:nvSpPr>
        <p:spPr>
          <a:xfrm>
            <a:off x="4903796" y="946279"/>
            <a:ext cx="2376264" cy="707886"/>
          </a:xfrm>
          <a:prstGeom prst="roundRect">
            <a:avLst/>
          </a:prstGeom>
        </p:spPr>
        <p:style>
          <a:lnRef idx="2">
            <a:schemeClr val="accent1"/>
          </a:lnRef>
          <a:fillRef idx="1">
            <a:schemeClr val="lt1"/>
          </a:fillRef>
          <a:effectRef idx="0">
            <a:schemeClr val="accent1"/>
          </a:effectRef>
          <a:fontRef idx="minor">
            <a:schemeClr val="dk1"/>
          </a:fontRef>
        </p:style>
        <p:txBody>
          <a:bodyPr vertOverflow="overflow" horzOverflow="overflow" vert="horz" wrap="square" numCol="1" spcCol="0" rtlCol="0" fromWordArt="0" anchor="ctr" anchorCtr="0" forceAA="0" compatLnSpc="1">
            <a:noAutofit/>
          </a:bodyPr>
          <a:lstStyle/>
          <a:p>
            <a:pPr lvl="0" algn="ctr">
              <a:buClrTx/>
              <a:buSzTx/>
              <a:buFontTx/>
            </a:pPr>
            <a:r>
              <a:rPr lang="it-IT" sz="2000" dirty="0">
                <a:solidFill>
                  <a:srgbClr val="002060"/>
                </a:solidFill>
                <a:sym typeface="+mn-ea"/>
              </a:rPr>
              <a:t>Approvazione</a:t>
            </a:r>
          </a:p>
        </p:txBody>
      </p:sp>
      <p:sp>
        <p:nvSpPr>
          <p:cNvPr id="10" name="Rettangolo con angoli arrotondati 3"/>
          <p:cNvSpPr/>
          <p:nvPr/>
        </p:nvSpPr>
        <p:spPr>
          <a:xfrm>
            <a:off x="4903796" y="2983359"/>
            <a:ext cx="2376264" cy="707886"/>
          </a:xfrm>
          <a:prstGeom prst="roundRect">
            <a:avLst/>
          </a:prstGeom>
        </p:spPr>
        <p:style>
          <a:lnRef idx="2">
            <a:schemeClr val="accent1"/>
          </a:lnRef>
          <a:fillRef idx="1">
            <a:schemeClr val="lt1"/>
          </a:fillRef>
          <a:effectRef idx="0">
            <a:schemeClr val="accent1"/>
          </a:effectRef>
          <a:fontRef idx="minor">
            <a:schemeClr val="dk1"/>
          </a:fontRef>
        </p:style>
        <p:txBody>
          <a:bodyPr vertOverflow="overflow" horzOverflow="overflow" vert="horz" wrap="square" numCol="1" spcCol="0" rtlCol="0" fromWordArt="0" anchor="ctr" anchorCtr="0" forceAA="0" compatLnSpc="1">
            <a:noAutofit/>
          </a:bodyPr>
          <a:lstStyle/>
          <a:p>
            <a:pPr lvl="0" algn="ctr">
              <a:buClrTx/>
              <a:buSzTx/>
              <a:buFontTx/>
            </a:pPr>
            <a:r>
              <a:rPr lang="it-IT" sz="2000" dirty="0">
                <a:solidFill>
                  <a:srgbClr val="002060"/>
                </a:solidFill>
                <a:sym typeface="+mn-ea"/>
              </a:rPr>
              <a:t>Omologazione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a:solidFill>
                  <a:schemeClr val="tx1">
                    <a:alpha val="35000"/>
                  </a:schemeClr>
                </a:solidFill>
                <a:sym typeface="+mn-ea"/>
              </a:rPr>
              <a:t>Gli strumenti giudiziali di regolazione della crisi per l'impresa minore</a:t>
            </a:r>
          </a:p>
        </p:txBody>
      </p:sp>
      <p:sp>
        <p:nvSpPr>
          <p:cNvPr id="3" name="Content Placeholder 2"/>
          <p:cNvSpPr>
            <a:spLocks noGrp="1"/>
          </p:cNvSpPr>
          <p:nvPr>
            <p:ph idx="1"/>
          </p:nvPr>
        </p:nvSpPr>
        <p:spPr/>
        <p:txBody>
          <a:bodyPr/>
          <a:lstStyle/>
          <a:p>
            <a:pPr marL="0" indent="0" algn="just">
              <a:buFont typeface="Wingdings" panose="05000000000000000000" charset="0"/>
              <a:buNone/>
            </a:pPr>
            <a:endParaRPr lang="it-IT" altLang="en-US" sz="2800"/>
          </a:p>
          <a:p>
            <a:pPr marL="0" indent="0" algn="just">
              <a:buClrTx/>
              <a:buSzTx/>
              <a:buFont typeface="Wingdings" panose="05000000000000000000" charset="0"/>
              <a:buNone/>
            </a:pPr>
            <a:endParaRPr lang="it-IT" altLang="en-US" sz="1800"/>
          </a:p>
          <a:p>
            <a:pPr marL="0" indent="0" algn="just">
              <a:buClrTx/>
              <a:buSzTx/>
              <a:buFont typeface="Wingdings" panose="05000000000000000000" charset="0"/>
              <a:buNone/>
            </a:pPr>
            <a:endParaRPr lang="it-IT" altLang="en-US" sz="1800"/>
          </a:p>
          <a:p>
            <a:pPr marL="0" algn="just">
              <a:buClrTx/>
              <a:buSzTx/>
              <a:buFont typeface="Wingdings" panose="05000000000000000000" charset="0"/>
              <a:buNone/>
            </a:pPr>
            <a:endParaRPr lang="it-IT" altLang="en-US" sz="1500"/>
          </a:p>
          <a:p>
            <a:pPr marL="0" algn="just">
              <a:buClrTx/>
              <a:buSzTx/>
              <a:buFont typeface="Wingdings" panose="05000000000000000000" charset="0"/>
              <a:buNone/>
            </a:pPr>
            <a:endParaRPr lang="it-IT" altLang="en-US" sz="1500"/>
          </a:p>
          <a:p>
            <a:pPr marL="0" indent="0" algn="r">
              <a:buFont typeface="Wingdings" panose="05000000000000000000" charset="0"/>
              <a:buNone/>
            </a:pPr>
            <a:endParaRPr lang="it-IT" altLang="en-US" sz="2000" i="1"/>
          </a:p>
        </p:txBody>
      </p:sp>
      <p:sp>
        <p:nvSpPr>
          <p:cNvPr id="4" name="Date Placeholder 3"/>
          <p:cNvSpPr>
            <a:spLocks noGrp="1"/>
          </p:cNvSpPr>
          <p:nvPr>
            <p:ph type="dt" sz="half" idx="10"/>
          </p:nvPr>
        </p:nvSpPr>
        <p:spPr/>
        <p:txBody>
          <a:bodyPr/>
          <a:lstStyle/>
          <a:p>
            <a:r>
              <a:rPr lang="en-US"/>
              <a:t>16 maggio 2024</a:t>
            </a:r>
          </a:p>
        </p:txBody>
      </p:sp>
      <p:sp>
        <p:nvSpPr>
          <p:cNvPr id="5" name="Footer Placeholder 4"/>
          <p:cNvSpPr>
            <a:spLocks noGrp="1"/>
          </p:cNvSpPr>
          <p:nvPr>
            <p:ph type="ftr" sz="quarter" idx="11"/>
          </p:nvPr>
        </p:nvSpPr>
        <p:spPr>
          <a:xfrm>
            <a:off x="3455035" y="6245225"/>
            <a:ext cx="5274310" cy="476250"/>
          </a:xfrm>
        </p:spPr>
        <p:txBody>
          <a:bodyPr/>
          <a:lstStyle/>
          <a:p>
            <a:r>
              <a:rPr lang="en-US"/>
              <a:t>Gli adeguati assetti e la gestione della crisi dell’impresa minore</a:t>
            </a:r>
          </a:p>
        </p:txBody>
      </p:sp>
      <p:sp>
        <p:nvSpPr>
          <p:cNvPr id="6" name="Slide Number Placeholder 5"/>
          <p:cNvSpPr>
            <a:spLocks noGrp="1"/>
          </p:cNvSpPr>
          <p:nvPr>
            <p:ph type="sldNum" sz="quarter" idx="12"/>
          </p:nvPr>
        </p:nvSpPr>
        <p:spPr/>
        <p:txBody>
          <a:bodyPr/>
          <a:lstStyle/>
          <a:p>
            <a:fld id="{9B618960-8005-486C-9A75-10CB2AAC16F9}" type="slidenum">
              <a:rPr lang="en-US" smtClean="0"/>
              <a:t>18</a:t>
            </a:fld>
            <a:endParaRPr lang="en-US"/>
          </a:p>
        </p:txBody>
      </p:sp>
      <p:sp>
        <p:nvSpPr>
          <p:cNvPr id="10" name="Rettangolo con angoli arrotondati 3"/>
          <p:cNvSpPr/>
          <p:nvPr/>
        </p:nvSpPr>
        <p:spPr>
          <a:xfrm>
            <a:off x="843915" y="3074670"/>
            <a:ext cx="4162425" cy="708025"/>
          </a:xfrm>
          <a:prstGeom prst="roundRect">
            <a:avLst/>
          </a:prstGeom>
        </p:spPr>
        <p:style>
          <a:lnRef idx="2">
            <a:schemeClr val="accent1"/>
          </a:lnRef>
          <a:fillRef idx="1">
            <a:schemeClr val="lt1"/>
          </a:fillRef>
          <a:effectRef idx="0">
            <a:schemeClr val="accent1"/>
          </a:effectRef>
          <a:fontRef idx="minor">
            <a:schemeClr val="dk1"/>
          </a:fontRef>
        </p:style>
        <p:txBody>
          <a:bodyPr vertOverflow="overflow" horzOverflow="overflow" vert="horz" wrap="square" numCol="1" spcCol="0" rtlCol="0" fromWordArt="0" anchor="ctr" anchorCtr="0" forceAA="0" compatLnSpc="1">
            <a:noAutofit/>
          </a:bodyPr>
          <a:lstStyle/>
          <a:p>
            <a:pPr lvl="0" algn="ctr">
              <a:buClrTx/>
              <a:buSzTx/>
              <a:buFontTx/>
            </a:pPr>
            <a:r>
              <a:rPr lang="it-IT" sz="2000" dirty="0">
                <a:solidFill>
                  <a:srgbClr val="002060"/>
                </a:solidFill>
                <a:sym typeface="+mn-ea"/>
              </a:rPr>
              <a:t>Rigetto della domanda di omologa</a:t>
            </a:r>
          </a:p>
        </p:txBody>
      </p:sp>
      <p:sp>
        <p:nvSpPr>
          <p:cNvPr id="7" name="Text Box 6"/>
          <p:cNvSpPr txBox="1"/>
          <p:nvPr/>
        </p:nvSpPr>
        <p:spPr>
          <a:xfrm>
            <a:off x="5806440" y="2636520"/>
            <a:ext cx="5450840" cy="2030095"/>
          </a:xfrm>
          <a:prstGeom prst="rect">
            <a:avLst/>
          </a:prstGeom>
          <a:noFill/>
        </p:spPr>
        <p:txBody>
          <a:bodyPr wrap="square" rtlCol="0">
            <a:spAutoFit/>
          </a:bodyPr>
          <a:lstStyle/>
          <a:p>
            <a:pPr marL="285750" indent="-285750" algn="just">
              <a:buFont typeface="Wingdings" panose="05000000000000000000" charset="0"/>
              <a:buChar char="v"/>
            </a:pPr>
            <a:r>
              <a:rPr lang="it-IT" altLang="en-US"/>
              <a:t>il Giudice dichiara con decreto motivato l’inefficacia delle misure protettive accordate</a:t>
            </a:r>
          </a:p>
          <a:p>
            <a:pPr marL="285750" indent="-285750" algn="just">
              <a:buFont typeface="Wingdings" panose="05000000000000000000" charset="0"/>
              <a:buChar char="v"/>
            </a:pPr>
            <a:r>
              <a:rPr lang="it-IT" altLang="en-US"/>
              <a:t>su istanza del debitore dichiara aperta la liquidazione controllata</a:t>
            </a:r>
          </a:p>
          <a:p>
            <a:pPr marL="285750" indent="-285750" algn="just">
              <a:buFont typeface="Wingdings" panose="05000000000000000000" charset="0"/>
              <a:buChar char="v"/>
            </a:pPr>
            <a:r>
              <a:rPr lang="it-IT" altLang="en-US"/>
              <a:t>in caso di frode, l’istanza per l’apertura della liquidazione controllata può essere presentata anche da un creditore o dal pubblico ministero</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a:solidFill>
                  <a:schemeClr val="tx1">
                    <a:alpha val="35000"/>
                  </a:schemeClr>
                </a:solidFill>
                <a:sym typeface="+mn-ea"/>
              </a:rPr>
              <a:t>Gli strumenti giudiziali di regolazione della crisi per l'impresa minore</a:t>
            </a:r>
          </a:p>
        </p:txBody>
      </p:sp>
      <p:sp>
        <p:nvSpPr>
          <p:cNvPr id="3" name="Content Placeholder 2"/>
          <p:cNvSpPr>
            <a:spLocks noGrp="1"/>
          </p:cNvSpPr>
          <p:nvPr>
            <p:ph idx="1"/>
          </p:nvPr>
        </p:nvSpPr>
        <p:spPr/>
        <p:txBody>
          <a:bodyPr/>
          <a:lstStyle/>
          <a:p>
            <a:pPr marL="0" algn="just">
              <a:buClrTx/>
              <a:buSzTx/>
              <a:buFont typeface="Wingdings" panose="05000000000000000000" charset="0"/>
              <a:buNone/>
            </a:pPr>
            <a:r>
              <a:rPr lang="it-IT" altLang="en-US" sz="1800"/>
              <a:t>Successivamente all’omologazione del concordato minore:</a:t>
            </a:r>
          </a:p>
          <a:p>
            <a:pPr marL="0" algn="just">
              <a:buClrTx/>
              <a:buSzTx/>
              <a:buFont typeface="Wingdings" panose="05000000000000000000" charset="0"/>
              <a:buNone/>
            </a:pPr>
            <a:endParaRPr lang="it-IT" altLang="en-US" sz="1400"/>
          </a:p>
          <a:p>
            <a:pPr marL="0" algn="just">
              <a:buClrTx/>
              <a:buSzTx/>
              <a:buFont typeface="Wingdings" panose="05000000000000000000" charset="0"/>
              <a:buChar char="v"/>
            </a:pPr>
            <a:r>
              <a:rPr lang="it-IT" altLang="en-US" sz="1400"/>
              <a:t>il debitore compie ogni atto necessario a dare esecuzione al piano omologato, provvedendo anche alle vendite ed alle cessioni mediante procedure competitive, sotto il controllo e con la collaborazione dell’OCC</a:t>
            </a:r>
          </a:p>
          <a:p>
            <a:pPr marL="0" algn="just">
              <a:buClrTx/>
              <a:buSzTx/>
              <a:buFont typeface="Wingdings" panose="05000000000000000000" charset="0"/>
              <a:buChar char="v"/>
            </a:pPr>
            <a:r>
              <a:rPr lang="it-IT" altLang="en-US" sz="1400"/>
              <a:t>l’OCC vigila sull’esatto adempimento del concordato, risolve le eventuali difficoltà e solo se necessario le sottopone al giudice</a:t>
            </a:r>
          </a:p>
          <a:p>
            <a:pPr marL="0" algn="just">
              <a:buClrTx/>
              <a:buSzTx/>
              <a:buFont typeface="Wingdings" panose="05000000000000000000" charset="0"/>
              <a:buChar char="v"/>
            </a:pPr>
            <a:r>
              <a:rPr lang="it-IT" altLang="en-US" sz="1400"/>
              <a:t>l’OCC ogni sei mesi riferisce al Giudice per iscritto sullo stato dell’esecuzione e segnala ogni fatto rilevante ai fini della revoca; al termine dell’esecuzione, presenta una relazione finale, successivamente alla quale l’OCC ottiene la liquidazione del proprio compenso</a:t>
            </a:r>
          </a:p>
          <a:p>
            <a:pPr marL="0" algn="just">
              <a:buClrTx/>
              <a:buSzTx/>
              <a:buFont typeface="Wingdings" panose="05000000000000000000" charset="0"/>
              <a:buChar char="v"/>
            </a:pPr>
            <a:r>
              <a:rPr lang="it-IT" altLang="en-US" sz="1400"/>
              <a:t>quando il piano non è stato integralmente e correttamente eseguito, il Giudice indica gli atti necessari per l’esecuzione del piano ed un termine per il loro compimento ed in caso di inottemperanza del debitore l’omologazione è revocata</a:t>
            </a:r>
          </a:p>
          <a:p>
            <a:pPr marL="0" algn="just">
              <a:buClrTx/>
              <a:buSzTx/>
              <a:buFont typeface="Wingdings" panose="05000000000000000000" charset="0"/>
              <a:buChar char="v"/>
            </a:pPr>
            <a:r>
              <a:rPr lang="it-IT" altLang="en-US" sz="1400"/>
              <a:t>l’omologazione è revocata d’ufficio o su istanza di un creditore, del P.M. o di qualsiasi interessato quando è stato dolosamente o con colpa grave </a:t>
            </a:r>
            <a:r>
              <a:rPr lang="it-IT" altLang="en-US" sz="1400" b="1"/>
              <a:t>aumentato o diminuito il passivo</a:t>
            </a:r>
            <a:r>
              <a:rPr lang="it-IT" altLang="en-US" sz="1400"/>
              <a:t> ovvero quando è stata </a:t>
            </a:r>
            <a:r>
              <a:rPr lang="it-IT" altLang="en-US" sz="1400" b="1"/>
              <a:t>sottratta o dissimulata una parte rilevante dell’attivo</a:t>
            </a:r>
            <a:r>
              <a:rPr lang="it-IT" altLang="en-US" sz="1400"/>
              <a:t> ovvero quando sono state </a:t>
            </a:r>
            <a:r>
              <a:rPr lang="it-IT" altLang="en-US" sz="1400" b="1"/>
              <a:t>dolosamente simulate attività inesistenti o quando risultano commessi altri atti diretti a frodare</a:t>
            </a:r>
            <a:r>
              <a:rPr lang="it-IT" altLang="en-US" sz="1400"/>
              <a:t> le ragioni dei creditori, quando non è stato eseguito integralmente il piano o quando il piano sia divenuto inattuabile</a:t>
            </a:r>
          </a:p>
          <a:p>
            <a:pPr marL="0" algn="just">
              <a:buClrTx/>
              <a:buSzTx/>
              <a:buFont typeface="Wingdings" panose="05000000000000000000" charset="0"/>
              <a:buChar char="v"/>
            </a:pPr>
            <a:r>
              <a:rPr lang="it-IT" altLang="en-US" sz="1400"/>
              <a:t>la domanda di revoca non può essere proposta e l’iniziativa del Tribunale non può essere assunta decorsi sei mesi dalla presentazione della relazione finale</a:t>
            </a:r>
          </a:p>
          <a:p>
            <a:pPr marL="0" algn="just">
              <a:buClrTx/>
              <a:buSzTx/>
              <a:buFont typeface="Wingdings" panose="05000000000000000000" charset="0"/>
              <a:buChar char="v"/>
            </a:pPr>
            <a:r>
              <a:rPr lang="it-IT" altLang="en-US" sz="1400"/>
              <a:t>in ogni caso di revoca, il giudice, su istanza del debitore, dispone la conversione in liquidazione controllata</a:t>
            </a:r>
          </a:p>
          <a:p>
            <a:pPr marL="0" algn="just">
              <a:buClrTx/>
              <a:buSzTx/>
              <a:buFont typeface="Wingdings" panose="05000000000000000000" charset="0"/>
              <a:buChar char="v"/>
            </a:pPr>
            <a:r>
              <a:rPr lang="it-IT" altLang="en-US" sz="1400"/>
              <a:t>se la revoca consegue ad atti di frode o ad inadempimento, l’istanza può essere proposta anche dai creditori o dal P.M.</a:t>
            </a:r>
          </a:p>
          <a:p>
            <a:pPr marL="0" algn="just">
              <a:buClrTx/>
              <a:buSzTx/>
              <a:buFont typeface="Wingdings" panose="05000000000000000000" charset="0"/>
              <a:buChar char="v"/>
            </a:pPr>
            <a:endParaRPr lang="it-IT" altLang="en-US" sz="1400"/>
          </a:p>
          <a:p>
            <a:pPr marL="0" indent="0" algn="just">
              <a:buClrTx/>
              <a:buSzTx/>
              <a:buFont typeface="Wingdings" panose="05000000000000000000" charset="0"/>
              <a:buNone/>
            </a:pPr>
            <a:endParaRPr lang="it-IT" altLang="en-US" sz="1400"/>
          </a:p>
        </p:txBody>
      </p:sp>
      <p:sp>
        <p:nvSpPr>
          <p:cNvPr id="4" name="Date Placeholder 3"/>
          <p:cNvSpPr>
            <a:spLocks noGrp="1"/>
          </p:cNvSpPr>
          <p:nvPr>
            <p:ph type="dt" sz="half" idx="10"/>
          </p:nvPr>
        </p:nvSpPr>
        <p:spPr/>
        <p:txBody>
          <a:bodyPr/>
          <a:lstStyle/>
          <a:p>
            <a:r>
              <a:rPr lang="en-US"/>
              <a:t>16 maggio 2024</a:t>
            </a:r>
          </a:p>
        </p:txBody>
      </p:sp>
      <p:sp>
        <p:nvSpPr>
          <p:cNvPr id="5" name="Footer Placeholder 4"/>
          <p:cNvSpPr>
            <a:spLocks noGrp="1"/>
          </p:cNvSpPr>
          <p:nvPr>
            <p:ph type="ftr" sz="quarter" idx="11"/>
          </p:nvPr>
        </p:nvSpPr>
        <p:spPr>
          <a:xfrm>
            <a:off x="3455035" y="6245225"/>
            <a:ext cx="5274310" cy="476250"/>
          </a:xfrm>
        </p:spPr>
        <p:txBody>
          <a:bodyPr/>
          <a:lstStyle/>
          <a:p>
            <a:r>
              <a:rPr lang="en-US"/>
              <a:t>Gli adeguati assetti e la gestione della crisi dell’impresa minore</a:t>
            </a:r>
          </a:p>
        </p:txBody>
      </p:sp>
      <p:sp>
        <p:nvSpPr>
          <p:cNvPr id="6" name="Slide Number Placeholder 5"/>
          <p:cNvSpPr>
            <a:spLocks noGrp="1"/>
          </p:cNvSpPr>
          <p:nvPr>
            <p:ph type="sldNum" sz="quarter" idx="12"/>
          </p:nvPr>
        </p:nvSpPr>
        <p:spPr/>
        <p:txBody>
          <a:bodyPr/>
          <a:lstStyle/>
          <a:p>
            <a:fld id="{9B618960-8005-486C-9A75-10CB2AAC16F9}" type="slidenum">
              <a:rPr lang="en-US" smtClean="0"/>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2400">
                <a:solidFill>
                  <a:schemeClr val="tx1">
                    <a:alpha val="50000"/>
                  </a:schemeClr>
                </a:solidFill>
                <a:sym typeface="+mn-ea"/>
              </a:rPr>
              <a:t>Gli strumenti giudiziali di </a:t>
            </a:r>
            <a:r>
              <a:rPr lang="en-US" sz="2400">
                <a:solidFill>
                  <a:schemeClr val="tx1">
                    <a:alpha val="35000"/>
                  </a:schemeClr>
                </a:solidFill>
                <a:sym typeface="+mn-ea"/>
              </a:rPr>
              <a:t>regolazione </a:t>
            </a:r>
            <a:r>
              <a:rPr lang="en-US" sz="2400">
                <a:solidFill>
                  <a:schemeClr val="tx1">
                    <a:alpha val="50000"/>
                  </a:schemeClr>
                </a:solidFill>
                <a:sym typeface="+mn-ea"/>
              </a:rPr>
              <a:t>della crisi per l'impresa minore</a:t>
            </a:r>
          </a:p>
        </p:txBody>
      </p:sp>
      <p:sp>
        <p:nvSpPr>
          <p:cNvPr id="3" name="Content Placeholder 2"/>
          <p:cNvSpPr>
            <a:spLocks noGrp="1"/>
          </p:cNvSpPr>
          <p:nvPr>
            <p:ph idx="1"/>
          </p:nvPr>
        </p:nvSpPr>
        <p:spPr/>
        <p:txBody>
          <a:bodyPr/>
          <a:lstStyle/>
          <a:p>
            <a:pPr marL="0" indent="0">
              <a:buNone/>
            </a:pPr>
            <a:endParaRPr lang="en-US"/>
          </a:p>
          <a:p>
            <a:pPr marL="0" indent="0" algn="just">
              <a:buNone/>
            </a:pPr>
            <a:endParaRPr lang="en-US" sz="2000" b="1" i="1"/>
          </a:p>
          <a:p>
            <a:pPr marL="0" indent="0" algn="just">
              <a:buNone/>
            </a:pPr>
            <a:endParaRPr lang="en-US" sz="2000" b="1" i="1"/>
          </a:p>
          <a:p>
            <a:pPr marL="0" indent="0" algn="just">
              <a:buNone/>
            </a:pPr>
            <a:endParaRPr lang="en-US" sz="2000" b="1" i="1"/>
          </a:p>
          <a:p>
            <a:pPr marL="0" indent="0" algn="just">
              <a:buNone/>
            </a:pPr>
            <a:endParaRPr lang="en-US" sz="2000" b="1" i="1"/>
          </a:p>
          <a:p>
            <a:pPr marL="0" indent="0" algn="just">
              <a:buNone/>
            </a:pPr>
            <a:endParaRPr lang="en-US" sz="2000" b="1" i="1"/>
          </a:p>
          <a:p>
            <a:pPr marL="0" indent="0" algn="just">
              <a:buNone/>
            </a:pPr>
            <a:endParaRPr lang="en-US" sz="2000" b="1" i="1"/>
          </a:p>
          <a:p>
            <a:pPr marL="0" indent="0" algn="just">
              <a:buNone/>
            </a:pPr>
            <a:endParaRPr lang="en-US" sz="2000" b="1" i="1"/>
          </a:p>
          <a:p>
            <a:pPr marL="0" indent="0" algn="just">
              <a:buNone/>
            </a:pPr>
            <a:endParaRPr lang="en-US" sz="2000" i="1"/>
          </a:p>
          <a:p>
            <a:pPr marL="0" indent="0" algn="just">
              <a:buNone/>
            </a:pPr>
            <a:endParaRPr lang="it-IT" altLang="en-US" sz="2000"/>
          </a:p>
        </p:txBody>
      </p:sp>
      <p:sp>
        <p:nvSpPr>
          <p:cNvPr id="4" name="Date Placeholder 3"/>
          <p:cNvSpPr>
            <a:spLocks noGrp="1"/>
          </p:cNvSpPr>
          <p:nvPr>
            <p:ph type="dt" sz="half" idx="10"/>
          </p:nvPr>
        </p:nvSpPr>
        <p:spPr/>
        <p:txBody>
          <a:bodyPr/>
          <a:lstStyle/>
          <a:p>
            <a:r>
              <a:rPr lang="en-US"/>
              <a:t>16 maggio 2024</a:t>
            </a:r>
          </a:p>
        </p:txBody>
      </p:sp>
      <p:sp>
        <p:nvSpPr>
          <p:cNvPr id="5" name="Footer Placeholder 4"/>
          <p:cNvSpPr>
            <a:spLocks noGrp="1"/>
          </p:cNvSpPr>
          <p:nvPr>
            <p:ph type="ftr" sz="quarter" idx="11"/>
          </p:nvPr>
        </p:nvSpPr>
        <p:spPr>
          <a:xfrm>
            <a:off x="3455035" y="6245225"/>
            <a:ext cx="5274310" cy="476250"/>
          </a:xfrm>
        </p:spPr>
        <p:txBody>
          <a:bodyPr/>
          <a:lstStyle/>
          <a:p>
            <a:r>
              <a:rPr lang="en-US"/>
              <a:t>Gli adeguati assetti e la gestione della crisi dell’impresa minore</a:t>
            </a:r>
          </a:p>
        </p:txBody>
      </p:sp>
      <p:sp>
        <p:nvSpPr>
          <p:cNvPr id="6" name="Slide Number Placeholder 5"/>
          <p:cNvSpPr>
            <a:spLocks noGrp="1"/>
          </p:cNvSpPr>
          <p:nvPr>
            <p:ph type="sldNum" sz="quarter" idx="12"/>
          </p:nvPr>
        </p:nvSpPr>
        <p:spPr/>
        <p:txBody>
          <a:bodyPr/>
          <a:lstStyle/>
          <a:p>
            <a:fld id="{9B618960-8005-486C-9A75-10CB2AAC16F9}" type="slidenum">
              <a:rPr lang="en-US" smtClean="0"/>
              <a:t>2</a:t>
            </a:fld>
            <a:endParaRPr lang="en-US"/>
          </a:p>
        </p:txBody>
      </p:sp>
      <p:sp>
        <p:nvSpPr>
          <p:cNvPr id="7" name="Text Box 6"/>
          <p:cNvSpPr txBox="1"/>
          <p:nvPr/>
        </p:nvSpPr>
        <p:spPr>
          <a:xfrm>
            <a:off x="693420" y="2393950"/>
            <a:ext cx="2865120" cy="2684780"/>
          </a:xfrm>
          <a:prstGeom prst="rect">
            <a:avLst/>
          </a:prstGeom>
          <a:noFill/>
          <a:ln w="38100">
            <a:noFill/>
          </a:ln>
        </p:spPr>
        <p:txBody>
          <a:bodyPr wrap="square" rtlCol="0">
            <a:noAutofit/>
          </a:bodyPr>
          <a:lstStyle/>
          <a:p>
            <a:pPr algn="just"/>
            <a:r>
              <a:rPr lang="it-IT" b="1">
                <a:sym typeface="+mn-ea"/>
              </a:rPr>
              <a:t>attivo patrimoniale </a:t>
            </a:r>
            <a:r>
              <a:rPr b="1">
                <a:sym typeface="+mn-ea"/>
              </a:rPr>
              <a:t>annuo</a:t>
            </a:r>
            <a:r>
              <a:rPr>
                <a:sym typeface="+mn-ea"/>
              </a:rPr>
              <a:t> </a:t>
            </a:r>
            <a:r>
              <a:rPr b="1">
                <a:sym typeface="+mn-ea"/>
              </a:rPr>
              <a:t>non superiore ad euro trecentomila</a:t>
            </a:r>
            <a:r>
              <a:rPr>
                <a:sym typeface="+mn-ea"/>
              </a:rPr>
              <a:t> nei tre esercizi antecedenti la data di deposito della istanza di apertura della liquidazione giudiziale o dall'inizio dell'attività se di durata inferiore</a:t>
            </a:r>
            <a:endParaRPr lang="it-IT" altLang="en-US">
              <a:sym typeface="+mn-ea"/>
            </a:endParaRPr>
          </a:p>
        </p:txBody>
      </p:sp>
      <p:sp>
        <p:nvSpPr>
          <p:cNvPr id="8" name="Text Box 7"/>
          <p:cNvSpPr txBox="1"/>
          <p:nvPr/>
        </p:nvSpPr>
        <p:spPr>
          <a:xfrm>
            <a:off x="4394835" y="2393950"/>
            <a:ext cx="2865120" cy="3449320"/>
          </a:xfrm>
          <a:prstGeom prst="rect">
            <a:avLst/>
          </a:prstGeom>
          <a:noFill/>
          <a:ln w="38100">
            <a:noFill/>
          </a:ln>
        </p:spPr>
        <p:txBody>
          <a:bodyPr wrap="square" rtlCol="0">
            <a:noAutofit/>
          </a:bodyPr>
          <a:lstStyle/>
          <a:p>
            <a:pPr algn="just"/>
            <a:r>
              <a:rPr lang="en-US" b="1" i="1">
                <a:sym typeface="+mn-ea"/>
              </a:rPr>
              <a:t>ricavi, in qualunque modo essi risultino, per un ammontare annuo non superiore ad euro duecentomila</a:t>
            </a:r>
            <a:r>
              <a:rPr lang="en-US" i="1">
                <a:sym typeface="+mn-ea"/>
              </a:rPr>
              <a:t> nei tre esercizi antecedenti la data di deposito dell'istanza di apertura della liquidazione giudiziale o dall'inizio dell'attività se di durata inferiore</a:t>
            </a:r>
            <a:endParaRPr lang="it-IT" altLang="en-US">
              <a:sym typeface="+mn-ea"/>
            </a:endParaRPr>
          </a:p>
        </p:txBody>
      </p:sp>
      <p:sp>
        <p:nvSpPr>
          <p:cNvPr id="9" name="Text Box 8"/>
          <p:cNvSpPr txBox="1"/>
          <p:nvPr/>
        </p:nvSpPr>
        <p:spPr>
          <a:xfrm>
            <a:off x="8096250" y="2393950"/>
            <a:ext cx="2865120" cy="2903220"/>
          </a:xfrm>
          <a:prstGeom prst="rect">
            <a:avLst/>
          </a:prstGeom>
          <a:noFill/>
          <a:ln w="38100">
            <a:noFill/>
          </a:ln>
        </p:spPr>
        <p:txBody>
          <a:bodyPr wrap="square" rtlCol="0">
            <a:noAutofit/>
          </a:bodyPr>
          <a:lstStyle/>
          <a:p>
            <a:pPr algn="just"/>
            <a:r>
              <a:rPr lang="en-US" i="1">
                <a:sym typeface="+mn-ea"/>
              </a:rPr>
              <a:t>un ammontare di </a:t>
            </a:r>
            <a:r>
              <a:rPr lang="en-US" b="1" i="1">
                <a:sym typeface="+mn-ea"/>
              </a:rPr>
              <a:t>debiti anche non scaduti non superiore ad euro cinquecentomila</a:t>
            </a:r>
            <a:r>
              <a:rPr lang="en-US" i="1">
                <a:sym typeface="+mn-ea"/>
              </a:rPr>
              <a:t>; i predetti valori possono essere aggiornati ogni tre anni con decreto del Ministro della giustizia adottato a norma dell'articolo 348</a:t>
            </a:r>
            <a:r>
              <a:rPr lang="it-IT" altLang="en-US">
                <a:sym typeface="+mn-ea"/>
              </a:rPr>
              <a:t>”</a:t>
            </a:r>
          </a:p>
        </p:txBody>
      </p:sp>
      <p:sp>
        <p:nvSpPr>
          <p:cNvPr id="11" name="Rettangolo con angoli arrotondati 3"/>
          <p:cNvSpPr/>
          <p:nvPr/>
        </p:nvSpPr>
        <p:spPr>
          <a:xfrm>
            <a:off x="4394835" y="1259840"/>
            <a:ext cx="2759075" cy="64833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0" algn="ctr" defTabSz="914400" fontAlgn="auto">
              <a:buClrTx/>
              <a:buSzTx/>
              <a:buNone/>
            </a:pPr>
            <a:r>
              <a:rPr lang="it-IT" sz="2000" dirty="0">
                <a:solidFill>
                  <a:srgbClr val="002060"/>
                </a:solidFill>
                <a:sym typeface="+mn-ea"/>
              </a:rPr>
              <a:t>IMPRESA MINORE</a:t>
            </a:r>
          </a:p>
          <a:p>
            <a:pPr marL="0" algn="ctr" defTabSz="914400" fontAlgn="auto">
              <a:buClrTx/>
              <a:buSzTx/>
              <a:buNone/>
            </a:pPr>
            <a:r>
              <a:rPr lang="it-IT" sz="1200" dirty="0">
                <a:solidFill>
                  <a:srgbClr val="002060"/>
                </a:solidFill>
                <a:sym typeface="+mn-ea"/>
              </a:rPr>
              <a:t>(Art. 2, co. 1, lett. d) CCII)</a:t>
            </a:r>
            <a:endParaRPr lang="it-IT" sz="1200" dirty="0">
              <a:solidFill>
                <a:srgbClr val="00206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a:solidFill>
                  <a:schemeClr val="tx1">
                    <a:alpha val="35000"/>
                  </a:schemeClr>
                </a:solidFill>
                <a:sym typeface="+mn-ea"/>
              </a:rPr>
              <a:t>Gli strumenti giudiziali di regolazione della crisi per l'impresa minore</a:t>
            </a:r>
          </a:p>
        </p:txBody>
      </p:sp>
      <p:sp>
        <p:nvSpPr>
          <p:cNvPr id="3" name="Content Placeholder 2"/>
          <p:cNvSpPr>
            <a:spLocks noGrp="1"/>
          </p:cNvSpPr>
          <p:nvPr>
            <p:ph idx="1"/>
          </p:nvPr>
        </p:nvSpPr>
        <p:spPr/>
        <p:txBody>
          <a:bodyPr/>
          <a:lstStyle/>
          <a:p>
            <a:pPr marL="0" indent="0" algn="just">
              <a:buFont typeface="Wingdings" panose="05000000000000000000" charset="0"/>
              <a:buNone/>
            </a:pPr>
            <a:endParaRPr lang="it-IT" altLang="en-US" sz="2800"/>
          </a:p>
          <a:p>
            <a:pPr marL="0" indent="0" algn="just">
              <a:buFont typeface="Wingdings" panose="05000000000000000000" charset="0"/>
              <a:buNone/>
            </a:pPr>
            <a:endParaRPr lang="it-IT" altLang="en-US" sz="1200"/>
          </a:p>
          <a:p>
            <a:pPr algn="just">
              <a:buClrTx/>
              <a:buSzTx/>
              <a:buFont typeface="Wingdings" panose="05000000000000000000" charset="0"/>
              <a:buChar char="v"/>
            </a:pPr>
            <a:endParaRPr lang="it-IT" altLang="en-US" sz="1200"/>
          </a:p>
          <a:p>
            <a:pPr marL="0" algn="just">
              <a:buClrTx/>
              <a:buSzTx/>
              <a:buFont typeface="Wingdings" panose="05000000000000000000" charset="0"/>
              <a:buNone/>
            </a:pPr>
            <a:endParaRPr lang="it-IT" altLang="en-US" sz="1800"/>
          </a:p>
          <a:p>
            <a:pPr marL="0" algn="just">
              <a:buClrTx/>
              <a:buSzTx/>
              <a:buFont typeface="Wingdings" panose="05000000000000000000" charset="0"/>
              <a:buNone/>
            </a:pPr>
            <a:endParaRPr lang="it-IT" altLang="en-US" sz="1800"/>
          </a:p>
          <a:p>
            <a:pPr marL="0" indent="0" algn="just">
              <a:buClrTx/>
              <a:buSzTx/>
              <a:buFont typeface="Wingdings" panose="05000000000000000000" charset="0"/>
              <a:buNone/>
            </a:pPr>
            <a:endParaRPr lang="it-IT" altLang="en-US" sz="1800"/>
          </a:p>
          <a:p>
            <a:pPr marL="0" indent="0" algn="just">
              <a:buClrTx/>
              <a:buSzTx/>
              <a:buFont typeface="Wingdings" panose="05000000000000000000" charset="0"/>
              <a:buNone/>
            </a:pPr>
            <a:endParaRPr lang="it-IT" altLang="en-US" sz="1800"/>
          </a:p>
          <a:p>
            <a:pPr marL="0" indent="0" algn="just">
              <a:buClrTx/>
              <a:buSzTx/>
              <a:buFont typeface="Wingdings" panose="05000000000000000000" charset="0"/>
              <a:buNone/>
            </a:pPr>
            <a:endParaRPr lang="it-IT" altLang="en-US" sz="1800"/>
          </a:p>
          <a:p>
            <a:pPr marL="0" algn="just">
              <a:buClrTx/>
              <a:buSzTx/>
              <a:buFont typeface="Wingdings" panose="05000000000000000000" charset="0"/>
              <a:buNone/>
            </a:pPr>
            <a:endParaRPr lang="it-IT" altLang="en-US" sz="1500"/>
          </a:p>
          <a:p>
            <a:pPr marL="0" algn="just">
              <a:buClrTx/>
              <a:buSzTx/>
              <a:buFont typeface="Wingdings" panose="05000000000000000000" charset="0"/>
              <a:buNone/>
            </a:pPr>
            <a:endParaRPr lang="it-IT" altLang="en-US" sz="1500"/>
          </a:p>
          <a:p>
            <a:pPr marL="0" indent="0" algn="r">
              <a:buFont typeface="Wingdings" panose="05000000000000000000" charset="0"/>
              <a:buNone/>
            </a:pPr>
            <a:endParaRPr lang="it-IT" altLang="en-US" sz="2000" i="1"/>
          </a:p>
        </p:txBody>
      </p:sp>
      <p:sp>
        <p:nvSpPr>
          <p:cNvPr id="4" name="Date Placeholder 3"/>
          <p:cNvSpPr>
            <a:spLocks noGrp="1"/>
          </p:cNvSpPr>
          <p:nvPr>
            <p:ph type="dt" sz="half" idx="10"/>
          </p:nvPr>
        </p:nvSpPr>
        <p:spPr/>
        <p:txBody>
          <a:bodyPr/>
          <a:lstStyle/>
          <a:p>
            <a:r>
              <a:rPr lang="en-US"/>
              <a:t>16 maggio 2024</a:t>
            </a:r>
          </a:p>
        </p:txBody>
      </p:sp>
      <p:sp>
        <p:nvSpPr>
          <p:cNvPr id="5" name="Footer Placeholder 4"/>
          <p:cNvSpPr>
            <a:spLocks noGrp="1"/>
          </p:cNvSpPr>
          <p:nvPr>
            <p:ph type="ftr" sz="quarter" idx="11"/>
          </p:nvPr>
        </p:nvSpPr>
        <p:spPr>
          <a:xfrm>
            <a:off x="3455035" y="6245225"/>
            <a:ext cx="5274310" cy="476250"/>
          </a:xfrm>
        </p:spPr>
        <p:txBody>
          <a:bodyPr/>
          <a:lstStyle/>
          <a:p>
            <a:r>
              <a:rPr lang="en-US"/>
              <a:t>Gli adeguati assetti e la gestione della crisi dell’impresa minore</a:t>
            </a:r>
          </a:p>
        </p:txBody>
      </p:sp>
      <p:sp>
        <p:nvSpPr>
          <p:cNvPr id="6" name="Slide Number Placeholder 5"/>
          <p:cNvSpPr>
            <a:spLocks noGrp="1"/>
          </p:cNvSpPr>
          <p:nvPr>
            <p:ph type="sldNum" sz="quarter" idx="12"/>
          </p:nvPr>
        </p:nvSpPr>
        <p:spPr/>
        <p:txBody>
          <a:bodyPr/>
          <a:lstStyle/>
          <a:p>
            <a:fld id="{9B618960-8005-486C-9A75-10CB2AAC16F9}" type="slidenum">
              <a:rPr lang="en-US" smtClean="0"/>
              <a:t>20</a:t>
            </a:fld>
            <a:endParaRPr lang="en-US"/>
          </a:p>
        </p:txBody>
      </p:sp>
      <p:sp>
        <p:nvSpPr>
          <p:cNvPr id="8" name="Rettangolo con angoli arrotondati 4"/>
          <p:cNvSpPr/>
          <p:nvPr/>
        </p:nvSpPr>
        <p:spPr>
          <a:xfrm>
            <a:off x="3617595" y="1263015"/>
            <a:ext cx="5111750" cy="64833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sz="2000" dirty="0">
                <a:solidFill>
                  <a:srgbClr val="002060"/>
                </a:solidFill>
              </a:rPr>
              <a:t>LA LIQUIDAZIONE CONTROLLATA</a:t>
            </a:r>
          </a:p>
          <a:p>
            <a:pPr algn="ctr"/>
            <a:r>
              <a:rPr lang="it-IT" sz="1200" dirty="0">
                <a:solidFill>
                  <a:srgbClr val="002060"/>
                </a:solidFill>
              </a:rPr>
              <a:t>Artt. 268-277 CCII</a:t>
            </a:r>
          </a:p>
        </p:txBody>
      </p:sp>
      <p:sp>
        <p:nvSpPr>
          <p:cNvPr id="7" name="Text Box 6"/>
          <p:cNvSpPr txBox="1"/>
          <p:nvPr/>
        </p:nvSpPr>
        <p:spPr>
          <a:xfrm>
            <a:off x="1491615" y="2400300"/>
            <a:ext cx="3634105" cy="3547110"/>
          </a:xfrm>
          <a:prstGeom prst="rect">
            <a:avLst/>
          </a:prstGeom>
          <a:noFill/>
        </p:spPr>
        <p:txBody>
          <a:bodyPr wrap="square" rtlCol="0">
            <a:noAutofit/>
          </a:bodyPr>
          <a:lstStyle/>
          <a:p>
            <a:pPr marL="171450" indent="-171450" algn="just">
              <a:buFont typeface="Wingdings" panose="05000000000000000000" charset="0"/>
              <a:buChar char="v"/>
            </a:pPr>
            <a:r>
              <a:rPr lang="it-IT" altLang="en-US" sz="1200"/>
              <a:t>può essere </a:t>
            </a:r>
            <a:r>
              <a:rPr lang="it-IT" altLang="en-US" sz="1200" b="1"/>
              <a:t>domandata dall’impresa</a:t>
            </a:r>
            <a:r>
              <a:rPr lang="it-IT" altLang="en-US" sz="1200"/>
              <a:t> in stato di sovraindebitamento con ricorso presentato </a:t>
            </a:r>
            <a:r>
              <a:rPr lang="it-IT" altLang="en-US" sz="1200" b="1"/>
              <a:t>personalmente</a:t>
            </a:r>
            <a:r>
              <a:rPr lang="it-IT" altLang="en-US" sz="1200"/>
              <a:t> (difesa tecnica non necessaria - si vedano artt. 269 e 9, co. 2 CCII) con l’assistenza dell’OCC</a:t>
            </a:r>
          </a:p>
          <a:p>
            <a:pPr marL="171450" indent="-171450" algn="just">
              <a:buFont typeface="Wingdings" panose="05000000000000000000" charset="0"/>
              <a:buChar char="v"/>
            </a:pPr>
            <a:r>
              <a:rPr lang="it-IT" altLang="en-US" sz="1200"/>
              <a:t>al ricorso, depositato presso il Tribunale competente ex art. 27 co. 2 ovvero dove il debitore ha il centro degli interessi principali, deve essere allegata una </a:t>
            </a:r>
            <a:r>
              <a:rPr lang="it-IT" altLang="en-US" sz="1200" b="1"/>
              <a:t>relazione dell’OCC che esponga una valutazione sulla completezza e attendibilità della documentazione a corredo della domanda e che illustri la situazione economica, patrimoniale e finanziaria del debitore</a:t>
            </a:r>
          </a:p>
          <a:p>
            <a:pPr marL="171450" indent="-171450" algn="just">
              <a:buFont typeface="Wingdings" panose="05000000000000000000" charset="0"/>
              <a:buChar char="v"/>
            </a:pPr>
            <a:r>
              <a:rPr lang="it-IT" altLang="en-US" sz="1200"/>
              <a:t>deve essere allegata anche la documentazione di cui all’art. 39, come imposto dall’art. 65 co. 2</a:t>
            </a:r>
            <a:endParaRPr lang="it-IT" altLang="en-US" sz="1200" b="1"/>
          </a:p>
          <a:p>
            <a:pPr marL="171450" indent="-171450" algn="just">
              <a:buFont typeface="Wingdings" panose="05000000000000000000" charset="0"/>
              <a:buChar char="v"/>
            </a:pPr>
            <a:r>
              <a:rPr lang="it-IT" altLang="en-US" sz="1200"/>
              <a:t>l’OCC entro sette giorni dal conferimento dell’incarico ne da notizia agli uffici fiscali, agli enti locali e agli agenti di riscossione</a:t>
            </a:r>
          </a:p>
        </p:txBody>
      </p:sp>
      <p:sp>
        <p:nvSpPr>
          <p:cNvPr id="10" name="Text Box 9"/>
          <p:cNvSpPr txBox="1"/>
          <p:nvPr/>
        </p:nvSpPr>
        <p:spPr>
          <a:xfrm>
            <a:off x="6922770" y="2354580"/>
            <a:ext cx="3787140" cy="3415030"/>
          </a:xfrm>
          <a:prstGeom prst="rect">
            <a:avLst/>
          </a:prstGeom>
          <a:noFill/>
        </p:spPr>
        <p:txBody>
          <a:bodyPr wrap="square" rtlCol="0">
            <a:spAutoFit/>
          </a:bodyPr>
          <a:lstStyle/>
          <a:p>
            <a:pPr marL="171450" indent="-171450" algn="just">
              <a:buClrTx/>
              <a:buSzTx/>
              <a:buFont typeface="Wingdings" panose="05000000000000000000" charset="0"/>
              <a:buChar char="v"/>
            </a:pPr>
            <a:r>
              <a:rPr lang="it-IT" altLang="en-US" sz="1200"/>
              <a:t>può essere </a:t>
            </a:r>
            <a:r>
              <a:rPr lang="it-IT" altLang="en-US" sz="1200" b="1"/>
              <a:t>domandata da un creditore</a:t>
            </a:r>
            <a:r>
              <a:rPr lang="it-IT" altLang="en-US" sz="1200"/>
              <a:t> anche in pendenza di procedure esecutive individuali, </a:t>
            </a:r>
            <a:r>
              <a:rPr lang="it-IT" altLang="en-US" sz="1200" b="1"/>
              <a:t>se il debitore è in stato di insolvenza</a:t>
            </a:r>
            <a:endParaRPr lang="it-IT" altLang="en-US" sz="1200"/>
          </a:p>
          <a:p>
            <a:pPr marL="171450" indent="-171450" algn="just">
              <a:buClrTx/>
              <a:buSzTx/>
              <a:buFont typeface="Wingdings" panose="05000000000000000000" charset="0"/>
              <a:buChar char="v"/>
            </a:pPr>
            <a:r>
              <a:rPr lang="it-IT" altLang="en-US" sz="1200"/>
              <a:t>non si fa luogo all’apertura della liquidazione controllata se l’ammontare dei </a:t>
            </a:r>
            <a:r>
              <a:rPr lang="it-IT" altLang="en-US" sz="1200" b="1"/>
              <a:t>debiti scaduti e non pagati risultanti dagli atti dell’istruttoria è inferiore ad € 50.000/00</a:t>
            </a:r>
            <a:endParaRPr lang="it-IT" altLang="en-US" sz="1200"/>
          </a:p>
          <a:p>
            <a:pPr marL="171450" indent="-171450" algn="just">
              <a:buClrTx/>
              <a:buSzTx/>
              <a:buFont typeface="Wingdings" panose="05000000000000000000" charset="0"/>
              <a:buChar char="v"/>
            </a:pPr>
            <a:r>
              <a:rPr lang="it-IT" altLang="en-US" sz="1200"/>
              <a:t>se il debitore è persona fisica, non si fa luogo all’apertura della liquidazione controllata </a:t>
            </a:r>
            <a:r>
              <a:rPr lang="it-IT" altLang="en-US" sz="1200" b="1"/>
              <a:t>se l’OCC, su richiesta del debitore, attesta che non è possibile acquisire attivo</a:t>
            </a:r>
            <a:r>
              <a:rPr lang="it-IT" altLang="en-US" sz="1200"/>
              <a:t> da distribuire ai creditori neppure mediante l’esercizio di azioni giudiziarie</a:t>
            </a:r>
          </a:p>
          <a:p>
            <a:pPr marL="171450" indent="-171450" algn="just">
              <a:buClrTx/>
              <a:buSzTx/>
              <a:buFont typeface="Wingdings" panose="05000000000000000000" charset="0"/>
              <a:buChar char="v"/>
            </a:pPr>
            <a:r>
              <a:rPr lang="it-IT" altLang="en-US" sz="1200"/>
              <a:t>se il debitore chiede l’accesso ad una procedura di cui al Capo II del Titolo IV, il Giudice concede un termine per l’integrazione della domanda, pendente il quale non può essere dichiarata aperta la liquidazione controllata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a:solidFill>
                  <a:schemeClr val="tx1">
                    <a:alpha val="35000"/>
                  </a:schemeClr>
                </a:solidFill>
                <a:sym typeface="+mn-ea"/>
              </a:rPr>
              <a:t>Gli strumenti giudiziali di regolazione della crisi per l'impresa minore</a:t>
            </a:r>
          </a:p>
        </p:txBody>
      </p:sp>
      <p:sp>
        <p:nvSpPr>
          <p:cNvPr id="3" name="Content Placeholder 2"/>
          <p:cNvSpPr>
            <a:spLocks noGrp="1"/>
          </p:cNvSpPr>
          <p:nvPr>
            <p:ph idx="1"/>
          </p:nvPr>
        </p:nvSpPr>
        <p:spPr/>
        <p:txBody>
          <a:bodyPr/>
          <a:lstStyle/>
          <a:p>
            <a:pPr marL="0" indent="0" algn="just">
              <a:buFont typeface="Wingdings" panose="05000000000000000000" charset="0"/>
              <a:buNone/>
            </a:pPr>
            <a:endParaRPr lang="it-IT" altLang="en-US" sz="2800"/>
          </a:p>
          <a:p>
            <a:pPr marL="0" indent="0" algn="just">
              <a:buClrTx/>
              <a:buSzTx/>
              <a:buFont typeface="Wingdings" panose="05000000000000000000" charset="0"/>
              <a:buNone/>
            </a:pPr>
            <a:endParaRPr lang="it-IT" altLang="en-US" sz="1800"/>
          </a:p>
          <a:p>
            <a:pPr marL="0" indent="0" algn="just">
              <a:buClrTx/>
              <a:buSzTx/>
              <a:buFont typeface="Wingdings" panose="05000000000000000000" charset="0"/>
              <a:buNone/>
            </a:pPr>
            <a:endParaRPr lang="it-IT" altLang="en-US" sz="1800"/>
          </a:p>
          <a:p>
            <a:pPr marL="0" algn="just">
              <a:buClrTx/>
              <a:buSzTx/>
              <a:buFont typeface="Wingdings" panose="05000000000000000000" charset="0"/>
              <a:buNone/>
            </a:pPr>
            <a:endParaRPr lang="it-IT" altLang="en-US" sz="1500"/>
          </a:p>
          <a:p>
            <a:pPr marL="0" algn="just">
              <a:buClrTx/>
              <a:buSzTx/>
              <a:buFont typeface="Wingdings" panose="05000000000000000000" charset="0"/>
              <a:buNone/>
            </a:pPr>
            <a:endParaRPr lang="it-IT" altLang="en-US" sz="1500"/>
          </a:p>
          <a:p>
            <a:pPr marL="0" indent="0" algn="r">
              <a:buFont typeface="Wingdings" panose="05000000000000000000" charset="0"/>
              <a:buNone/>
            </a:pPr>
            <a:endParaRPr lang="it-IT" altLang="en-US" sz="2000" i="1"/>
          </a:p>
        </p:txBody>
      </p:sp>
      <p:sp>
        <p:nvSpPr>
          <p:cNvPr id="4" name="Date Placeholder 3"/>
          <p:cNvSpPr>
            <a:spLocks noGrp="1"/>
          </p:cNvSpPr>
          <p:nvPr>
            <p:ph type="dt" sz="half" idx="10"/>
          </p:nvPr>
        </p:nvSpPr>
        <p:spPr/>
        <p:txBody>
          <a:bodyPr/>
          <a:lstStyle/>
          <a:p>
            <a:r>
              <a:rPr lang="en-US"/>
              <a:t>16 maggio 2024</a:t>
            </a:r>
          </a:p>
        </p:txBody>
      </p:sp>
      <p:sp>
        <p:nvSpPr>
          <p:cNvPr id="5" name="Footer Placeholder 4"/>
          <p:cNvSpPr>
            <a:spLocks noGrp="1"/>
          </p:cNvSpPr>
          <p:nvPr>
            <p:ph type="ftr" sz="quarter" idx="11"/>
          </p:nvPr>
        </p:nvSpPr>
        <p:spPr>
          <a:xfrm>
            <a:off x="3455035" y="6245225"/>
            <a:ext cx="5274310" cy="476250"/>
          </a:xfrm>
        </p:spPr>
        <p:txBody>
          <a:bodyPr/>
          <a:lstStyle/>
          <a:p>
            <a:r>
              <a:rPr lang="en-US"/>
              <a:t>Gli adeguati assetti e la gestione della crisi dell’impresa minore</a:t>
            </a:r>
          </a:p>
        </p:txBody>
      </p:sp>
      <p:sp>
        <p:nvSpPr>
          <p:cNvPr id="6" name="Slide Number Placeholder 5"/>
          <p:cNvSpPr>
            <a:spLocks noGrp="1"/>
          </p:cNvSpPr>
          <p:nvPr>
            <p:ph type="sldNum" sz="quarter" idx="12"/>
          </p:nvPr>
        </p:nvSpPr>
        <p:spPr/>
        <p:txBody>
          <a:bodyPr/>
          <a:lstStyle/>
          <a:p>
            <a:fld id="{9B618960-8005-486C-9A75-10CB2AAC16F9}" type="slidenum">
              <a:rPr lang="en-US" smtClean="0"/>
              <a:t>21</a:t>
            </a:fld>
            <a:endParaRPr lang="en-US"/>
          </a:p>
        </p:txBody>
      </p:sp>
      <p:sp>
        <p:nvSpPr>
          <p:cNvPr id="10" name="Rettangolo con angoli arrotondati 3"/>
          <p:cNvSpPr/>
          <p:nvPr/>
        </p:nvSpPr>
        <p:spPr>
          <a:xfrm>
            <a:off x="609600" y="3074670"/>
            <a:ext cx="4671060" cy="708025"/>
          </a:xfrm>
          <a:prstGeom prst="roundRect">
            <a:avLst/>
          </a:prstGeom>
        </p:spPr>
        <p:style>
          <a:lnRef idx="2">
            <a:schemeClr val="accent1"/>
          </a:lnRef>
          <a:fillRef idx="1">
            <a:schemeClr val="lt1"/>
          </a:fillRef>
          <a:effectRef idx="0">
            <a:schemeClr val="accent1"/>
          </a:effectRef>
          <a:fontRef idx="minor">
            <a:schemeClr val="dk1"/>
          </a:fontRef>
        </p:style>
        <p:txBody>
          <a:bodyPr vertOverflow="overflow" horzOverflow="overflow" vert="horz" wrap="square" numCol="1" spcCol="0" rtlCol="0" fromWordArt="0" anchor="ctr" anchorCtr="0" forceAA="0" compatLnSpc="1">
            <a:noAutofit/>
          </a:bodyPr>
          <a:lstStyle/>
          <a:p>
            <a:pPr lvl="0" algn="ctr">
              <a:buClrTx/>
              <a:buSzTx/>
              <a:buFontTx/>
            </a:pPr>
            <a:r>
              <a:rPr lang="it-IT" sz="2000" dirty="0">
                <a:solidFill>
                  <a:srgbClr val="002060"/>
                </a:solidFill>
                <a:sym typeface="+mn-ea"/>
              </a:rPr>
              <a:t>Apertura della liquidazione controllata</a:t>
            </a:r>
          </a:p>
        </p:txBody>
      </p:sp>
      <p:sp>
        <p:nvSpPr>
          <p:cNvPr id="7" name="Text Box 6"/>
          <p:cNvSpPr txBox="1"/>
          <p:nvPr/>
        </p:nvSpPr>
        <p:spPr>
          <a:xfrm>
            <a:off x="5521960" y="1469390"/>
            <a:ext cx="6019800" cy="368300"/>
          </a:xfrm>
          <a:prstGeom prst="rect">
            <a:avLst/>
          </a:prstGeom>
          <a:noFill/>
        </p:spPr>
        <p:txBody>
          <a:bodyPr wrap="square" rtlCol="0">
            <a:spAutoFit/>
          </a:bodyPr>
          <a:lstStyle/>
          <a:p>
            <a:endParaRPr lang="en-US"/>
          </a:p>
        </p:txBody>
      </p:sp>
      <p:sp>
        <p:nvSpPr>
          <p:cNvPr id="8" name="Text Box 7"/>
          <p:cNvSpPr txBox="1"/>
          <p:nvPr/>
        </p:nvSpPr>
        <p:spPr>
          <a:xfrm>
            <a:off x="5745480" y="1760855"/>
            <a:ext cx="5847080" cy="3335655"/>
          </a:xfrm>
          <a:prstGeom prst="rect">
            <a:avLst/>
          </a:prstGeom>
          <a:noFill/>
        </p:spPr>
        <p:txBody>
          <a:bodyPr wrap="square" rtlCol="0">
            <a:noAutofit/>
          </a:bodyPr>
          <a:lstStyle/>
          <a:p>
            <a:pPr marL="171450" indent="-171450" algn="just">
              <a:buFont typeface="Wingdings" panose="05000000000000000000" charset="0"/>
              <a:buChar char="v"/>
            </a:pPr>
            <a:r>
              <a:rPr lang="it-IT" altLang="en-US" sz="1200"/>
              <a:t>se sono assenti le domande di accesso alle procedure di cui al Titolo IV e verificati i presupposti degli artt. 268 e 269, il Tribunale dichiara aperta la procedura con sentenza che produce i suoi effetti anche nei confronti dei soci illimitatamente responsabili</a:t>
            </a:r>
          </a:p>
          <a:p>
            <a:pPr marL="171450" indent="-171450" algn="just">
              <a:buFont typeface="Wingdings" panose="05000000000000000000" charset="0"/>
              <a:buChar char="v"/>
            </a:pPr>
            <a:r>
              <a:rPr lang="it-IT" altLang="en-US" sz="1200"/>
              <a:t>sono nominati il Giudice delegato ed il Liquidatore, il quale ultimo, salvi giustificati motivi, è l’OCC che viene così confermato</a:t>
            </a:r>
          </a:p>
          <a:p>
            <a:pPr marL="171450" indent="-171450" algn="just">
              <a:buFont typeface="Wingdings" panose="05000000000000000000" charset="0"/>
              <a:buChar char="v"/>
            </a:pPr>
            <a:r>
              <a:rPr lang="it-IT" altLang="en-US" sz="1200"/>
              <a:t>il debitore deve depositare i bilanci e le scritture contabili e fiscali entro sette giorni</a:t>
            </a:r>
          </a:p>
          <a:p>
            <a:pPr marL="171450" indent="-171450" algn="just">
              <a:buFont typeface="Wingdings" panose="05000000000000000000" charset="0"/>
              <a:buChar char="v"/>
            </a:pPr>
            <a:r>
              <a:rPr lang="it-IT" altLang="en-US" sz="1200"/>
              <a:t>ai creditori è assegnato un termine non superiore a 60 giorni entro il quale far pervenire al Liquidatore le domande di insinuazione al passivo e le rivendiche</a:t>
            </a:r>
          </a:p>
          <a:p>
            <a:pPr marL="171450" indent="-171450" algn="just">
              <a:buFont typeface="Wingdings" panose="05000000000000000000" charset="0"/>
              <a:buChar char="v"/>
            </a:pPr>
            <a:r>
              <a:rPr lang="it-IT" altLang="en-US" sz="1200"/>
              <a:t>il debitore deve e consegnare e rilasciare i beni facenti parte del suo patrimonio</a:t>
            </a:r>
          </a:p>
          <a:p>
            <a:pPr marL="171450" indent="-171450" algn="just">
              <a:buFont typeface="Wingdings" panose="05000000000000000000" charset="0"/>
              <a:buChar char="v"/>
            </a:pPr>
            <a:r>
              <a:rPr lang="it-IT" altLang="en-US" sz="1200"/>
              <a:t>è data pubblicità della sentenza mediante pubblicazione sul sito del Tribunale o del Ministero ed iscrizione al R.I. (se il debitore svolge attività di impresa), mediante trascrizione presso i competenti uffici se nel patrimonio sono compresi immobili e mobili registrati</a:t>
            </a:r>
          </a:p>
          <a:p>
            <a:pPr marL="171450" indent="-171450" algn="just">
              <a:buFont typeface="Wingdings" panose="05000000000000000000" charset="0"/>
              <a:buChar char="v"/>
            </a:pPr>
            <a:r>
              <a:rPr lang="it-IT" altLang="en-US" sz="1200"/>
              <a:t>i contratti ineseguiti o non compiutamente eseguiti sono sospesi ed il liquidatore, sentito il debitore, può decidere di subentrarvi o meno</a:t>
            </a:r>
          </a:p>
          <a:p>
            <a:pPr indent="0" algn="just">
              <a:buFont typeface="Wingdings" panose="05000000000000000000" charset="0"/>
              <a:buNone/>
            </a:pPr>
            <a:endParaRPr lang="it-IT" altLang="en-US" sz="1200"/>
          </a:p>
          <a:p>
            <a:pPr marL="171450" indent="-171450" algn="just">
              <a:buFont typeface="Wingdings" panose="05000000000000000000" charset="0"/>
              <a:buChar char="v"/>
            </a:pPr>
            <a:endParaRPr lang="it-IT" altLang="en-US" sz="12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a:solidFill>
                  <a:schemeClr val="tx1">
                    <a:alpha val="35000"/>
                  </a:schemeClr>
                </a:solidFill>
                <a:sym typeface="+mn-ea"/>
              </a:rPr>
              <a:t>Gli strumenti giudiziali di regolazione della crisi per l'impresa minore</a:t>
            </a:r>
          </a:p>
        </p:txBody>
      </p:sp>
      <p:sp>
        <p:nvSpPr>
          <p:cNvPr id="3" name="Content Placeholder 2"/>
          <p:cNvSpPr>
            <a:spLocks noGrp="1"/>
          </p:cNvSpPr>
          <p:nvPr>
            <p:ph idx="1"/>
          </p:nvPr>
        </p:nvSpPr>
        <p:spPr/>
        <p:txBody>
          <a:bodyPr/>
          <a:lstStyle/>
          <a:p>
            <a:pPr marL="0" algn="just">
              <a:buClrTx/>
              <a:buSzTx/>
              <a:buFont typeface="Wingdings" panose="05000000000000000000" charset="0"/>
              <a:buNone/>
            </a:pPr>
            <a:r>
              <a:rPr lang="it-IT" altLang="en-US" sz="1800"/>
              <a:t>La liquidazione controllata può essere dichiarata aperta anche in assenza di redditi e patrimonio? </a:t>
            </a:r>
          </a:p>
          <a:p>
            <a:pPr algn="just">
              <a:buClrTx/>
              <a:buSzTx/>
              <a:buFont typeface="Wingdings" panose="05000000000000000000" charset="0"/>
              <a:buNone/>
            </a:pPr>
            <a:endParaRPr lang="it-IT" altLang="en-US" sz="1800"/>
          </a:p>
          <a:p>
            <a:pPr algn="just">
              <a:buClrTx/>
              <a:buSzTx/>
              <a:buFont typeface="Wingdings" panose="05000000000000000000" charset="0"/>
              <a:buChar char="v"/>
            </a:pPr>
            <a:r>
              <a:rPr lang="it-IT" altLang="en-US" sz="1800"/>
              <a:t>È ammissibile l’apertura della procedura di liquidazione controllata ad istanza del debitore nullatenente e privo di redditi, la cui unica utilità economica a disposizione dei creditori è rappresentata da una somma messa a disposizione da un familiare anteriormente alla presentazione del ricorso (Trib. Torino 06.03.2024).</a:t>
            </a:r>
          </a:p>
          <a:p>
            <a:pPr algn="just">
              <a:buClrTx/>
              <a:buSzTx/>
              <a:buFont typeface="Wingdings" panose="05000000000000000000" charset="0"/>
              <a:buChar char="v"/>
            </a:pPr>
            <a:r>
              <a:rPr lang="it-IT" altLang="en-US" sz="1800"/>
              <a:t>È ammissibile l’apertura della liquidazione controllata anche </a:t>
            </a:r>
            <a:r>
              <a:rPr lang="it-IT" altLang="en-US" sz="1800" b="1"/>
              <a:t>quando il debitore metta a disposizione della massa dei creditori</a:t>
            </a:r>
            <a:r>
              <a:rPr lang="it-IT" altLang="en-US" sz="1800"/>
              <a:t>, in assenza di redditi, beni mobili o immobili liquidabili, </a:t>
            </a:r>
            <a:r>
              <a:rPr lang="it-IT" altLang="en-US" sz="1800" b="1"/>
              <a:t>esclusivamente una somma di denaro erogata da terzi soggetti in funzione della procedura (c.d. “finanza esterna”)</a:t>
            </a:r>
            <a:r>
              <a:rPr lang="it-IT" altLang="en-US" sz="1800"/>
              <a:t>. Milita a favore della tesi che ammette l’apertura della procedura anche in assenza di beni e redditi futuri, la circostanza che la procedura di liquidazione controllata si arresta laddove non vi sia la possibilità di pagare i creditori in alcun modo, in virtù del richiamo all’art. 233 CCII operato dall’art. 276 CCII, disposizione confermativa della circostanza che la liquidazione a carico del sovraindebitato può essere aperta anche senza beni da liquidare e senza diritti da esercitare, salvo poi doversi procedere alla sua chiusura per il combinato disposto dei citati articoli, al pari di quanto avviene con la liquidazione giudiziale (Trib. Nola 12.12.2023)</a:t>
            </a:r>
          </a:p>
          <a:p>
            <a:pPr algn="just">
              <a:buClrTx/>
              <a:buSzTx/>
              <a:buFont typeface="Wingdings" panose="05000000000000000000" charset="0"/>
              <a:buNone/>
            </a:pPr>
            <a:endParaRPr lang="it-IT" altLang="en-US" sz="1600"/>
          </a:p>
          <a:p>
            <a:pPr algn="just">
              <a:buClrTx/>
              <a:buSzTx/>
              <a:buFont typeface="Wingdings" panose="05000000000000000000" charset="0"/>
              <a:buNone/>
            </a:pPr>
            <a:endParaRPr lang="it-IT" altLang="en-US" sz="1600"/>
          </a:p>
          <a:p>
            <a:pPr marL="0" indent="0" algn="r">
              <a:buFont typeface="Wingdings" panose="05000000000000000000" charset="0"/>
              <a:buNone/>
            </a:pPr>
            <a:endParaRPr lang="it-IT" altLang="en-US" sz="2000" i="1"/>
          </a:p>
        </p:txBody>
      </p:sp>
      <p:sp>
        <p:nvSpPr>
          <p:cNvPr id="4" name="Date Placeholder 3"/>
          <p:cNvSpPr>
            <a:spLocks noGrp="1"/>
          </p:cNvSpPr>
          <p:nvPr>
            <p:ph type="dt" sz="half" idx="10"/>
          </p:nvPr>
        </p:nvSpPr>
        <p:spPr/>
        <p:txBody>
          <a:bodyPr/>
          <a:lstStyle/>
          <a:p>
            <a:r>
              <a:rPr lang="en-US"/>
              <a:t>16 maggio 2024</a:t>
            </a:r>
          </a:p>
        </p:txBody>
      </p:sp>
      <p:sp>
        <p:nvSpPr>
          <p:cNvPr id="5" name="Footer Placeholder 4"/>
          <p:cNvSpPr>
            <a:spLocks noGrp="1"/>
          </p:cNvSpPr>
          <p:nvPr>
            <p:ph type="ftr" sz="quarter" idx="11"/>
          </p:nvPr>
        </p:nvSpPr>
        <p:spPr>
          <a:xfrm>
            <a:off x="3455035" y="6245225"/>
            <a:ext cx="5274310" cy="476250"/>
          </a:xfrm>
        </p:spPr>
        <p:txBody>
          <a:bodyPr/>
          <a:lstStyle/>
          <a:p>
            <a:r>
              <a:rPr lang="en-US"/>
              <a:t>Gli adeguati assetti e la gestione della crisi dell’impresa minore</a:t>
            </a:r>
          </a:p>
        </p:txBody>
      </p:sp>
      <p:sp>
        <p:nvSpPr>
          <p:cNvPr id="6" name="Slide Number Placeholder 5"/>
          <p:cNvSpPr>
            <a:spLocks noGrp="1"/>
          </p:cNvSpPr>
          <p:nvPr>
            <p:ph type="sldNum" sz="quarter" idx="12"/>
          </p:nvPr>
        </p:nvSpPr>
        <p:spPr/>
        <p:txBody>
          <a:bodyPr/>
          <a:lstStyle/>
          <a:p>
            <a:fld id="{9B618960-8005-486C-9A75-10CB2AAC16F9}" type="slidenum">
              <a:rPr lang="en-US" smtClean="0"/>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a:solidFill>
                  <a:schemeClr val="tx1">
                    <a:alpha val="35000"/>
                  </a:schemeClr>
                </a:solidFill>
                <a:sym typeface="+mn-ea"/>
              </a:rPr>
              <a:t>Gli strumenti giudiziali di regolazione della crisi per l'impresa minore</a:t>
            </a:r>
          </a:p>
        </p:txBody>
      </p:sp>
      <p:sp>
        <p:nvSpPr>
          <p:cNvPr id="3" name="Content Placeholder 2"/>
          <p:cNvSpPr>
            <a:spLocks noGrp="1"/>
          </p:cNvSpPr>
          <p:nvPr>
            <p:ph idx="1"/>
          </p:nvPr>
        </p:nvSpPr>
        <p:spPr/>
        <p:txBody>
          <a:bodyPr/>
          <a:lstStyle/>
          <a:p>
            <a:pPr marL="0" indent="0" algn="just">
              <a:buFont typeface="Wingdings" panose="05000000000000000000" charset="0"/>
              <a:buNone/>
            </a:pPr>
            <a:r>
              <a:rPr lang="it-IT" altLang="en-US" sz="1800"/>
              <a:t>Successivamente all’apertura della liquidazione controllata, il Liquidatore deve:</a:t>
            </a:r>
          </a:p>
          <a:p>
            <a:pPr marL="0" algn="just">
              <a:buClrTx/>
              <a:buSzTx/>
              <a:buFont typeface="Wingdings" panose="05000000000000000000" charset="0"/>
              <a:buChar char="v"/>
            </a:pPr>
            <a:endParaRPr lang="it-IT" altLang="en-US" sz="1400"/>
          </a:p>
          <a:p>
            <a:pPr marL="0" algn="just">
              <a:buClrTx/>
              <a:buSzTx/>
              <a:buFont typeface="Wingdings" panose="05000000000000000000" charset="0"/>
              <a:buChar char="v"/>
            </a:pPr>
            <a:r>
              <a:rPr lang="it-IT" altLang="en-US" sz="1600"/>
              <a:t>entro 30 giorni dalla comunicazione della sentenza, aggiornare l’elenco dei creditori</a:t>
            </a:r>
          </a:p>
          <a:p>
            <a:pPr marL="0" algn="just">
              <a:buClrTx/>
              <a:buSzTx/>
              <a:buFont typeface="Wingdings" panose="05000000000000000000" charset="0"/>
              <a:buChar char="v"/>
            </a:pPr>
            <a:r>
              <a:rPr lang="it-IT" altLang="en-US" sz="1600"/>
              <a:t>notificare ai creditori la sentenza</a:t>
            </a:r>
          </a:p>
          <a:p>
            <a:pPr marL="0" algn="just">
              <a:buClrTx/>
              <a:buSzTx/>
              <a:buFont typeface="Wingdings" panose="05000000000000000000" charset="0"/>
              <a:buChar char="v"/>
            </a:pPr>
            <a:r>
              <a:rPr lang="it-IT" altLang="en-US" sz="1600"/>
              <a:t>entro 90 giorni dall’apertura della liquidazione controllata, completare l’inventario dei beni del debitore e redigere un programma in ordine a tempi e modalità della liquidazione, programma che deve assicurare la ragionevole durata della procedura, deve essere depositato in cancelleria ed approvato dal Giudice delegato</a:t>
            </a:r>
          </a:p>
          <a:p>
            <a:pPr marL="0" algn="just">
              <a:buClrTx/>
              <a:buSzTx/>
              <a:buFont typeface="Wingdings" panose="05000000000000000000" charset="0"/>
              <a:buChar char="v"/>
            </a:pPr>
            <a:r>
              <a:rPr lang="it-IT" altLang="en-US" sz="1600"/>
              <a:t>scaduto il termine assegnato ai creditori, predisporre un progetto di stato passivo e comunicar</a:t>
            </a:r>
            <a:r>
              <a:rPr lang="it-IT" altLang="en-US" sz="1600">
                <a:sym typeface="+mn-ea"/>
              </a:rPr>
              <a:t>lo</a:t>
            </a:r>
            <a:r>
              <a:rPr lang="it-IT" altLang="en-US" sz="1600"/>
              <a:t> agli interessati a mezzo p.e.c. (se comunicata, altrimenti la comunicazione si perfeziona mediante deposito in cancelleria)</a:t>
            </a:r>
          </a:p>
          <a:p>
            <a:pPr marL="0" algn="just">
              <a:buClrTx/>
              <a:buSzTx/>
              <a:buFont typeface="Wingdings" panose="05000000000000000000" charset="0"/>
              <a:buChar char="v"/>
            </a:pPr>
            <a:r>
              <a:rPr lang="it-IT" altLang="en-US" sz="1600"/>
              <a:t>in assenza di osservazioni nel termine di 15 giorni, formare lo stato passivo, depositar</a:t>
            </a:r>
            <a:r>
              <a:rPr lang="it-IT" altLang="en-US" sz="1600">
                <a:sym typeface="+mn-ea"/>
              </a:rPr>
              <a:t>lo</a:t>
            </a:r>
            <a:r>
              <a:rPr lang="it-IT" altLang="en-US" sz="1600"/>
              <a:t> in cancelleria e dispor</a:t>
            </a:r>
            <a:r>
              <a:rPr lang="it-IT" altLang="en-US" sz="1600">
                <a:sym typeface="+mn-ea"/>
              </a:rPr>
              <a:t>ne</a:t>
            </a:r>
            <a:r>
              <a:rPr lang="it-IT" altLang="en-US" sz="1600"/>
              <a:t> l’inserimento nel sito web del Tribunale o del Ministero della Giustizia</a:t>
            </a:r>
          </a:p>
          <a:p>
            <a:pPr marL="0" algn="just">
              <a:buClrTx/>
              <a:buSzTx/>
              <a:buFont typeface="Wingdings" panose="05000000000000000000" charset="0"/>
              <a:buChar char="v"/>
            </a:pPr>
            <a:r>
              <a:rPr lang="it-IT" altLang="en-US" sz="1600"/>
              <a:t>in caso di osservazioni ritenute fondate, formare un nuovo progetto di stato passivo che comunica ai creditori, mentre, in caso di contestazioni non superabili, rimettere gli atti al Giudice delegato</a:t>
            </a:r>
          </a:p>
          <a:p>
            <a:pPr marL="0" algn="just">
              <a:buClrTx/>
              <a:buSzTx/>
              <a:buFont typeface="Wingdings" panose="05000000000000000000" charset="0"/>
              <a:buChar char="v"/>
            </a:pPr>
            <a:r>
              <a:rPr lang="it-IT" altLang="en-US" sz="1600"/>
              <a:t>eseguire il programma di liquidazione, informando il Giudice delegato con relazioni semestrali, e depositare il rendiconto terminata la sua esecuzione</a:t>
            </a:r>
          </a:p>
          <a:p>
            <a:pPr marL="0" algn="just">
              <a:buClrTx/>
              <a:buSzTx/>
              <a:buFont typeface="Wingdings" panose="05000000000000000000" charset="0"/>
              <a:buChar char="v"/>
            </a:pPr>
            <a:r>
              <a:rPr lang="it-IT" altLang="en-US" sz="1600"/>
              <a:t>predisporre il progetto di riparto da comunicare al debitore ed ai creditori e, in assenza di osservazioni, da comunicare al Giudice delegato che ne autorizza l’esecuzione</a:t>
            </a:r>
          </a:p>
          <a:p>
            <a:pPr marL="0" indent="0" algn="just">
              <a:buClrTx/>
              <a:buSzTx/>
              <a:buFont typeface="Wingdings" panose="05000000000000000000" charset="0"/>
              <a:buNone/>
            </a:pPr>
            <a:endParaRPr lang="it-IT" altLang="en-US" sz="1400"/>
          </a:p>
          <a:p>
            <a:pPr marL="0" indent="0" algn="just">
              <a:buClrTx/>
              <a:buSzTx/>
              <a:buFont typeface="Wingdings" panose="05000000000000000000" charset="0"/>
              <a:buNone/>
            </a:pPr>
            <a:endParaRPr lang="it-IT" altLang="en-US" sz="1800"/>
          </a:p>
          <a:p>
            <a:pPr marL="0" indent="0" algn="just">
              <a:buClrTx/>
              <a:buSzTx/>
              <a:buFont typeface="Wingdings" panose="05000000000000000000" charset="0"/>
              <a:buNone/>
            </a:pPr>
            <a:endParaRPr lang="it-IT" altLang="en-US" sz="1800"/>
          </a:p>
          <a:p>
            <a:pPr marL="0" algn="just">
              <a:buClrTx/>
              <a:buSzTx/>
              <a:buFont typeface="Wingdings" panose="05000000000000000000" charset="0"/>
              <a:buNone/>
            </a:pPr>
            <a:endParaRPr lang="it-IT" altLang="en-US" sz="1500"/>
          </a:p>
          <a:p>
            <a:pPr marL="0" algn="just">
              <a:buClrTx/>
              <a:buSzTx/>
              <a:buFont typeface="Wingdings" panose="05000000000000000000" charset="0"/>
              <a:buNone/>
            </a:pPr>
            <a:endParaRPr lang="it-IT" altLang="en-US" sz="1500"/>
          </a:p>
          <a:p>
            <a:pPr marL="0" indent="0" algn="r">
              <a:buFont typeface="Wingdings" panose="05000000000000000000" charset="0"/>
              <a:buNone/>
            </a:pPr>
            <a:endParaRPr lang="it-IT" altLang="en-US" sz="2000" i="1"/>
          </a:p>
        </p:txBody>
      </p:sp>
      <p:sp>
        <p:nvSpPr>
          <p:cNvPr id="4" name="Date Placeholder 3"/>
          <p:cNvSpPr>
            <a:spLocks noGrp="1"/>
          </p:cNvSpPr>
          <p:nvPr>
            <p:ph type="dt" sz="half" idx="10"/>
          </p:nvPr>
        </p:nvSpPr>
        <p:spPr/>
        <p:txBody>
          <a:bodyPr/>
          <a:lstStyle/>
          <a:p>
            <a:r>
              <a:rPr lang="en-US"/>
              <a:t>16 maggio 2024</a:t>
            </a:r>
          </a:p>
        </p:txBody>
      </p:sp>
      <p:sp>
        <p:nvSpPr>
          <p:cNvPr id="5" name="Footer Placeholder 4"/>
          <p:cNvSpPr>
            <a:spLocks noGrp="1"/>
          </p:cNvSpPr>
          <p:nvPr>
            <p:ph type="ftr" sz="quarter" idx="11"/>
          </p:nvPr>
        </p:nvSpPr>
        <p:spPr>
          <a:xfrm>
            <a:off x="3455035" y="6245225"/>
            <a:ext cx="5274310" cy="476250"/>
          </a:xfrm>
        </p:spPr>
        <p:txBody>
          <a:bodyPr/>
          <a:lstStyle/>
          <a:p>
            <a:r>
              <a:rPr lang="en-US"/>
              <a:t>Gli adeguati assetti e la gestione della crisi dell’impresa minore</a:t>
            </a:r>
          </a:p>
        </p:txBody>
      </p:sp>
      <p:sp>
        <p:nvSpPr>
          <p:cNvPr id="6" name="Slide Number Placeholder 5"/>
          <p:cNvSpPr>
            <a:spLocks noGrp="1"/>
          </p:cNvSpPr>
          <p:nvPr>
            <p:ph type="sldNum" sz="quarter" idx="12"/>
          </p:nvPr>
        </p:nvSpPr>
        <p:spPr/>
        <p:txBody>
          <a:bodyPr/>
          <a:lstStyle/>
          <a:p>
            <a:fld id="{9B618960-8005-486C-9A75-10CB2AAC16F9}" type="slidenum">
              <a:rPr lang="en-US" smtClean="0"/>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a:solidFill>
                  <a:schemeClr val="tx1">
                    <a:alpha val="35000"/>
                  </a:schemeClr>
                </a:solidFill>
                <a:sym typeface="+mn-ea"/>
              </a:rPr>
              <a:t>Gli strumenti giudiziali di regolazione della crisi per l'impresa minore</a:t>
            </a:r>
          </a:p>
        </p:txBody>
      </p:sp>
      <p:sp>
        <p:nvSpPr>
          <p:cNvPr id="3" name="Content Placeholder 2"/>
          <p:cNvSpPr>
            <a:spLocks noGrp="1"/>
          </p:cNvSpPr>
          <p:nvPr>
            <p:ph idx="1"/>
          </p:nvPr>
        </p:nvSpPr>
        <p:spPr/>
        <p:txBody>
          <a:bodyPr/>
          <a:lstStyle/>
          <a:p>
            <a:pPr marL="0" algn="just">
              <a:buClrTx/>
              <a:buSzTx/>
              <a:buFont typeface="Wingdings" panose="05000000000000000000" charset="0"/>
              <a:buNone/>
            </a:pPr>
            <a:r>
              <a:rPr lang="it-IT" altLang="en-US" sz="1800"/>
              <a:t>Il debitore, grazie alla procedura di liquidazione controllata, ha la possibilità di «liberarsi» dai debiti residui?</a:t>
            </a:r>
          </a:p>
          <a:p>
            <a:pPr marL="0" indent="0" algn="just">
              <a:buClrTx/>
              <a:buSzTx/>
              <a:buFont typeface="Wingdings" panose="05000000000000000000" charset="0"/>
              <a:buNone/>
            </a:pPr>
            <a:endParaRPr lang="it-IT" altLang="en-US" sz="1800"/>
          </a:p>
          <a:p>
            <a:pPr marL="0" indent="0" algn="just">
              <a:buClrTx/>
              <a:buSzTx/>
              <a:buFont typeface="Wingdings" panose="05000000000000000000" charset="0"/>
              <a:buNone/>
            </a:pPr>
            <a:endParaRPr lang="it-IT" altLang="en-US" sz="1800"/>
          </a:p>
          <a:p>
            <a:pPr marL="0" indent="0" algn="just">
              <a:buClrTx/>
              <a:buSzTx/>
              <a:buFont typeface="Wingdings" panose="05000000000000000000" charset="0"/>
              <a:buNone/>
            </a:pPr>
            <a:endParaRPr lang="it-IT" altLang="en-US" sz="1800"/>
          </a:p>
          <a:p>
            <a:pPr marL="0" indent="0" algn="just">
              <a:buClrTx/>
              <a:buSzTx/>
              <a:buFont typeface="Wingdings" panose="05000000000000000000" charset="0"/>
              <a:buNone/>
            </a:pPr>
            <a:endParaRPr lang="it-IT" altLang="en-US" sz="1800"/>
          </a:p>
          <a:p>
            <a:pPr marL="0" indent="0" algn="just">
              <a:buClrTx/>
              <a:buSzTx/>
              <a:buFont typeface="Wingdings" panose="05000000000000000000" charset="0"/>
              <a:buNone/>
            </a:pPr>
            <a:endParaRPr lang="it-IT" altLang="en-US" sz="1800"/>
          </a:p>
          <a:p>
            <a:pPr marL="0" algn="just">
              <a:buClrTx/>
              <a:buSzTx/>
              <a:buFont typeface="Wingdings" panose="05000000000000000000" charset="0"/>
              <a:buNone/>
            </a:pPr>
            <a:endParaRPr lang="it-IT" altLang="en-US" sz="1500"/>
          </a:p>
          <a:p>
            <a:pPr marL="0" algn="just">
              <a:buClrTx/>
              <a:buSzTx/>
              <a:buFont typeface="Wingdings" panose="05000000000000000000" charset="0"/>
              <a:buNone/>
            </a:pPr>
            <a:endParaRPr lang="it-IT" altLang="en-US" sz="1500"/>
          </a:p>
          <a:p>
            <a:pPr marL="0" indent="0" algn="r">
              <a:buFont typeface="Wingdings" panose="05000000000000000000" charset="0"/>
              <a:buNone/>
            </a:pPr>
            <a:endParaRPr lang="it-IT" altLang="en-US" sz="2000" i="1"/>
          </a:p>
        </p:txBody>
      </p:sp>
      <p:sp>
        <p:nvSpPr>
          <p:cNvPr id="4" name="Date Placeholder 3"/>
          <p:cNvSpPr>
            <a:spLocks noGrp="1"/>
          </p:cNvSpPr>
          <p:nvPr>
            <p:ph type="dt" sz="half" idx="10"/>
          </p:nvPr>
        </p:nvSpPr>
        <p:spPr/>
        <p:txBody>
          <a:bodyPr/>
          <a:lstStyle/>
          <a:p>
            <a:r>
              <a:rPr lang="en-US"/>
              <a:t>16 maggio 2024</a:t>
            </a:r>
          </a:p>
        </p:txBody>
      </p:sp>
      <p:sp>
        <p:nvSpPr>
          <p:cNvPr id="5" name="Footer Placeholder 4"/>
          <p:cNvSpPr>
            <a:spLocks noGrp="1"/>
          </p:cNvSpPr>
          <p:nvPr>
            <p:ph type="ftr" sz="quarter" idx="11"/>
          </p:nvPr>
        </p:nvSpPr>
        <p:spPr>
          <a:xfrm>
            <a:off x="3455035" y="6245225"/>
            <a:ext cx="5274310" cy="476250"/>
          </a:xfrm>
        </p:spPr>
        <p:txBody>
          <a:bodyPr/>
          <a:lstStyle/>
          <a:p>
            <a:r>
              <a:rPr lang="en-US"/>
              <a:t>Gli adeguati assetti e la gestione della crisi dell’impresa minore</a:t>
            </a:r>
          </a:p>
        </p:txBody>
      </p:sp>
      <p:sp>
        <p:nvSpPr>
          <p:cNvPr id="6" name="Slide Number Placeholder 5"/>
          <p:cNvSpPr>
            <a:spLocks noGrp="1"/>
          </p:cNvSpPr>
          <p:nvPr>
            <p:ph type="sldNum" sz="quarter" idx="12"/>
          </p:nvPr>
        </p:nvSpPr>
        <p:spPr/>
        <p:txBody>
          <a:bodyPr/>
          <a:lstStyle/>
          <a:p>
            <a:fld id="{9B618960-8005-486C-9A75-10CB2AAC16F9}" type="slidenum">
              <a:rPr lang="en-US" smtClean="0"/>
              <a:t>24</a:t>
            </a:fld>
            <a:endParaRPr lang="en-US"/>
          </a:p>
        </p:txBody>
      </p:sp>
      <p:sp>
        <p:nvSpPr>
          <p:cNvPr id="8" name="Rettangolo con angoli arrotondati 4"/>
          <p:cNvSpPr/>
          <p:nvPr/>
        </p:nvSpPr>
        <p:spPr>
          <a:xfrm>
            <a:off x="4403090" y="1784985"/>
            <a:ext cx="3386455" cy="64833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sz="2000" dirty="0">
                <a:solidFill>
                  <a:srgbClr val="002060"/>
                </a:solidFill>
              </a:rPr>
              <a:t>L’ESDEBITAZIONE</a:t>
            </a:r>
          </a:p>
          <a:p>
            <a:pPr algn="ctr"/>
            <a:r>
              <a:rPr lang="it-IT" sz="1200" dirty="0">
                <a:solidFill>
                  <a:srgbClr val="002060"/>
                </a:solidFill>
              </a:rPr>
              <a:t>Artt. 278-281 e 282 CCII</a:t>
            </a:r>
          </a:p>
        </p:txBody>
      </p:sp>
      <p:sp>
        <p:nvSpPr>
          <p:cNvPr id="9" name="Text Box 8"/>
          <p:cNvSpPr txBox="1"/>
          <p:nvPr/>
        </p:nvSpPr>
        <p:spPr>
          <a:xfrm>
            <a:off x="6161405" y="2921000"/>
            <a:ext cx="3776345" cy="645160"/>
          </a:xfrm>
          <a:prstGeom prst="rect">
            <a:avLst/>
          </a:prstGeom>
          <a:noFill/>
        </p:spPr>
        <p:txBody>
          <a:bodyPr wrap="square" rtlCol="0">
            <a:spAutoFit/>
          </a:bodyPr>
          <a:lstStyle/>
          <a:p>
            <a:pPr algn="just"/>
            <a:r>
              <a:rPr lang="en-US" sz="1200"/>
              <a:t>è un istituto che comporta  la  inesigibilità  dal  debitore   dei   crediti   rimasti insoddisfatti nell'ambito d</a:t>
            </a:r>
            <a:r>
              <a:rPr lang="it-IT" altLang="en-US" sz="1200"/>
              <a:t>ella liquidazione controllata.</a:t>
            </a:r>
          </a:p>
        </p:txBody>
      </p:sp>
      <p:sp>
        <p:nvSpPr>
          <p:cNvPr id="10" name="Text Box 9"/>
          <p:cNvSpPr txBox="1"/>
          <p:nvPr/>
        </p:nvSpPr>
        <p:spPr>
          <a:xfrm>
            <a:off x="6161405" y="4029075"/>
            <a:ext cx="3776345" cy="1383665"/>
          </a:xfrm>
          <a:prstGeom prst="rect">
            <a:avLst/>
          </a:prstGeom>
          <a:noFill/>
        </p:spPr>
        <p:txBody>
          <a:bodyPr wrap="square" rtlCol="0">
            <a:spAutoFit/>
          </a:bodyPr>
          <a:lstStyle/>
          <a:p>
            <a:pPr algn="just"/>
            <a:r>
              <a:rPr lang="it-IT" altLang="en-US" sz="1200"/>
              <a:t>salve le disposizioni di cui agli artt. 280 e 282 co. 2, l’esdebitazione per le procedure di liquidazione controllata opera di diritto a seguito del provvedimento di chiusura o anteriormente decorsi tre anni dalla sua apertura. </a:t>
            </a:r>
            <a:endParaRPr lang="en-US" sz="1200"/>
          </a:p>
          <a:p>
            <a:pPr algn="just"/>
            <a:r>
              <a:rPr lang="it-IT" altLang="en-US" sz="1200"/>
              <a:t>L</a:t>
            </a:r>
            <a:r>
              <a:rPr lang="en-US" sz="1200"/>
              <a:t>’esdebitazione della società </a:t>
            </a:r>
            <a:r>
              <a:rPr lang="it-IT" altLang="en-US" sz="1200"/>
              <a:t>ha efficacia nei confronti dei</a:t>
            </a:r>
            <a:r>
              <a:rPr lang="en-US" sz="1200"/>
              <a:t> soci illimitatamente responsabil</a:t>
            </a:r>
            <a:r>
              <a:rPr lang="it-IT" altLang="en-US" sz="1200"/>
              <a:t>i</a:t>
            </a:r>
            <a:r>
              <a:rPr lang="en-US" sz="1200"/>
              <a:t>.</a:t>
            </a:r>
          </a:p>
        </p:txBody>
      </p:sp>
      <p:sp>
        <p:nvSpPr>
          <p:cNvPr id="11" name="CasellaDiTesto 4"/>
          <p:cNvSpPr txBox="1"/>
          <p:nvPr/>
        </p:nvSpPr>
        <p:spPr>
          <a:xfrm>
            <a:off x="2021642" y="3166745"/>
            <a:ext cx="936104" cy="338554"/>
          </a:xfrm>
          <a:prstGeom prst="rect">
            <a:avLst/>
          </a:prstGeom>
          <a:noFill/>
          <a:ln>
            <a:noFill/>
          </a:ln>
        </p:spPr>
        <p:txBody>
          <a:bodyPr wrap="square" rtlCol="0">
            <a:spAutoFit/>
          </a:bodyPr>
          <a:lstStyle/>
          <a:p>
            <a:r>
              <a:rPr lang="it-IT" sz="1600" dirty="0">
                <a:solidFill>
                  <a:schemeClr val="tx1"/>
                </a:solidFill>
              </a:rPr>
              <a:t>COS’E’?</a:t>
            </a:r>
          </a:p>
        </p:txBody>
      </p:sp>
      <p:sp>
        <p:nvSpPr>
          <p:cNvPr id="12" name="CasellaDiTesto 7"/>
          <p:cNvSpPr txBox="1"/>
          <p:nvPr/>
        </p:nvSpPr>
        <p:spPr>
          <a:xfrm>
            <a:off x="1493520" y="4547870"/>
            <a:ext cx="1960880" cy="337185"/>
          </a:xfrm>
          <a:prstGeom prst="rect">
            <a:avLst/>
          </a:prstGeom>
          <a:noFill/>
        </p:spPr>
        <p:txBody>
          <a:bodyPr wrap="square" rtlCol="0">
            <a:spAutoFit/>
          </a:bodyPr>
          <a:lstStyle/>
          <a:p>
            <a:r>
              <a:rPr lang="it-IT" sz="1600" dirty="0">
                <a:solidFill>
                  <a:schemeClr val="tx1"/>
                </a:solidFill>
              </a:rPr>
              <a:t>QUANDO OPERA?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a:solidFill>
                  <a:schemeClr val="tx1">
                    <a:alpha val="35000"/>
                  </a:schemeClr>
                </a:solidFill>
                <a:sym typeface="+mn-ea"/>
              </a:rPr>
              <a:t>Gli strumenti giudiziali di regolazione della crisi per l'impresa minore</a:t>
            </a:r>
          </a:p>
        </p:txBody>
      </p:sp>
      <p:sp>
        <p:nvSpPr>
          <p:cNvPr id="3" name="Content Placeholder 2"/>
          <p:cNvSpPr>
            <a:spLocks noGrp="1"/>
          </p:cNvSpPr>
          <p:nvPr>
            <p:ph idx="1"/>
          </p:nvPr>
        </p:nvSpPr>
        <p:spPr/>
        <p:txBody>
          <a:bodyPr/>
          <a:lstStyle/>
          <a:p>
            <a:pPr marL="0" indent="0" algn="just">
              <a:buClrTx/>
              <a:buSzTx/>
              <a:buFont typeface="Wingdings" panose="05000000000000000000" charset="0"/>
              <a:buNone/>
            </a:pPr>
            <a:r>
              <a:rPr lang="it-IT" altLang="en-US" sz="1800">
                <a:sym typeface="+mn-ea"/>
              </a:rPr>
              <a:t>Le condizioni per l’esdebitazione di cui all’art. 280 CCII, le quali, in caso di società devono sussistere nei confronti dei soci illimitatamente responsabili e dei legali rappresentanti, sono:</a:t>
            </a:r>
          </a:p>
          <a:p>
            <a:pPr marL="0" indent="0" algn="just">
              <a:buClrTx/>
              <a:buSzTx/>
              <a:buFont typeface="Wingdings" panose="05000000000000000000" charset="0"/>
              <a:buNone/>
            </a:pPr>
            <a:endParaRPr lang="it-IT" altLang="en-US" sz="1600"/>
          </a:p>
          <a:p>
            <a:pPr algn="just">
              <a:buClrTx/>
              <a:buSzTx/>
              <a:buFont typeface="Wingdings" panose="05000000000000000000" charset="0"/>
              <a:buChar char="v"/>
            </a:pPr>
            <a:r>
              <a:rPr lang="it-IT" altLang="en-US" sz="1400"/>
              <a:t>non essere stato condannato con sentenza passata in giudicato per bancarotta fraudolenta o per delitti contro l'economia pubblica, l'industria e il commercio, o altri delitti compiuti in connessione con l'esercizio dell'attività d'impresa, salvo che per essi sia intervenuta la riabilitazione. Se è in corso il procedimento penale per uno di tali reati o v'è stata applicazione di una delle misure di prevenzione di cui al decreto legislativo 6 settembre 2011, n. 159, il beneficio può essere riconosciuto solo all'esito del relativo procedimento</a:t>
            </a:r>
          </a:p>
          <a:p>
            <a:pPr algn="just">
              <a:buClrTx/>
              <a:buSzTx/>
              <a:buFont typeface="Wingdings" panose="05000000000000000000" charset="0"/>
              <a:buChar char="v"/>
            </a:pPr>
            <a:r>
              <a:rPr lang="it-IT" altLang="en-US" sz="1400"/>
              <a:t>non aver distratto l'attivo o esposto passività insussistenti, cagionato o aggravato il dissesto rendendo gravemente difficoltosa la ricostruzione del patrimonio e del movimento degli affari o fatto ricorso abusivo al credito</a:t>
            </a:r>
          </a:p>
          <a:p>
            <a:pPr algn="just">
              <a:buClrTx/>
              <a:buSzTx/>
              <a:buFont typeface="Wingdings" panose="05000000000000000000" charset="0"/>
              <a:buChar char="v"/>
            </a:pPr>
            <a:r>
              <a:rPr lang="it-IT" altLang="en-US" sz="1400"/>
              <a:t>non aver ostacolato o rallentato lo svolgimento della procedura e aver fornito agli organi ad essa preposti tutte le informazioni utili e i documenti necessari per il suo buon andamento</a:t>
            </a:r>
          </a:p>
          <a:p>
            <a:pPr algn="just">
              <a:buClrTx/>
              <a:buSzTx/>
              <a:buFont typeface="Wingdings" panose="05000000000000000000" charset="0"/>
              <a:buChar char="v"/>
            </a:pPr>
            <a:r>
              <a:rPr lang="it-IT" altLang="en-US" sz="1400"/>
              <a:t>non aver beneficiato di altra esdebitazione nei cinque anni precedenti la scadenza del termine per l'esdebitazione</a:t>
            </a:r>
          </a:p>
          <a:p>
            <a:pPr algn="just">
              <a:buClrTx/>
              <a:buSzTx/>
              <a:buFont typeface="Wingdings" panose="05000000000000000000" charset="0"/>
              <a:buChar char="v"/>
            </a:pPr>
            <a:r>
              <a:rPr lang="it-IT" altLang="en-US" sz="1400"/>
              <a:t>non abbia già beneficiato dell'esdebitazione per due volte</a:t>
            </a:r>
          </a:p>
          <a:p>
            <a:pPr marL="0" indent="0" algn="just">
              <a:buClrTx/>
              <a:buSzTx/>
              <a:buFont typeface="Wingdings" panose="05000000000000000000" charset="0"/>
              <a:buNone/>
            </a:pPr>
            <a:endParaRPr lang="it-IT" altLang="en-US" sz="1600"/>
          </a:p>
          <a:p>
            <a:pPr marL="0" indent="0" algn="just">
              <a:buClrTx/>
              <a:buSzTx/>
              <a:buFont typeface="Wingdings" panose="05000000000000000000" charset="0"/>
              <a:buNone/>
            </a:pPr>
            <a:r>
              <a:rPr lang="it-IT" altLang="en-US" sz="1800"/>
              <a:t>Ai sensi dell’art. 282, co. 2 CCII, inoltre, l’esdebitazione non opera nelle ipotesi in cui il debitore ha determinato la situazione di sovraindebitamento </a:t>
            </a:r>
            <a:r>
              <a:rPr lang="it-IT" altLang="en-US" sz="1800" b="1"/>
              <a:t>con colpa grave, malafede o frode</a:t>
            </a:r>
            <a:r>
              <a:rPr lang="it-IT" altLang="en-US" sz="1800"/>
              <a:t>.</a:t>
            </a:r>
          </a:p>
          <a:p>
            <a:pPr marL="0" algn="just">
              <a:buClrTx/>
              <a:buSzTx/>
              <a:buFont typeface="Wingdings" panose="05000000000000000000" charset="0"/>
              <a:buNone/>
            </a:pPr>
            <a:endParaRPr lang="it-IT" altLang="en-US" sz="1600"/>
          </a:p>
          <a:p>
            <a:pPr marL="0" indent="0" algn="r">
              <a:buFont typeface="Wingdings" panose="05000000000000000000" charset="0"/>
              <a:buNone/>
            </a:pPr>
            <a:endParaRPr lang="it-IT" altLang="en-US" sz="2000" i="1"/>
          </a:p>
        </p:txBody>
      </p:sp>
      <p:sp>
        <p:nvSpPr>
          <p:cNvPr id="4" name="Date Placeholder 3"/>
          <p:cNvSpPr>
            <a:spLocks noGrp="1"/>
          </p:cNvSpPr>
          <p:nvPr>
            <p:ph type="dt" sz="half" idx="10"/>
          </p:nvPr>
        </p:nvSpPr>
        <p:spPr/>
        <p:txBody>
          <a:bodyPr/>
          <a:lstStyle/>
          <a:p>
            <a:r>
              <a:rPr lang="en-US"/>
              <a:t>16 maggio 2024</a:t>
            </a:r>
          </a:p>
        </p:txBody>
      </p:sp>
      <p:sp>
        <p:nvSpPr>
          <p:cNvPr id="5" name="Footer Placeholder 4"/>
          <p:cNvSpPr>
            <a:spLocks noGrp="1"/>
          </p:cNvSpPr>
          <p:nvPr>
            <p:ph type="ftr" sz="quarter" idx="11"/>
          </p:nvPr>
        </p:nvSpPr>
        <p:spPr>
          <a:xfrm>
            <a:off x="3455035" y="6245225"/>
            <a:ext cx="5274310" cy="476250"/>
          </a:xfrm>
        </p:spPr>
        <p:txBody>
          <a:bodyPr/>
          <a:lstStyle/>
          <a:p>
            <a:r>
              <a:rPr lang="en-US"/>
              <a:t>Gli adeguati assetti e la gestione della crisi dell’impresa minore</a:t>
            </a:r>
          </a:p>
        </p:txBody>
      </p:sp>
      <p:sp>
        <p:nvSpPr>
          <p:cNvPr id="6" name="Slide Number Placeholder 5"/>
          <p:cNvSpPr>
            <a:spLocks noGrp="1"/>
          </p:cNvSpPr>
          <p:nvPr>
            <p:ph type="sldNum" sz="quarter" idx="12"/>
          </p:nvPr>
        </p:nvSpPr>
        <p:spPr/>
        <p:txBody>
          <a:bodyPr/>
          <a:lstStyle/>
          <a:p>
            <a:fld id="{9B618960-8005-486C-9A75-10CB2AAC16F9}" type="slidenum">
              <a:rPr lang="en-US" smtClean="0"/>
              <a:t>25</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a:solidFill>
                  <a:schemeClr val="tx1">
                    <a:alpha val="35000"/>
                  </a:schemeClr>
                </a:solidFill>
              </a:rPr>
              <a:t>Gli strumenti giudiziali di regolazione della crisi per l'impresa minore</a:t>
            </a:r>
          </a:p>
        </p:txBody>
      </p:sp>
      <p:sp>
        <p:nvSpPr>
          <p:cNvPr id="3" name="Content Placeholder 2"/>
          <p:cNvSpPr>
            <a:spLocks noGrp="1"/>
          </p:cNvSpPr>
          <p:nvPr>
            <p:ph idx="1"/>
          </p:nvPr>
        </p:nvSpPr>
        <p:spPr/>
        <p:txBody>
          <a:bodyPr/>
          <a:lstStyle/>
          <a:p>
            <a:pPr marL="0" indent="0" algn="just">
              <a:buNone/>
            </a:pPr>
            <a:endParaRPr lang="it-IT" altLang="en-US"/>
          </a:p>
          <a:p>
            <a:pPr marL="0" indent="0" algn="just">
              <a:buNone/>
            </a:pPr>
            <a:endParaRPr lang="it-IT" altLang="en-US"/>
          </a:p>
          <a:p>
            <a:pPr marL="0" indent="0" algn="just">
              <a:buNone/>
            </a:pPr>
            <a:endParaRPr lang="it-IT" altLang="en-US"/>
          </a:p>
          <a:p>
            <a:pPr marL="0" indent="0" algn="just">
              <a:buNone/>
            </a:pPr>
            <a:endParaRPr lang="it-IT" altLang="en-US"/>
          </a:p>
          <a:p>
            <a:pPr marL="0" indent="0" algn="just">
              <a:buNone/>
            </a:pPr>
            <a:endParaRPr lang="it-IT" altLang="en-US"/>
          </a:p>
        </p:txBody>
      </p:sp>
      <p:sp>
        <p:nvSpPr>
          <p:cNvPr id="4" name="Date Placeholder 3"/>
          <p:cNvSpPr>
            <a:spLocks noGrp="1"/>
          </p:cNvSpPr>
          <p:nvPr>
            <p:ph type="dt" sz="half" idx="10"/>
          </p:nvPr>
        </p:nvSpPr>
        <p:spPr/>
        <p:txBody>
          <a:bodyPr/>
          <a:lstStyle/>
          <a:p>
            <a:r>
              <a:rPr lang="en-US"/>
              <a:t>16</a:t>
            </a:r>
            <a:r>
              <a:rPr lang="it-IT" altLang="en-US"/>
              <a:t> maggio </a:t>
            </a:r>
            <a:r>
              <a:rPr lang="en-US"/>
              <a:t>2024</a:t>
            </a:r>
          </a:p>
        </p:txBody>
      </p:sp>
      <p:sp>
        <p:nvSpPr>
          <p:cNvPr id="5" name="Footer Placeholder 4"/>
          <p:cNvSpPr>
            <a:spLocks noGrp="1"/>
          </p:cNvSpPr>
          <p:nvPr>
            <p:ph type="ftr" sz="quarter" idx="11"/>
          </p:nvPr>
        </p:nvSpPr>
        <p:spPr>
          <a:xfrm>
            <a:off x="3371850" y="6245225"/>
            <a:ext cx="5671820" cy="476250"/>
          </a:xfrm>
        </p:spPr>
        <p:txBody>
          <a:bodyPr/>
          <a:lstStyle/>
          <a:p>
            <a:r>
              <a:rPr lang="en-US"/>
              <a:t>G</a:t>
            </a:r>
            <a:r>
              <a:rPr lang="it-IT" altLang="en-US"/>
              <a:t>li</a:t>
            </a:r>
            <a:r>
              <a:rPr lang="en-US"/>
              <a:t> </a:t>
            </a:r>
            <a:r>
              <a:rPr lang="it-IT" altLang="en-US"/>
              <a:t>adeguati</a:t>
            </a:r>
            <a:r>
              <a:rPr lang="en-US"/>
              <a:t> </a:t>
            </a:r>
            <a:r>
              <a:rPr lang="it-IT" altLang="en-US"/>
              <a:t>assetti</a:t>
            </a:r>
            <a:r>
              <a:rPr lang="en-US"/>
              <a:t> </a:t>
            </a:r>
            <a:r>
              <a:rPr lang="it-IT" altLang="en-US"/>
              <a:t>e la gestione</a:t>
            </a:r>
            <a:r>
              <a:rPr lang="en-US"/>
              <a:t> </a:t>
            </a:r>
            <a:r>
              <a:rPr lang="it-IT" altLang="en-US"/>
              <a:t>della</a:t>
            </a:r>
            <a:r>
              <a:rPr lang="en-US"/>
              <a:t> </a:t>
            </a:r>
            <a:r>
              <a:rPr lang="it-IT" altLang="en-US"/>
              <a:t>crisi dell’impresa minore</a:t>
            </a:r>
          </a:p>
        </p:txBody>
      </p:sp>
      <p:sp>
        <p:nvSpPr>
          <p:cNvPr id="6" name="Slide Number Placeholder 5"/>
          <p:cNvSpPr>
            <a:spLocks noGrp="1"/>
          </p:cNvSpPr>
          <p:nvPr>
            <p:ph type="sldNum" sz="quarter" idx="12"/>
          </p:nvPr>
        </p:nvSpPr>
        <p:spPr/>
        <p:txBody>
          <a:bodyPr/>
          <a:lstStyle/>
          <a:p>
            <a:fld id="{9B618960-8005-486C-9A75-10CB2AAC16F9}" type="slidenum">
              <a:rPr lang="en-US" smtClean="0"/>
              <a:t>3</a:t>
            </a:fld>
            <a:endParaRPr lang="en-US"/>
          </a:p>
        </p:txBody>
      </p:sp>
      <p:sp>
        <p:nvSpPr>
          <p:cNvPr id="7" name="Rettangolo con angoli arrotondati 3"/>
          <p:cNvSpPr/>
          <p:nvPr/>
        </p:nvSpPr>
        <p:spPr>
          <a:xfrm>
            <a:off x="1373684" y="1700808"/>
            <a:ext cx="2232248"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sz="2000" dirty="0">
                <a:solidFill>
                  <a:srgbClr val="002060"/>
                </a:solidFill>
              </a:rPr>
              <a:t>CRISI</a:t>
            </a:r>
          </a:p>
          <a:p>
            <a:pPr algn="ctr"/>
            <a:r>
              <a:rPr lang="it-IT" sz="1200" dirty="0">
                <a:solidFill>
                  <a:srgbClr val="002060"/>
                </a:solidFill>
              </a:rPr>
              <a:t>Art. 2, co.1, lett. a) CCII</a:t>
            </a:r>
          </a:p>
        </p:txBody>
      </p:sp>
      <p:sp>
        <p:nvSpPr>
          <p:cNvPr id="8" name="Rettangolo con angoli arrotondati 4"/>
          <p:cNvSpPr/>
          <p:nvPr/>
        </p:nvSpPr>
        <p:spPr>
          <a:xfrm>
            <a:off x="4884787" y="1728672"/>
            <a:ext cx="2232248"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sz="2000" dirty="0">
                <a:solidFill>
                  <a:srgbClr val="002060"/>
                </a:solidFill>
              </a:rPr>
              <a:t>INSOLVENZA</a:t>
            </a:r>
          </a:p>
          <a:p>
            <a:pPr algn="ctr"/>
            <a:r>
              <a:rPr lang="it-IT" sz="1200" dirty="0">
                <a:solidFill>
                  <a:srgbClr val="002060"/>
                </a:solidFill>
              </a:rPr>
              <a:t>Art. 2, co. 1, lett. b) CCII</a:t>
            </a:r>
          </a:p>
        </p:txBody>
      </p:sp>
      <p:sp>
        <p:nvSpPr>
          <p:cNvPr id="9" name="Rettangolo con angoli arrotondati 4"/>
          <p:cNvSpPr/>
          <p:nvPr/>
        </p:nvSpPr>
        <p:spPr>
          <a:xfrm>
            <a:off x="8395702" y="1728672"/>
            <a:ext cx="2232248"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sz="2000" dirty="0">
                <a:solidFill>
                  <a:srgbClr val="002060"/>
                </a:solidFill>
              </a:rPr>
              <a:t>PRE-CRISI</a:t>
            </a:r>
          </a:p>
          <a:p>
            <a:pPr algn="ctr"/>
            <a:r>
              <a:rPr lang="it-IT" sz="1200" dirty="0">
                <a:solidFill>
                  <a:srgbClr val="002060"/>
                </a:solidFill>
              </a:rPr>
              <a:t>Art. 25 quater, co. 1 CCII</a:t>
            </a:r>
          </a:p>
        </p:txBody>
      </p:sp>
      <p:sp>
        <p:nvSpPr>
          <p:cNvPr id="10" name="Rettangolo 5"/>
          <p:cNvSpPr/>
          <p:nvPr/>
        </p:nvSpPr>
        <p:spPr>
          <a:xfrm>
            <a:off x="762184" y="2848868"/>
            <a:ext cx="3456384" cy="2584450"/>
          </a:xfrm>
          <a:prstGeom prst="rect">
            <a:avLst/>
          </a:prstGeom>
        </p:spPr>
        <p:txBody>
          <a:bodyPr wrap="square">
            <a:spAutoFit/>
          </a:bodyPr>
          <a:lstStyle/>
          <a:p>
            <a:pPr algn="just"/>
            <a:r>
              <a:rPr lang="it-IT" altLang="it-IT" dirty="0">
                <a:solidFill>
                  <a:schemeClr val="tx1"/>
                </a:solidFill>
              </a:rPr>
              <a:t>stato  di  </a:t>
            </a:r>
            <a:r>
              <a:rPr lang="it-IT" altLang="it-IT" b="1" dirty="0">
                <a:solidFill>
                  <a:schemeClr val="tx1"/>
                </a:solidFill>
              </a:rPr>
              <a:t>difficoltà  economico-finanziaria</a:t>
            </a:r>
            <a:r>
              <a:rPr lang="it-IT" altLang="it-IT" dirty="0">
                <a:solidFill>
                  <a:schemeClr val="tx1"/>
                </a:solidFill>
              </a:rPr>
              <a:t>  che rende </a:t>
            </a:r>
            <a:r>
              <a:rPr lang="it-IT" altLang="it-IT" b="1" dirty="0">
                <a:solidFill>
                  <a:schemeClr val="tx1"/>
                </a:solidFill>
              </a:rPr>
              <a:t>probabile l'insolvenza del debitore</a:t>
            </a:r>
            <a:r>
              <a:rPr lang="it-IT" altLang="it-IT" dirty="0">
                <a:solidFill>
                  <a:schemeClr val="tx1"/>
                </a:solidFill>
              </a:rPr>
              <a:t>, e che per  le  imprese  si manifesta come </a:t>
            </a:r>
            <a:r>
              <a:rPr lang="it-IT" altLang="it-IT" b="1" dirty="0">
                <a:solidFill>
                  <a:schemeClr val="tx1"/>
                </a:solidFill>
              </a:rPr>
              <a:t>inadeguatezza dei flussi di cassa  prospettici</a:t>
            </a:r>
            <a:r>
              <a:rPr lang="it-IT" altLang="it-IT" dirty="0">
                <a:solidFill>
                  <a:schemeClr val="tx1"/>
                </a:solidFill>
              </a:rPr>
              <a:t>  a  far fronte regolarmente alle obbligazioni pianificate</a:t>
            </a:r>
          </a:p>
        </p:txBody>
      </p:sp>
      <p:sp>
        <p:nvSpPr>
          <p:cNvPr id="11" name="Rettangolo 6"/>
          <p:cNvSpPr/>
          <p:nvPr/>
        </p:nvSpPr>
        <p:spPr>
          <a:xfrm>
            <a:off x="4572000" y="2881630"/>
            <a:ext cx="3062605" cy="2306955"/>
          </a:xfrm>
          <a:prstGeom prst="rect">
            <a:avLst/>
          </a:prstGeom>
        </p:spPr>
        <p:txBody>
          <a:bodyPr wrap="square">
            <a:spAutoFit/>
          </a:bodyPr>
          <a:lstStyle/>
          <a:p>
            <a:pPr algn="just"/>
            <a:r>
              <a:rPr lang="it-IT" altLang="it-IT" dirty="0">
                <a:solidFill>
                  <a:schemeClr val="tx1"/>
                </a:solidFill>
              </a:rPr>
              <a:t>lo stato  del  debitore  che  si  </a:t>
            </a:r>
            <a:r>
              <a:rPr lang="it-IT" altLang="it-IT" b="1" dirty="0">
                <a:solidFill>
                  <a:schemeClr val="tx1"/>
                </a:solidFill>
              </a:rPr>
              <a:t>manifesta  con inadempimenti</a:t>
            </a:r>
            <a:r>
              <a:rPr lang="it-IT" altLang="it-IT" dirty="0">
                <a:solidFill>
                  <a:schemeClr val="tx1"/>
                </a:solidFill>
              </a:rPr>
              <a:t> od altri fatti esteriori, i  quali  dimostrino  che  </a:t>
            </a:r>
            <a:r>
              <a:rPr lang="it-IT" altLang="it-IT" b="1" dirty="0">
                <a:solidFill>
                  <a:schemeClr val="tx1"/>
                </a:solidFill>
              </a:rPr>
              <a:t>il debitore non è più in grado di soddisfare regolarmente  le proprie obbligazioni</a:t>
            </a:r>
          </a:p>
        </p:txBody>
      </p:sp>
      <p:sp>
        <p:nvSpPr>
          <p:cNvPr id="12" name="Rettangolo 6"/>
          <p:cNvSpPr/>
          <p:nvPr/>
        </p:nvSpPr>
        <p:spPr>
          <a:xfrm>
            <a:off x="7988300" y="2881630"/>
            <a:ext cx="3062605" cy="1476375"/>
          </a:xfrm>
          <a:prstGeom prst="rect">
            <a:avLst/>
          </a:prstGeom>
        </p:spPr>
        <p:txBody>
          <a:bodyPr wrap="square">
            <a:spAutoFit/>
          </a:bodyPr>
          <a:lstStyle/>
          <a:p>
            <a:pPr algn="just"/>
            <a:r>
              <a:rPr lang="it-IT" altLang="it-IT" b="1" dirty="0">
                <a:solidFill>
                  <a:schemeClr val="tx1"/>
                </a:solidFill>
              </a:rPr>
              <a:t>condizioni di squilibrio patrimoniale o economico-finanziario che ne rendono probabile la crisi o l'insolvenza</a:t>
            </a:r>
            <a:endParaRPr lang="it-IT" altLang="it-IT"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a:solidFill>
                  <a:schemeClr val="tx1">
                    <a:alpha val="35000"/>
                  </a:schemeClr>
                </a:solidFill>
                <a:sym typeface="+mn-ea"/>
              </a:rPr>
              <a:t>Gli strumenti giudiziali di regolazione della crisi per l'impresa minore</a:t>
            </a:r>
          </a:p>
        </p:txBody>
      </p:sp>
      <p:sp>
        <p:nvSpPr>
          <p:cNvPr id="3" name="Content Placeholder 2"/>
          <p:cNvSpPr>
            <a:spLocks noGrp="1"/>
          </p:cNvSpPr>
          <p:nvPr>
            <p:ph idx="1"/>
          </p:nvPr>
        </p:nvSpPr>
        <p:spPr/>
        <p:txBody>
          <a:bodyPr/>
          <a:lstStyle/>
          <a:p>
            <a:pPr marL="0" indent="0">
              <a:buNone/>
            </a:pPr>
            <a:endParaRPr lang="it-IT" altLang="en-US" sz="2800"/>
          </a:p>
          <a:p>
            <a:pPr marL="0" indent="0">
              <a:buNone/>
            </a:pPr>
            <a:endParaRPr lang="it-IT" altLang="en-US" sz="2800"/>
          </a:p>
          <a:p>
            <a:pPr marL="0" indent="0">
              <a:buNone/>
            </a:pPr>
            <a:endParaRPr lang="it-IT" altLang="en-US" sz="2800"/>
          </a:p>
          <a:p>
            <a:pPr marL="0" indent="0">
              <a:buNone/>
            </a:pPr>
            <a:endParaRPr lang="it-IT" altLang="en-US" sz="2800"/>
          </a:p>
          <a:p>
            <a:pPr marL="0" indent="0">
              <a:buNone/>
            </a:pPr>
            <a:endParaRPr lang="it-IT" altLang="en-US" sz="2800"/>
          </a:p>
          <a:p>
            <a:pPr marL="0" indent="0">
              <a:buNone/>
            </a:pPr>
            <a:endParaRPr lang="it-IT" altLang="en-US" sz="2800"/>
          </a:p>
        </p:txBody>
      </p:sp>
      <p:sp>
        <p:nvSpPr>
          <p:cNvPr id="4" name="Date Placeholder 3"/>
          <p:cNvSpPr>
            <a:spLocks noGrp="1"/>
          </p:cNvSpPr>
          <p:nvPr>
            <p:ph type="dt" sz="half" idx="10"/>
          </p:nvPr>
        </p:nvSpPr>
        <p:spPr/>
        <p:txBody>
          <a:bodyPr/>
          <a:lstStyle/>
          <a:p>
            <a:r>
              <a:rPr lang="en-US"/>
              <a:t>16 maggio 2024</a:t>
            </a:r>
          </a:p>
        </p:txBody>
      </p:sp>
      <p:sp>
        <p:nvSpPr>
          <p:cNvPr id="5" name="Footer Placeholder 4"/>
          <p:cNvSpPr>
            <a:spLocks noGrp="1"/>
          </p:cNvSpPr>
          <p:nvPr>
            <p:ph type="ftr" sz="quarter" idx="11"/>
          </p:nvPr>
        </p:nvSpPr>
        <p:spPr>
          <a:xfrm>
            <a:off x="3455035" y="6245225"/>
            <a:ext cx="5274310" cy="476250"/>
          </a:xfrm>
        </p:spPr>
        <p:txBody>
          <a:bodyPr/>
          <a:lstStyle/>
          <a:p>
            <a:r>
              <a:rPr lang="en-US"/>
              <a:t>Gli adeguati assetti e la gestione della crisi dell’impresa minore</a:t>
            </a:r>
          </a:p>
        </p:txBody>
      </p:sp>
      <p:sp>
        <p:nvSpPr>
          <p:cNvPr id="6" name="Slide Number Placeholder 5"/>
          <p:cNvSpPr>
            <a:spLocks noGrp="1"/>
          </p:cNvSpPr>
          <p:nvPr>
            <p:ph type="sldNum" sz="quarter" idx="12"/>
          </p:nvPr>
        </p:nvSpPr>
        <p:spPr/>
        <p:txBody>
          <a:bodyPr/>
          <a:lstStyle/>
          <a:p>
            <a:fld id="{9B618960-8005-486C-9A75-10CB2AAC16F9}" type="slidenum">
              <a:rPr lang="en-US" smtClean="0"/>
              <a:t>4</a:t>
            </a:fld>
            <a:endParaRPr lang="en-US"/>
          </a:p>
        </p:txBody>
      </p:sp>
      <p:sp>
        <p:nvSpPr>
          <p:cNvPr id="8" name="Rettangolo con angoli arrotondati 4"/>
          <p:cNvSpPr/>
          <p:nvPr/>
        </p:nvSpPr>
        <p:spPr>
          <a:xfrm>
            <a:off x="4279900" y="1728470"/>
            <a:ext cx="3214370" cy="64833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sz="2000" dirty="0">
                <a:solidFill>
                  <a:srgbClr val="002060"/>
                </a:solidFill>
              </a:rPr>
              <a:t>SOVRAINDEBITAMENTO</a:t>
            </a:r>
          </a:p>
          <a:p>
            <a:pPr algn="ctr"/>
            <a:r>
              <a:rPr lang="it-IT" sz="1200" dirty="0">
                <a:solidFill>
                  <a:srgbClr val="002060"/>
                </a:solidFill>
              </a:rPr>
              <a:t>Art. 2, co.1, lett. c) CCII</a:t>
            </a:r>
          </a:p>
        </p:txBody>
      </p:sp>
      <p:sp>
        <p:nvSpPr>
          <p:cNvPr id="7" name="Rettangolo con angoli arrotondati 3"/>
          <p:cNvSpPr/>
          <p:nvPr/>
        </p:nvSpPr>
        <p:spPr>
          <a:xfrm>
            <a:off x="1374319" y="2713633"/>
            <a:ext cx="2232248"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sz="2000" dirty="0">
                <a:solidFill>
                  <a:srgbClr val="002060"/>
                </a:solidFill>
              </a:rPr>
              <a:t>crisi</a:t>
            </a:r>
          </a:p>
        </p:txBody>
      </p:sp>
      <p:sp>
        <p:nvSpPr>
          <p:cNvPr id="9" name="Rettangolo con angoli arrotondati 4"/>
          <p:cNvSpPr/>
          <p:nvPr/>
        </p:nvSpPr>
        <p:spPr>
          <a:xfrm>
            <a:off x="7982952" y="2713557"/>
            <a:ext cx="2232248"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sz="2000" dirty="0">
                <a:solidFill>
                  <a:srgbClr val="002060"/>
                </a:solidFill>
              </a:rPr>
              <a:t>insolvenza</a:t>
            </a:r>
          </a:p>
        </p:txBody>
      </p:sp>
      <p:sp>
        <p:nvSpPr>
          <p:cNvPr id="10" name="Text Box 9"/>
          <p:cNvSpPr txBox="1"/>
          <p:nvPr/>
        </p:nvSpPr>
        <p:spPr>
          <a:xfrm>
            <a:off x="3378200" y="3109595"/>
            <a:ext cx="4726940" cy="2402205"/>
          </a:xfrm>
          <a:prstGeom prst="rect">
            <a:avLst/>
          </a:prstGeom>
          <a:noFill/>
        </p:spPr>
        <p:txBody>
          <a:bodyPr wrap="square" rtlCol="0">
            <a:noAutofit/>
          </a:bodyPr>
          <a:lstStyle/>
          <a:p>
            <a:pPr marL="1657350" lvl="3" indent="-285750" algn="just">
              <a:buFont typeface="Arial" panose="020B0604020202020204" pitchFamily="34" charset="0"/>
              <a:buChar char="•"/>
            </a:pPr>
            <a:r>
              <a:rPr lang="it-IT" altLang="en-US"/>
              <a:t>consumatore</a:t>
            </a:r>
          </a:p>
          <a:p>
            <a:pPr marL="1657350" lvl="3" indent="-285750" algn="just">
              <a:buFont typeface="Arial" panose="020B0604020202020204" pitchFamily="34" charset="0"/>
              <a:buChar char="•"/>
            </a:pPr>
            <a:r>
              <a:rPr lang="it-IT" altLang="en-US"/>
              <a:t>professionista</a:t>
            </a:r>
          </a:p>
          <a:p>
            <a:pPr marL="1657350" lvl="3" indent="-285750" algn="just">
              <a:buFont typeface="Arial" panose="020B0604020202020204" pitchFamily="34" charset="0"/>
              <a:buChar char="•"/>
            </a:pPr>
            <a:r>
              <a:rPr lang="it-IT" altLang="en-US"/>
              <a:t>impresa minore</a:t>
            </a:r>
          </a:p>
          <a:p>
            <a:pPr marL="1657350" lvl="3" indent="-285750" algn="just">
              <a:buFont typeface="Arial" panose="020B0604020202020204" pitchFamily="34" charset="0"/>
              <a:buChar char="•"/>
            </a:pPr>
            <a:r>
              <a:rPr lang="it-IT" altLang="en-US"/>
              <a:t>imprenditore agricolo</a:t>
            </a:r>
          </a:p>
          <a:p>
            <a:pPr marL="1657350" lvl="3" indent="-285750" algn="just">
              <a:buFont typeface="Arial" panose="020B0604020202020204" pitchFamily="34" charset="0"/>
              <a:buChar char="•"/>
            </a:pPr>
            <a:r>
              <a:rPr lang="it-IT" altLang="en-US"/>
              <a:t>start-up innovative</a:t>
            </a:r>
          </a:p>
          <a:p>
            <a:pPr marL="1657350" lvl="3" indent="-285750" algn="just">
              <a:buFont typeface="Arial" panose="020B0604020202020204" pitchFamily="34" charset="0"/>
              <a:buChar char="•"/>
            </a:pPr>
            <a:r>
              <a:rPr lang="it-IT" altLang="en-US"/>
              <a:t>ogni altro debitore non assoggettabile ad altre procedure di liquidazione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a:solidFill>
                  <a:schemeClr val="tx1">
                    <a:alpha val="35000"/>
                  </a:schemeClr>
                </a:solidFill>
                <a:sym typeface="+mn-ea"/>
              </a:rPr>
              <a:t>Gli strumenti giudiziali di regolazione della crisi per l'impresa minore</a:t>
            </a:r>
          </a:p>
        </p:txBody>
      </p:sp>
      <p:sp>
        <p:nvSpPr>
          <p:cNvPr id="3" name="Content Placeholder 2"/>
          <p:cNvSpPr>
            <a:spLocks noGrp="1"/>
          </p:cNvSpPr>
          <p:nvPr>
            <p:ph idx="1"/>
          </p:nvPr>
        </p:nvSpPr>
        <p:spPr/>
        <p:txBody>
          <a:bodyPr/>
          <a:lstStyle/>
          <a:p>
            <a:pPr marL="0" indent="0">
              <a:buNone/>
            </a:pPr>
            <a:endParaRPr lang="it-IT" altLang="en-US">
              <a:effectLst>
                <a:outerShdw blurRad="38100" dist="19050" dir="2700000" algn="tl" rotWithShape="0">
                  <a:schemeClr val="dk1">
                    <a:alpha val="40000"/>
                  </a:schemeClr>
                </a:outerShdw>
              </a:effectLst>
              <a:sym typeface="+mn-ea"/>
            </a:endParaRPr>
          </a:p>
          <a:p>
            <a:pPr marL="0" indent="0">
              <a:buNone/>
            </a:pPr>
            <a:endParaRPr lang="it-IT" altLang="en-US">
              <a:effectLst>
                <a:outerShdw blurRad="38100" dist="19050" dir="2700000" algn="tl" rotWithShape="0">
                  <a:schemeClr val="dk1">
                    <a:alpha val="40000"/>
                  </a:schemeClr>
                </a:outerShdw>
              </a:effectLst>
              <a:sym typeface="+mn-ea"/>
            </a:endParaRPr>
          </a:p>
          <a:p>
            <a:pPr marL="0" indent="0">
              <a:buNone/>
            </a:pPr>
            <a:endParaRPr lang="it-IT" altLang="en-US">
              <a:effectLst>
                <a:outerShdw blurRad="38100" dist="19050" dir="2700000" algn="tl" rotWithShape="0">
                  <a:schemeClr val="dk1">
                    <a:alpha val="40000"/>
                  </a:schemeClr>
                </a:outerShdw>
              </a:effectLst>
              <a:sym typeface="+mn-ea"/>
            </a:endParaRPr>
          </a:p>
          <a:p>
            <a:pPr marL="0" indent="0">
              <a:buNone/>
            </a:pPr>
            <a:endParaRPr sz="2800" i="1"/>
          </a:p>
          <a:p>
            <a:pPr marL="0" indent="0">
              <a:buNone/>
            </a:pPr>
            <a:endParaRPr sz="2800" i="1"/>
          </a:p>
          <a:p>
            <a:pPr marL="0" indent="0">
              <a:buNone/>
            </a:pPr>
            <a:endParaRPr sz="2800" i="1"/>
          </a:p>
          <a:p>
            <a:pPr marL="0" indent="0">
              <a:buNone/>
            </a:pPr>
            <a:endParaRPr lang="it-IT" altLang="en-US" sz="2800"/>
          </a:p>
        </p:txBody>
      </p:sp>
      <p:sp>
        <p:nvSpPr>
          <p:cNvPr id="4" name="Date Placeholder 3"/>
          <p:cNvSpPr>
            <a:spLocks noGrp="1"/>
          </p:cNvSpPr>
          <p:nvPr>
            <p:ph type="dt" sz="half" idx="10"/>
          </p:nvPr>
        </p:nvSpPr>
        <p:spPr/>
        <p:txBody>
          <a:bodyPr/>
          <a:lstStyle/>
          <a:p>
            <a:r>
              <a:rPr lang="en-US"/>
              <a:t>16 maggio 2024</a:t>
            </a:r>
          </a:p>
        </p:txBody>
      </p:sp>
      <p:sp>
        <p:nvSpPr>
          <p:cNvPr id="5" name="Footer Placeholder 4"/>
          <p:cNvSpPr>
            <a:spLocks noGrp="1"/>
          </p:cNvSpPr>
          <p:nvPr>
            <p:ph type="ftr" sz="quarter" idx="11"/>
          </p:nvPr>
        </p:nvSpPr>
        <p:spPr>
          <a:xfrm>
            <a:off x="3455035" y="6245225"/>
            <a:ext cx="5274310" cy="476250"/>
          </a:xfrm>
        </p:spPr>
        <p:txBody>
          <a:bodyPr/>
          <a:lstStyle/>
          <a:p>
            <a:r>
              <a:rPr lang="en-US"/>
              <a:t>Gli adeguati assetti e la gestione della crisi dell’impresa minore</a:t>
            </a:r>
          </a:p>
        </p:txBody>
      </p:sp>
      <p:sp>
        <p:nvSpPr>
          <p:cNvPr id="6" name="Slide Number Placeholder 5"/>
          <p:cNvSpPr>
            <a:spLocks noGrp="1"/>
          </p:cNvSpPr>
          <p:nvPr>
            <p:ph type="sldNum" sz="quarter" idx="12"/>
          </p:nvPr>
        </p:nvSpPr>
        <p:spPr/>
        <p:txBody>
          <a:bodyPr/>
          <a:lstStyle/>
          <a:p>
            <a:fld id="{9B618960-8005-486C-9A75-10CB2AAC16F9}" type="slidenum">
              <a:rPr lang="en-US" smtClean="0"/>
              <a:t>5</a:t>
            </a:fld>
            <a:endParaRPr lang="en-US"/>
          </a:p>
        </p:txBody>
      </p:sp>
      <p:sp>
        <p:nvSpPr>
          <p:cNvPr id="8" name="Rettangolo con angoli arrotondati 4"/>
          <p:cNvSpPr/>
          <p:nvPr/>
        </p:nvSpPr>
        <p:spPr>
          <a:xfrm>
            <a:off x="1351280" y="1728470"/>
            <a:ext cx="8971280" cy="64833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sz="2000" dirty="0">
                <a:solidFill>
                  <a:srgbClr val="002060"/>
                </a:solidFill>
              </a:rPr>
              <a:t>STRUMENTI DI REGOLAZIONE DELLA CRISI E DELL’INSOLVENZA</a:t>
            </a:r>
          </a:p>
          <a:p>
            <a:pPr algn="ctr"/>
            <a:r>
              <a:rPr lang="it-IT" sz="1200" dirty="0">
                <a:solidFill>
                  <a:srgbClr val="002060"/>
                </a:solidFill>
              </a:rPr>
              <a:t>Art. 2, co.1, lett. m-bis CCII</a:t>
            </a:r>
          </a:p>
        </p:txBody>
      </p:sp>
      <p:sp>
        <p:nvSpPr>
          <p:cNvPr id="9" name="Text Box 8"/>
          <p:cNvSpPr txBox="1"/>
          <p:nvPr/>
        </p:nvSpPr>
        <p:spPr>
          <a:xfrm>
            <a:off x="3161665" y="2663825"/>
            <a:ext cx="5351145" cy="2317750"/>
          </a:xfrm>
          <a:prstGeom prst="rect">
            <a:avLst/>
          </a:prstGeom>
          <a:noFill/>
        </p:spPr>
        <p:txBody>
          <a:bodyPr wrap="square" rtlCol="0">
            <a:noAutofit/>
          </a:bodyPr>
          <a:lstStyle/>
          <a:p>
            <a:pPr algn="just"/>
            <a:r>
              <a:rPr lang="en-US"/>
              <a:t>le misure, gli accordi e le procedure volti al risanamento dell'impresa attraverso la modifica della composizione, dello stato o della struttura delle sue attività e passività o del capitale, oppure volti alla liquidazione del patrimonio o delle attività che, a richiesta del debitore, possono essere preceduti dalla composizione negoziata della crisi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a:solidFill>
                  <a:schemeClr val="tx1">
                    <a:alpha val="35000"/>
                  </a:schemeClr>
                </a:solidFill>
                <a:sym typeface="+mn-ea"/>
              </a:rPr>
              <a:t>Gli strumenti giudiziali di regolazione della crisi per l'impresa minore</a:t>
            </a:r>
          </a:p>
        </p:txBody>
      </p:sp>
      <p:sp>
        <p:nvSpPr>
          <p:cNvPr id="3" name="Content Placeholder 2"/>
          <p:cNvSpPr>
            <a:spLocks noGrp="1"/>
          </p:cNvSpPr>
          <p:nvPr>
            <p:ph idx="1"/>
          </p:nvPr>
        </p:nvSpPr>
        <p:spPr/>
        <p:txBody>
          <a:bodyPr/>
          <a:lstStyle/>
          <a:p>
            <a:pPr marL="0" indent="0" algn="just">
              <a:buFont typeface="Wingdings" panose="05000000000000000000" charset="0"/>
              <a:buNone/>
            </a:pPr>
            <a:endParaRPr lang="it-IT" altLang="en-US" sz="2400"/>
          </a:p>
          <a:p>
            <a:pPr marL="0" indent="0" algn="just">
              <a:buFont typeface="Wingdings" panose="05000000000000000000" charset="0"/>
              <a:buNone/>
            </a:pPr>
            <a:endParaRPr lang="it-IT" altLang="en-US" sz="2400"/>
          </a:p>
          <a:p>
            <a:pPr marL="0" indent="0" algn="just">
              <a:buFont typeface="Wingdings" panose="05000000000000000000" charset="0"/>
              <a:buNone/>
            </a:pPr>
            <a:endParaRPr lang="it-IT" altLang="en-US" sz="2400"/>
          </a:p>
          <a:p>
            <a:pPr>
              <a:buFont typeface="Wingdings" panose="05000000000000000000" charset="0"/>
              <a:buChar char="v"/>
            </a:pPr>
            <a:r>
              <a:rPr lang="it-IT" altLang="en-US" sz="2000"/>
              <a:t>composizione negoziata per la soluzione della crisi d’impresa (artt.12 e ss. CCII)</a:t>
            </a:r>
          </a:p>
          <a:p>
            <a:pPr>
              <a:buFont typeface="Wingdings" panose="05000000000000000000" charset="0"/>
              <a:buChar char="v"/>
            </a:pPr>
            <a:r>
              <a:rPr lang="it-IT" altLang="en-US" sz="2000"/>
              <a:t>concordato semplificato (artt. 25 sexies e ss. CCII)</a:t>
            </a:r>
          </a:p>
          <a:p>
            <a:pPr>
              <a:buFont typeface="Wingdings" panose="05000000000000000000" charset="0"/>
              <a:buChar char="v"/>
            </a:pPr>
            <a:r>
              <a:rPr lang="it-IT" altLang="en-US" sz="2000"/>
              <a:t>concordato minore (artt. 74 e ss. CCII)</a:t>
            </a:r>
          </a:p>
          <a:p>
            <a:pPr>
              <a:buFont typeface="Wingdings" panose="05000000000000000000" charset="0"/>
              <a:buChar char="v"/>
            </a:pPr>
            <a:r>
              <a:rPr lang="it-IT" altLang="en-US" sz="2000"/>
              <a:t>liquidazione controllata dei beni (artt. 268 e ss. CCII) </a:t>
            </a:r>
          </a:p>
          <a:p>
            <a:pPr marL="0" indent="0">
              <a:buFont typeface="Wingdings" panose="05000000000000000000" charset="0"/>
              <a:buNone/>
            </a:pPr>
            <a:endParaRPr lang="it-IT" altLang="en-US" sz="2400"/>
          </a:p>
          <a:p>
            <a:pPr marL="0" indent="0">
              <a:buFont typeface="Wingdings" panose="05000000000000000000" charset="0"/>
              <a:buNone/>
            </a:pPr>
            <a:endParaRPr lang="it-IT" altLang="en-US" sz="2400"/>
          </a:p>
          <a:p>
            <a:pPr marL="0" indent="0" algn="r">
              <a:buFont typeface="Wingdings" panose="05000000000000000000" charset="0"/>
              <a:buNone/>
            </a:pPr>
            <a:endParaRPr lang="it-IT" altLang="en-US" sz="2400"/>
          </a:p>
          <a:p>
            <a:pPr>
              <a:buFont typeface="Wingdings" panose="05000000000000000000" charset="0"/>
              <a:buChar char="v"/>
            </a:pPr>
            <a:endParaRPr lang="it-IT" altLang="en-US" sz="2400"/>
          </a:p>
          <a:p>
            <a:pPr>
              <a:buFont typeface="Wingdings" panose="05000000000000000000" charset="0"/>
              <a:buChar char="v"/>
            </a:pPr>
            <a:endParaRPr lang="it-IT" altLang="en-US" sz="2400"/>
          </a:p>
        </p:txBody>
      </p:sp>
      <p:sp>
        <p:nvSpPr>
          <p:cNvPr id="4" name="Date Placeholder 3"/>
          <p:cNvSpPr>
            <a:spLocks noGrp="1"/>
          </p:cNvSpPr>
          <p:nvPr>
            <p:ph type="dt" sz="half" idx="10"/>
          </p:nvPr>
        </p:nvSpPr>
        <p:spPr/>
        <p:txBody>
          <a:bodyPr/>
          <a:lstStyle/>
          <a:p>
            <a:r>
              <a:rPr lang="en-US"/>
              <a:t>16 maggio 2024</a:t>
            </a:r>
          </a:p>
        </p:txBody>
      </p:sp>
      <p:sp>
        <p:nvSpPr>
          <p:cNvPr id="5" name="Footer Placeholder 4"/>
          <p:cNvSpPr>
            <a:spLocks noGrp="1"/>
          </p:cNvSpPr>
          <p:nvPr>
            <p:ph type="ftr" sz="quarter" idx="11"/>
          </p:nvPr>
        </p:nvSpPr>
        <p:spPr>
          <a:xfrm>
            <a:off x="3455035" y="6245225"/>
            <a:ext cx="5274310" cy="476250"/>
          </a:xfrm>
        </p:spPr>
        <p:txBody>
          <a:bodyPr/>
          <a:lstStyle/>
          <a:p>
            <a:r>
              <a:rPr lang="en-US"/>
              <a:t>Gli adeguati assetti e la gestione della crisi dell’impresa minore</a:t>
            </a:r>
          </a:p>
        </p:txBody>
      </p:sp>
      <p:sp>
        <p:nvSpPr>
          <p:cNvPr id="6" name="Slide Number Placeholder 5"/>
          <p:cNvSpPr>
            <a:spLocks noGrp="1"/>
          </p:cNvSpPr>
          <p:nvPr>
            <p:ph type="sldNum" sz="quarter" idx="12"/>
          </p:nvPr>
        </p:nvSpPr>
        <p:spPr/>
        <p:txBody>
          <a:bodyPr/>
          <a:lstStyle/>
          <a:p>
            <a:fld id="{9B618960-8005-486C-9A75-10CB2AAC16F9}" type="slidenum">
              <a:rPr lang="en-US" smtClean="0"/>
              <a:t>6</a:t>
            </a:fld>
            <a:endParaRPr lang="en-US"/>
          </a:p>
        </p:txBody>
      </p:sp>
      <p:sp>
        <p:nvSpPr>
          <p:cNvPr id="8" name="Rettangolo con angoli arrotondati 4"/>
          <p:cNvSpPr/>
          <p:nvPr/>
        </p:nvSpPr>
        <p:spPr>
          <a:xfrm>
            <a:off x="1351280" y="1174750"/>
            <a:ext cx="8971280" cy="64833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sz="2000" dirty="0">
                <a:solidFill>
                  <a:srgbClr val="002060"/>
                </a:solidFill>
              </a:rPr>
              <a:t>GLI STRUMENTI A DISPOSIZIONE DELL’IMPRESA MINORE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a:solidFill>
                  <a:schemeClr val="tx1">
                    <a:alpha val="35000"/>
                  </a:schemeClr>
                </a:solidFill>
                <a:sym typeface="+mn-ea"/>
              </a:rPr>
              <a:t>Gli strumenti giudiziali di regolazione della crisi per l'impresa minore</a:t>
            </a:r>
          </a:p>
        </p:txBody>
      </p:sp>
      <p:sp>
        <p:nvSpPr>
          <p:cNvPr id="3" name="Content Placeholder 2"/>
          <p:cNvSpPr>
            <a:spLocks noGrp="1"/>
          </p:cNvSpPr>
          <p:nvPr>
            <p:ph idx="1"/>
          </p:nvPr>
        </p:nvSpPr>
        <p:spPr/>
        <p:txBody>
          <a:bodyPr/>
          <a:lstStyle/>
          <a:p>
            <a:pPr marL="0" indent="0">
              <a:buFont typeface="Wingdings" panose="05000000000000000000" charset="0"/>
              <a:buNone/>
            </a:pPr>
            <a:endParaRPr lang="it-IT" altLang="en-US" sz="2400"/>
          </a:p>
          <a:p>
            <a:pPr marL="0" indent="0" algn="just">
              <a:buFont typeface="Wingdings" panose="05000000000000000000" charset="0"/>
              <a:buNone/>
            </a:pPr>
            <a:r>
              <a:rPr lang="it-IT" altLang="en-US" sz="2400"/>
              <a:t>In dottrina, è dibattuto se l’impresa minore (ma anche l’impresa agricola) possa predisporre i piani di risanamento di cui all’art. 56 CCII, il quale riserva tale istituto all’</a:t>
            </a:r>
            <a:r>
              <a:rPr lang="it-IT" altLang="en-US" sz="2400" i="1"/>
              <a:t>imprenditore in stato di crisi o insolvenza,</a:t>
            </a:r>
            <a:r>
              <a:rPr lang="it-IT" altLang="en-US" sz="2400"/>
              <a:t> senza alcuna specificazione.</a:t>
            </a:r>
          </a:p>
          <a:p>
            <a:pPr marL="0" indent="0" algn="just">
              <a:buFont typeface="Wingdings" panose="05000000000000000000" charset="0"/>
              <a:buNone/>
            </a:pPr>
            <a:r>
              <a:rPr lang="it-IT" altLang="en-US" sz="2400"/>
              <a:t>Attualmente vi sono infatti due orientamenti: uno secondo il quale lo strumento di cui all’art. 56 CCII sarebbe riservato agli imprenditori assoggettabili alla liquidazione giudiziale, in quanto unici soggetti a poter beneficiare della esenzione da revocatoria di cui all’art. 166, co. 3, lett. d) CCII; l’altro secondo il quale sarebbe strumento fruibile anche dall’impresa minore, atteso il tenore letterale della norma.</a:t>
            </a:r>
          </a:p>
          <a:p>
            <a:pPr marL="0" indent="0" algn="r">
              <a:buFont typeface="Wingdings" panose="05000000000000000000" charset="0"/>
              <a:buNone/>
            </a:pPr>
            <a:r>
              <a:rPr lang="it-IT" altLang="en-US" sz="2400"/>
              <a:t>  </a:t>
            </a:r>
          </a:p>
          <a:p>
            <a:pPr marL="0" indent="0" algn="just">
              <a:buFont typeface="Wingdings" panose="05000000000000000000" charset="0"/>
              <a:buNone/>
            </a:pPr>
            <a:endParaRPr lang="it-IT" altLang="en-US" sz="2000" i="1"/>
          </a:p>
          <a:p>
            <a:pPr marL="0" indent="0" algn="r">
              <a:buFont typeface="Wingdings" panose="05000000000000000000" charset="0"/>
              <a:buNone/>
            </a:pPr>
            <a:endParaRPr lang="it-IT" altLang="en-US" sz="2000" i="1"/>
          </a:p>
        </p:txBody>
      </p:sp>
      <p:sp>
        <p:nvSpPr>
          <p:cNvPr id="4" name="Date Placeholder 3"/>
          <p:cNvSpPr>
            <a:spLocks noGrp="1"/>
          </p:cNvSpPr>
          <p:nvPr>
            <p:ph type="dt" sz="half" idx="10"/>
          </p:nvPr>
        </p:nvSpPr>
        <p:spPr/>
        <p:txBody>
          <a:bodyPr/>
          <a:lstStyle/>
          <a:p>
            <a:r>
              <a:rPr lang="en-US"/>
              <a:t>16 maggio 2024</a:t>
            </a:r>
          </a:p>
        </p:txBody>
      </p:sp>
      <p:sp>
        <p:nvSpPr>
          <p:cNvPr id="5" name="Footer Placeholder 4"/>
          <p:cNvSpPr>
            <a:spLocks noGrp="1"/>
          </p:cNvSpPr>
          <p:nvPr>
            <p:ph type="ftr" sz="quarter" idx="11"/>
          </p:nvPr>
        </p:nvSpPr>
        <p:spPr>
          <a:xfrm>
            <a:off x="3455035" y="6245225"/>
            <a:ext cx="5274310" cy="476250"/>
          </a:xfrm>
        </p:spPr>
        <p:txBody>
          <a:bodyPr/>
          <a:lstStyle/>
          <a:p>
            <a:r>
              <a:rPr lang="en-US"/>
              <a:t>Gli adeguati assetti e la gestione della crisi dell’impresa minore</a:t>
            </a:r>
          </a:p>
        </p:txBody>
      </p:sp>
      <p:sp>
        <p:nvSpPr>
          <p:cNvPr id="6" name="Slide Number Placeholder 5"/>
          <p:cNvSpPr>
            <a:spLocks noGrp="1"/>
          </p:cNvSpPr>
          <p:nvPr>
            <p:ph type="sldNum" sz="quarter" idx="12"/>
          </p:nvPr>
        </p:nvSpPr>
        <p:spPr/>
        <p:txBody>
          <a:bodyPr/>
          <a:lstStyle/>
          <a:p>
            <a:fld id="{9B618960-8005-486C-9A75-10CB2AAC16F9}" type="slidenum">
              <a:rPr lang="en-US" smtClean="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a:solidFill>
                  <a:schemeClr val="tx1">
                    <a:alpha val="35000"/>
                  </a:schemeClr>
                </a:solidFill>
                <a:sym typeface="+mn-ea"/>
              </a:rPr>
              <a:t>Gli strumenti giudiziali di regolazione della crisi per l'impresa minore</a:t>
            </a:r>
          </a:p>
        </p:txBody>
      </p:sp>
      <p:sp>
        <p:nvSpPr>
          <p:cNvPr id="3" name="Content Placeholder 2"/>
          <p:cNvSpPr>
            <a:spLocks noGrp="1"/>
          </p:cNvSpPr>
          <p:nvPr>
            <p:ph idx="1"/>
          </p:nvPr>
        </p:nvSpPr>
        <p:spPr/>
        <p:txBody>
          <a:bodyPr/>
          <a:lstStyle/>
          <a:p>
            <a:pPr marL="0" indent="0" algn="just">
              <a:buFont typeface="Wingdings" panose="05000000000000000000" charset="0"/>
              <a:buNone/>
            </a:pPr>
            <a:endParaRPr lang="it-IT" altLang="en-US" sz="2800"/>
          </a:p>
          <a:p>
            <a:pPr marL="0" indent="0" algn="just">
              <a:buFont typeface="Wingdings" panose="05000000000000000000" charset="0"/>
              <a:buNone/>
            </a:pPr>
            <a:endParaRPr lang="it-IT" altLang="en-US" sz="1200"/>
          </a:p>
          <a:p>
            <a:pPr algn="just">
              <a:buClrTx/>
              <a:buSzTx/>
              <a:buFont typeface="Wingdings" panose="05000000000000000000" charset="0"/>
              <a:buChar char="v"/>
            </a:pPr>
            <a:r>
              <a:rPr lang="it-IT" altLang="en-US" sz="1200"/>
              <a:t>non costituisce uno strumento autonomo a cui il debitore può accedere direttamente, ma solo all’esito della composizione negoziata</a:t>
            </a:r>
          </a:p>
          <a:p>
            <a:pPr algn="just">
              <a:buClrTx/>
              <a:buSzTx/>
              <a:buFont typeface="Wingdings" panose="05000000000000000000" charset="0"/>
              <a:buChar char="v"/>
            </a:pPr>
            <a:r>
              <a:rPr lang="it-IT" altLang="en-US" sz="1200"/>
              <a:t>le trattative nella composizione negoziata devono essersi svolte secondo correttezza e buona fede, devono aver avuto esito negativo e le soluzioni di cui all’art. 23, co. 1 e 2 non possono essere praticate</a:t>
            </a:r>
          </a:p>
          <a:p>
            <a:pPr algn="just">
              <a:buClrTx/>
              <a:buSzTx/>
              <a:buFont typeface="Wingdings" panose="05000000000000000000" charset="0"/>
              <a:buChar char="v"/>
            </a:pPr>
            <a:r>
              <a:rPr lang="it-IT" altLang="en-US" sz="1200"/>
              <a:t>ha natura esclusivamente liquidatoria essendoci l’impossibilità di addivenire ad un accordo con i creditori o ad una diversa soluzione concordata e non vi è interesse alla prosecuzione dell’attività</a:t>
            </a:r>
          </a:p>
          <a:p>
            <a:pPr algn="just">
              <a:buClrTx/>
              <a:buSzTx/>
              <a:buFont typeface="Wingdings" panose="05000000000000000000" charset="0"/>
              <a:buChar char="v"/>
            </a:pPr>
            <a:r>
              <a:rPr lang="it-IT" altLang="en-US" sz="1200"/>
              <a:t>l’impresa deve trovarsi in stato di crisi o d’insolvenza</a:t>
            </a:r>
          </a:p>
          <a:p>
            <a:pPr algn="just">
              <a:buClrTx/>
              <a:buSzTx/>
              <a:buFont typeface="Wingdings" panose="05000000000000000000" charset="0"/>
              <a:buChar char="v"/>
            </a:pPr>
            <a:r>
              <a:rPr lang="it-IT" altLang="en-US" sz="1200"/>
              <a:t>entro 60 giorni dalla comunicazione della relazione dell’esperto il debitore presenta una proposta di concordato per cessione dei beni unitamente al piano di liquidazione</a:t>
            </a:r>
          </a:p>
          <a:p>
            <a:pPr algn="just">
              <a:buClrTx/>
              <a:buSzTx/>
              <a:buFont typeface="Wingdings" panose="05000000000000000000" charset="0"/>
              <a:buChar char="v"/>
            </a:pPr>
            <a:r>
              <a:rPr lang="it-IT" altLang="en-US" sz="1200"/>
              <a:t>il ricorso per l’omologazione del concordato è presentato al Tribunale del luogo in cui l’impresa ha il centro degli interessi principali, è comunicato al PM, è pubblicato al R.I. e dalla data di pubblicazione produce gli effetti di cui agli artt. 6, 46, 94 e 96</a:t>
            </a:r>
          </a:p>
          <a:p>
            <a:pPr algn="just">
              <a:buClrTx/>
              <a:buSzTx/>
              <a:buFont typeface="Wingdings" panose="05000000000000000000" charset="0"/>
              <a:buChar char="v"/>
            </a:pPr>
            <a:r>
              <a:rPr lang="it-IT" altLang="en-US" sz="1200"/>
              <a:t>non è previsto l’obbligo di assicurare ai creditori chirografari il pagamento del 20% minimo dell’ammontare complessivo del credito e non è richiesto l’apporto di risorse esterne che aumenti almeno del 10%, rispetto all’alternativa della liquidazione giudiziale, il soddisfacimento dei creditori chirografari</a:t>
            </a:r>
          </a:p>
          <a:p>
            <a:pPr algn="just">
              <a:buClrTx/>
              <a:buSzTx/>
              <a:buFont typeface="Wingdings" panose="05000000000000000000" charset="0"/>
              <a:buChar char="v"/>
            </a:pPr>
            <a:r>
              <a:rPr lang="it-IT" altLang="en-US" sz="1200"/>
              <a:t>non è previsto un preliminare vaglio di ammissibilità da parte dell’autorità giudiziaria, trattandosi di ricorso per l’omologazione e non di ricorso per l’ammissione alla procedura, ed essendovi già stata una valutazione dell’esperto in ordine alla situazione patrimoniale e finanziaria dell’impresa e all’impossibilità di addivenire a soluzioni diverse</a:t>
            </a:r>
          </a:p>
          <a:p>
            <a:pPr algn="just">
              <a:buClrTx/>
              <a:buSzTx/>
              <a:buFont typeface="Wingdings" panose="05000000000000000000" charset="0"/>
              <a:buChar char="v"/>
            </a:pPr>
            <a:r>
              <a:rPr lang="it-IT" altLang="en-US" sz="1200"/>
              <a:t>verificata la ritualità della proposta, acquisiti la relazione finale ed il parere dell’esperto riguardo ai presumibili risultati della liquidazione e alle garanzie offerte, nomina l’ausiliario assegnandogli un termine per il deposito del parere, manda al debitore per la comunicazione ai creditori, fissa l’udienza per l’omologazione</a:t>
            </a:r>
          </a:p>
          <a:p>
            <a:pPr algn="just">
              <a:buClrTx/>
              <a:buSzTx/>
              <a:buFont typeface="Wingdings" panose="05000000000000000000" charset="0"/>
              <a:buChar char="v"/>
            </a:pPr>
            <a:r>
              <a:rPr lang="it-IT" altLang="en-US" sz="1200"/>
              <a:t>verificata la regolarità del contraddittorio e del procedimento nonché il rispetto dell’ordine delle cause di prelazione e la fattibilità del piano di liquidazione, accertato che la proposta non arreca pregiudizio ai creditori rispetto alla liquidazione giudiziale e assicura una utilità, il Tribunale omologa il concordato </a:t>
            </a:r>
          </a:p>
          <a:p>
            <a:pPr algn="just">
              <a:buClrTx/>
              <a:buSzTx/>
              <a:buFont typeface="Wingdings" panose="05000000000000000000" charset="0"/>
              <a:buChar char="v"/>
            </a:pPr>
            <a:endParaRPr lang="it-IT" altLang="en-US" sz="1200"/>
          </a:p>
          <a:p>
            <a:pPr algn="just">
              <a:buClrTx/>
              <a:buSzTx/>
              <a:buFont typeface="Wingdings" panose="05000000000000000000" charset="0"/>
              <a:buChar char="v"/>
            </a:pPr>
            <a:endParaRPr lang="it-IT" altLang="en-US" sz="1500"/>
          </a:p>
          <a:p>
            <a:pPr marL="0" algn="just">
              <a:buClrTx/>
              <a:buSzTx/>
              <a:buFont typeface="Wingdings" panose="05000000000000000000" charset="0"/>
              <a:buNone/>
            </a:pPr>
            <a:endParaRPr lang="it-IT" altLang="en-US" sz="1500"/>
          </a:p>
          <a:p>
            <a:pPr marL="0" algn="just">
              <a:buClrTx/>
              <a:buSzTx/>
              <a:buFont typeface="Wingdings" panose="05000000000000000000" charset="0"/>
              <a:buNone/>
            </a:pPr>
            <a:endParaRPr lang="it-IT" altLang="en-US" sz="1500"/>
          </a:p>
          <a:p>
            <a:pPr marL="0" algn="just">
              <a:buClrTx/>
              <a:buSzTx/>
              <a:buFont typeface="Wingdings" panose="05000000000000000000" charset="0"/>
              <a:buNone/>
            </a:pPr>
            <a:endParaRPr lang="it-IT" altLang="en-US" sz="1500"/>
          </a:p>
          <a:p>
            <a:pPr marL="0" indent="0" algn="r">
              <a:buFont typeface="Wingdings" panose="05000000000000000000" charset="0"/>
              <a:buNone/>
            </a:pPr>
            <a:endParaRPr lang="it-IT" altLang="en-US" sz="2000" i="1"/>
          </a:p>
        </p:txBody>
      </p:sp>
      <p:sp>
        <p:nvSpPr>
          <p:cNvPr id="4" name="Date Placeholder 3"/>
          <p:cNvSpPr>
            <a:spLocks noGrp="1"/>
          </p:cNvSpPr>
          <p:nvPr>
            <p:ph type="dt" sz="half" idx="10"/>
          </p:nvPr>
        </p:nvSpPr>
        <p:spPr/>
        <p:txBody>
          <a:bodyPr/>
          <a:lstStyle/>
          <a:p>
            <a:r>
              <a:rPr lang="en-US"/>
              <a:t>16 maggio 2024</a:t>
            </a:r>
          </a:p>
        </p:txBody>
      </p:sp>
      <p:sp>
        <p:nvSpPr>
          <p:cNvPr id="5" name="Footer Placeholder 4"/>
          <p:cNvSpPr>
            <a:spLocks noGrp="1"/>
          </p:cNvSpPr>
          <p:nvPr>
            <p:ph type="ftr" sz="quarter" idx="11"/>
          </p:nvPr>
        </p:nvSpPr>
        <p:spPr>
          <a:xfrm>
            <a:off x="3455035" y="6245225"/>
            <a:ext cx="5274310" cy="476250"/>
          </a:xfrm>
        </p:spPr>
        <p:txBody>
          <a:bodyPr/>
          <a:lstStyle/>
          <a:p>
            <a:r>
              <a:rPr lang="en-US"/>
              <a:t>Gli adeguati assetti e la gestione della crisi dell’impresa minore</a:t>
            </a:r>
          </a:p>
        </p:txBody>
      </p:sp>
      <p:sp>
        <p:nvSpPr>
          <p:cNvPr id="6" name="Slide Number Placeholder 5"/>
          <p:cNvSpPr>
            <a:spLocks noGrp="1"/>
          </p:cNvSpPr>
          <p:nvPr>
            <p:ph type="sldNum" sz="quarter" idx="12"/>
          </p:nvPr>
        </p:nvSpPr>
        <p:spPr/>
        <p:txBody>
          <a:bodyPr/>
          <a:lstStyle/>
          <a:p>
            <a:fld id="{9B618960-8005-486C-9A75-10CB2AAC16F9}" type="slidenum">
              <a:rPr lang="en-US" smtClean="0"/>
              <a:t>8</a:t>
            </a:fld>
            <a:endParaRPr lang="en-US"/>
          </a:p>
        </p:txBody>
      </p:sp>
      <p:sp>
        <p:nvSpPr>
          <p:cNvPr id="8" name="Rettangolo con angoli arrotondati 4"/>
          <p:cNvSpPr/>
          <p:nvPr/>
        </p:nvSpPr>
        <p:spPr>
          <a:xfrm>
            <a:off x="3625850" y="952500"/>
            <a:ext cx="5111750" cy="64833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sz="2000" dirty="0">
                <a:solidFill>
                  <a:srgbClr val="002060"/>
                </a:solidFill>
              </a:rPr>
              <a:t>IL CONCORDATO SEMPLIFICATO</a:t>
            </a:r>
          </a:p>
          <a:p>
            <a:pPr algn="ctr"/>
            <a:r>
              <a:rPr lang="it-IT" sz="1200" dirty="0">
                <a:solidFill>
                  <a:srgbClr val="002060"/>
                </a:solidFill>
              </a:rPr>
              <a:t>Artt. 25 sexies CCII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a:solidFill>
                  <a:schemeClr val="tx1">
                    <a:alpha val="35000"/>
                  </a:schemeClr>
                </a:solidFill>
                <a:sym typeface="+mn-ea"/>
              </a:rPr>
              <a:t>Gli strumenti giudiziali di regolazione della crisi per l'impresa minore</a:t>
            </a:r>
          </a:p>
        </p:txBody>
      </p:sp>
      <p:sp>
        <p:nvSpPr>
          <p:cNvPr id="3" name="Content Placeholder 2"/>
          <p:cNvSpPr>
            <a:spLocks noGrp="1"/>
          </p:cNvSpPr>
          <p:nvPr>
            <p:ph idx="1"/>
          </p:nvPr>
        </p:nvSpPr>
        <p:spPr/>
        <p:txBody>
          <a:bodyPr/>
          <a:lstStyle/>
          <a:p>
            <a:pPr marL="0" indent="0" algn="just">
              <a:buFont typeface="Wingdings" panose="05000000000000000000" charset="0"/>
              <a:buNone/>
            </a:pPr>
            <a:endParaRPr lang="it-IT" altLang="en-US" sz="2800"/>
          </a:p>
          <a:p>
            <a:pPr marL="0" indent="0" algn="just">
              <a:buFont typeface="Wingdings" panose="05000000000000000000" charset="0"/>
              <a:buNone/>
            </a:pPr>
            <a:endParaRPr lang="it-IT" altLang="en-US" sz="1200"/>
          </a:p>
          <a:p>
            <a:pPr algn="just">
              <a:buClrTx/>
              <a:buSzTx/>
              <a:buFont typeface="Wingdings" panose="05000000000000000000" charset="0"/>
              <a:buChar char="v"/>
            </a:pPr>
            <a:endParaRPr lang="it-IT" altLang="en-US" sz="1200"/>
          </a:p>
          <a:p>
            <a:pPr algn="just">
              <a:buClrTx/>
              <a:buSzTx/>
              <a:buFont typeface="Wingdings" panose="05000000000000000000" charset="0"/>
              <a:buChar char="v"/>
            </a:pPr>
            <a:r>
              <a:rPr lang="it-IT" altLang="en-US" sz="1400"/>
              <a:t>con il decreto di omologazione, il Tribunale nomina un liquidatore</a:t>
            </a:r>
          </a:p>
          <a:p>
            <a:pPr algn="just">
              <a:buClrTx/>
              <a:buSzTx/>
              <a:buFont typeface="Wingdings" panose="05000000000000000000" charset="0"/>
              <a:buChar char="v"/>
            </a:pPr>
            <a:r>
              <a:rPr lang="it-IT" altLang="en-US" sz="1400"/>
              <a:t>quando il piano di liquidazione comprende un'offerta da parte di un soggetto individuato avente ad oggetto il trasferimento in suo favore dell'azienda o di uno o più rami d'azienda o di specifici beni, il liquidatore giudiziale, verificata l'assenza di soluzioni migliori sul mercato, dà esecuzione all'offerta e alla vendita si applicano gli articoli da 2919 a 2929 del codice civile</a:t>
            </a:r>
          </a:p>
          <a:p>
            <a:pPr algn="just">
              <a:buClrTx/>
              <a:buSzTx/>
              <a:buFont typeface="Wingdings" panose="05000000000000000000" charset="0"/>
              <a:buChar char="v"/>
            </a:pPr>
            <a:r>
              <a:rPr lang="it-IT" altLang="en-US" sz="1400"/>
              <a:t>quando il piano di liquidazione prevede che il trasferimento debba essere eseguito prima della omologazione, all'offerta dà esecuzione l'ausiliario, verificata l'assenza di soluzioni migliori sul mercato, con le modalità di cui al comma 2, previa autorizzazione del tribunale</a:t>
            </a:r>
          </a:p>
          <a:p>
            <a:pPr marL="0" algn="just">
              <a:buClrTx/>
              <a:buSzTx/>
              <a:buFont typeface="Wingdings" panose="05000000000000000000" charset="0"/>
              <a:buNone/>
            </a:pPr>
            <a:endParaRPr lang="it-IT" altLang="en-US" sz="1500"/>
          </a:p>
          <a:p>
            <a:pPr marL="0" algn="just">
              <a:buClrTx/>
              <a:buSzTx/>
              <a:buFont typeface="Wingdings" panose="05000000000000000000" charset="0"/>
              <a:buNone/>
            </a:pPr>
            <a:endParaRPr lang="it-IT" altLang="en-US" sz="1500"/>
          </a:p>
          <a:p>
            <a:pPr marL="0" algn="just">
              <a:buClrTx/>
              <a:buSzTx/>
              <a:buFont typeface="Wingdings" panose="05000000000000000000" charset="0"/>
              <a:buNone/>
            </a:pPr>
            <a:endParaRPr lang="it-IT" altLang="en-US" sz="1500"/>
          </a:p>
          <a:p>
            <a:pPr marL="0" indent="0" algn="r">
              <a:buFont typeface="Wingdings" panose="05000000000000000000" charset="0"/>
              <a:buNone/>
            </a:pPr>
            <a:endParaRPr lang="it-IT" altLang="en-US" sz="2000" i="1"/>
          </a:p>
        </p:txBody>
      </p:sp>
      <p:sp>
        <p:nvSpPr>
          <p:cNvPr id="4" name="Date Placeholder 3"/>
          <p:cNvSpPr>
            <a:spLocks noGrp="1"/>
          </p:cNvSpPr>
          <p:nvPr>
            <p:ph type="dt" sz="half" idx="10"/>
          </p:nvPr>
        </p:nvSpPr>
        <p:spPr/>
        <p:txBody>
          <a:bodyPr/>
          <a:lstStyle/>
          <a:p>
            <a:r>
              <a:rPr lang="en-US"/>
              <a:t>16 maggio 2024</a:t>
            </a:r>
          </a:p>
        </p:txBody>
      </p:sp>
      <p:sp>
        <p:nvSpPr>
          <p:cNvPr id="5" name="Footer Placeholder 4"/>
          <p:cNvSpPr>
            <a:spLocks noGrp="1"/>
          </p:cNvSpPr>
          <p:nvPr>
            <p:ph type="ftr" sz="quarter" idx="11"/>
          </p:nvPr>
        </p:nvSpPr>
        <p:spPr>
          <a:xfrm>
            <a:off x="3455035" y="6245225"/>
            <a:ext cx="5274310" cy="476250"/>
          </a:xfrm>
        </p:spPr>
        <p:txBody>
          <a:bodyPr/>
          <a:lstStyle/>
          <a:p>
            <a:r>
              <a:rPr lang="en-US"/>
              <a:t>Gli adeguati assetti e la gestione della crisi dell’impresa minore</a:t>
            </a:r>
          </a:p>
        </p:txBody>
      </p:sp>
      <p:sp>
        <p:nvSpPr>
          <p:cNvPr id="6" name="Slide Number Placeholder 5"/>
          <p:cNvSpPr>
            <a:spLocks noGrp="1"/>
          </p:cNvSpPr>
          <p:nvPr>
            <p:ph type="sldNum" sz="quarter" idx="12"/>
          </p:nvPr>
        </p:nvSpPr>
        <p:spPr/>
        <p:txBody>
          <a:bodyPr/>
          <a:lstStyle/>
          <a:p>
            <a:fld id="{9B618960-8005-486C-9A75-10CB2AAC16F9}" type="slidenum">
              <a:rPr lang="en-US" smtClean="0"/>
              <a:t>9</a:t>
            </a:fld>
            <a:endParaRPr lang="en-US"/>
          </a:p>
        </p:txBody>
      </p:sp>
      <p:sp>
        <p:nvSpPr>
          <p:cNvPr id="7" name="Rettangolo con angoli arrotondati 4"/>
          <p:cNvSpPr/>
          <p:nvPr/>
        </p:nvSpPr>
        <p:spPr>
          <a:xfrm>
            <a:off x="3625850" y="952500"/>
            <a:ext cx="5111750" cy="64833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sz="2000" dirty="0">
                <a:solidFill>
                  <a:srgbClr val="002060"/>
                </a:solidFill>
              </a:rPr>
              <a:t>IL CONCORDATO SEMPLIFICATO</a:t>
            </a:r>
          </a:p>
          <a:p>
            <a:pPr algn="ctr"/>
            <a:r>
              <a:rPr lang="it-IT" sz="1200" dirty="0">
                <a:solidFill>
                  <a:srgbClr val="002060"/>
                </a:solidFill>
              </a:rPr>
              <a:t>Artt. 25 septies CCII</a:t>
            </a:r>
          </a:p>
        </p:txBody>
      </p:sp>
    </p:spTree>
  </p:cSld>
  <p:clrMapOvr>
    <a:masterClrMapping/>
  </p:clrMapOvr>
</p:sld>
</file>

<file path=ppt/theme/theme1.xml><?xml version="1.0" encoding="utf-8"?>
<a:theme xmlns:a="http://schemas.openxmlformats.org/drawingml/2006/main" name="Orange Waves">
  <a:themeElements>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fontScheme name="Orang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Orang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rang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rang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rang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rang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rang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ang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rang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rang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rang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rang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rang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4946</Words>
  <Application>Microsoft Office PowerPoint</Application>
  <PresentationFormat>Widescreen</PresentationFormat>
  <Paragraphs>377</Paragraphs>
  <Slides>25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25</vt:i4>
      </vt:variant>
    </vt:vector>
  </HeadingPairs>
  <TitlesOfParts>
    <vt:vector size="29" baseType="lpstr">
      <vt:lpstr>Arial</vt:lpstr>
      <vt:lpstr>Calibri</vt:lpstr>
      <vt:lpstr>Wingdings</vt:lpstr>
      <vt:lpstr>Orange Waves</vt:lpstr>
      <vt:lpstr>GLI ADEGUATI ASSETTI E LA GESTIONE DELLA CRISI DELL’IMPRESA MINORE</vt:lpstr>
      <vt:lpstr>Gli strumenti giudiziali di regolazione della crisi per l'impresa minore</vt:lpstr>
      <vt:lpstr>Gli strumenti giudiziali di regolazione della crisi per l'impresa minore</vt:lpstr>
      <vt:lpstr>Gli strumenti giudiziali di regolazione della crisi per l'impresa minore</vt:lpstr>
      <vt:lpstr>Gli strumenti giudiziali di regolazione della crisi per l'impresa minore</vt:lpstr>
      <vt:lpstr>Gli strumenti giudiziali di regolazione della crisi per l'impresa minore</vt:lpstr>
      <vt:lpstr>Gli strumenti giudiziali di regolazione della crisi per l'impresa minore</vt:lpstr>
      <vt:lpstr>Gli strumenti giudiziali di regolazione della crisi per l'impresa minore</vt:lpstr>
      <vt:lpstr>Gli strumenti giudiziali di regolazione della crisi per l'impresa minore</vt:lpstr>
      <vt:lpstr>Gli strumenti giudiziali di regolazione della crisi per l'impresa minore</vt:lpstr>
      <vt:lpstr>Gli strumenti giudiziali di regolazione della crisi per l'impresa minore</vt:lpstr>
      <vt:lpstr>Gli strumenti giudiziali di regolazione della crisi per l'impresa minore</vt:lpstr>
      <vt:lpstr>Gli strumenti giudiziali di regolazione della crisi per l'impresa minore</vt:lpstr>
      <vt:lpstr>Gli strumenti giudiziali di regolazione della crisi per l'impresa minore</vt:lpstr>
      <vt:lpstr>Gli strumenti giudiziali di regolazione della crisi per l'impresa minore</vt:lpstr>
      <vt:lpstr>Gli strumenti giudiziali di regolazione della crisi per l'impresa minore</vt:lpstr>
      <vt:lpstr>Gli strumenti giudiziali di regolazione della crisi per l'impresa minore</vt:lpstr>
      <vt:lpstr>Gli strumenti giudiziali di regolazione della crisi per l'impresa minore</vt:lpstr>
      <vt:lpstr>Gli strumenti giudiziali di regolazione della crisi per l'impresa minore</vt:lpstr>
      <vt:lpstr>Gli strumenti giudiziali di regolazione della crisi per l'impresa minore</vt:lpstr>
      <vt:lpstr>Gli strumenti giudiziali di regolazione della crisi per l'impresa minore</vt:lpstr>
      <vt:lpstr>Gli strumenti giudiziali di regolazione della crisi per l'impresa minore</vt:lpstr>
      <vt:lpstr>Gli strumenti giudiziali di regolazione della crisi per l'impresa minore</vt:lpstr>
      <vt:lpstr>Gli strumenti giudiziali di regolazione della crisi per l'impresa minore</vt:lpstr>
      <vt:lpstr>Gli strumenti giudiziali di regolazione della crisi per l'impresa minore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GLI ADEGUATI ASSETTI E LA GESTIONE DELLA CRISI DELL’IMPRESA MINORE</dc:title>
  <dc:creator>Ilaria</dc:creator>
  <cp:lastModifiedBy>Segreteria</cp:lastModifiedBy>
  <cp:revision>86</cp:revision>
  <dcterms:created xsi:type="dcterms:W3CDTF">2024-05-14T08:10:00Z</dcterms:created>
  <dcterms:modified xsi:type="dcterms:W3CDTF">2024-05-21T10:15:43Z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06D8C0F02A4D49A88A1A06BF0958D091_12</vt:lpwstr>
  </property>
  <property fmtid="{D5CDD505-2E9C-101B-9397-08002B2CF9AE}" pid="3" name="KSOProductBuildVer">
    <vt:lpwstr>1033-12.2.0.16909</vt:lpwstr>
  </property>
</Properties>
</file>