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258" r:id="rId4"/>
    <p:sldId id="259" r:id="rId5"/>
    <p:sldId id="261" r:id="rId6"/>
    <p:sldId id="269" r:id="rId7"/>
    <p:sldId id="270" r:id="rId8"/>
    <p:sldId id="263" r:id="rId9"/>
    <p:sldId id="266" r:id="rId10"/>
    <p:sldId id="267" r:id="rId11"/>
    <p:sldId id="268" r:id="rId12"/>
    <p:sldId id="271" r:id="rId13"/>
    <p:sldId id="262" r:id="rId14"/>
    <p:sldId id="260" r:id="rId15"/>
  </p:sldIdLst>
  <p:sldSz cx="12192000" cy="6858000"/>
  <p:notesSz cx="6792913" cy="99250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8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9" autoAdjust="0"/>
    <p:restoredTop sz="94660"/>
  </p:normalViewPr>
  <p:slideViewPr>
    <p:cSldViewPr snapToGrid="0">
      <p:cViewPr varScale="1">
        <p:scale>
          <a:sx n="70" d="100"/>
          <a:sy n="70" d="100"/>
        </p:scale>
        <p:origin x="17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D787CD29-3062-4E38-AF0D-B126D43BFDFF}" type="datetimeFigureOut">
              <a:rPr lang="it-IT" smtClean="0"/>
              <a:t>17/05/2024</a:t>
            </a:fld>
            <a:endParaRPr lang="it-IT"/>
          </a:p>
        </p:txBody>
      </p:sp>
      <p:sp>
        <p:nvSpPr>
          <p:cNvPr id="4" name="Segnaposto immagine diapositiva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779C8AE3-B644-4F7A-9AF0-90AC9A006FCE}" type="slidenum">
              <a:rPr lang="it-IT" smtClean="0"/>
              <a:t>‹N›</a:t>
            </a:fld>
            <a:endParaRPr lang="it-IT"/>
          </a:p>
        </p:txBody>
      </p:sp>
    </p:spTree>
    <p:extLst>
      <p:ext uri="{BB962C8B-B14F-4D97-AF65-F5344CB8AC3E}">
        <p14:creationId xmlns:p14="http://schemas.microsoft.com/office/powerpoint/2010/main" val="171086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79C8AE3-B644-4F7A-9AF0-90AC9A006FCE}" type="slidenum">
              <a:rPr lang="it-IT" smtClean="0"/>
              <a:t>1</a:t>
            </a:fld>
            <a:endParaRPr lang="it-IT"/>
          </a:p>
        </p:txBody>
      </p:sp>
    </p:spTree>
    <p:extLst>
      <p:ext uri="{BB962C8B-B14F-4D97-AF65-F5344CB8AC3E}">
        <p14:creationId xmlns:p14="http://schemas.microsoft.com/office/powerpoint/2010/main" val="111817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C3280-AFC4-ED49-92B1-A0FF152E944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413F299-A505-E7CB-DF6F-4CFECD9814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5796DFF-7237-0D73-98BA-5B0BD3E28020}"/>
              </a:ext>
            </a:extLst>
          </p:cNvPr>
          <p:cNvSpPr>
            <a:spLocks noGrp="1"/>
          </p:cNvSpPr>
          <p:nvPr>
            <p:ph type="dt" sz="half" idx="10"/>
          </p:nvPr>
        </p:nvSpPr>
        <p:spPr/>
        <p:txBody>
          <a:bodyPr/>
          <a:lstStyle/>
          <a:p>
            <a:fld id="{63CB189D-C844-44E6-9051-E567844CE12C}" type="datetimeFigureOut">
              <a:rPr lang="it-IT" smtClean="0"/>
              <a:t>17/05/2024</a:t>
            </a:fld>
            <a:endParaRPr lang="it-IT"/>
          </a:p>
        </p:txBody>
      </p:sp>
      <p:sp>
        <p:nvSpPr>
          <p:cNvPr id="5" name="Segnaposto piè di pagina 4">
            <a:extLst>
              <a:ext uri="{FF2B5EF4-FFF2-40B4-BE49-F238E27FC236}">
                <a16:creationId xmlns:a16="http://schemas.microsoft.com/office/drawing/2014/main" id="{DFA3FF32-4875-B124-A66D-69F7520848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9AC803F-7F5E-B3FE-F5C9-BFA219EA48CC}"/>
              </a:ext>
            </a:extLst>
          </p:cNvPr>
          <p:cNvSpPr>
            <a:spLocks noGrp="1"/>
          </p:cNvSpPr>
          <p:nvPr>
            <p:ph type="sldNum" sz="quarter" idx="12"/>
          </p:nvPr>
        </p:nvSpPr>
        <p:spPr/>
        <p:txBody>
          <a:bodyPr/>
          <a:lstStyle/>
          <a:p>
            <a:fld id="{E43540E5-4956-4B8F-BA31-C91C562A3D9D}" type="slidenum">
              <a:rPr lang="it-IT" smtClean="0"/>
              <a:t>‹N›</a:t>
            </a:fld>
            <a:endParaRPr lang="it-IT"/>
          </a:p>
        </p:txBody>
      </p:sp>
    </p:spTree>
    <p:extLst>
      <p:ext uri="{BB962C8B-B14F-4D97-AF65-F5344CB8AC3E}">
        <p14:creationId xmlns:p14="http://schemas.microsoft.com/office/powerpoint/2010/main" val="202121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BCF0CF-DA72-5592-56ED-ECC687CF9F6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EED644-2EC2-B77A-AB71-56F53B1A870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535AA1-D82A-24A0-B196-DEB4FD10E0E8}"/>
              </a:ext>
            </a:extLst>
          </p:cNvPr>
          <p:cNvSpPr>
            <a:spLocks noGrp="1"/>
          </p:cNvSpPr>
          <p:nvPr>
            <p:ph type="dt" sz="half" idx="10"/>
          </p:nvPr>
        </p:nvSpPr>
        <p:spPr/>
        <p:txBody>
          <a:bodyPr/>
          <a:lstStyle/>
          <a:p>
            <a:fld id="{63CB189D-C844-44E6-9051-E567844CE12C}" type="datetimeFigureOut">
              <a:rPr lang="it-IT" smtClean="0"/>
              <a:t>17/05/2024</a:t>
            </a:fld>
            <a:endParaRPr lang="it-IT"/>
          </a:p>
        </p:txBody>
      </p:sp>
      <p:sp>
        <p:nvSpPr>
          <p:cNvPr id="5" name="Segnaposto piè di pagina 4">
            <a:extLst>
              <a:ext uri="{FF2B5EF4-FFF2-40B4-BE49-F238E27FC236}">
                <a16:creationId xmlns:a16="http://schemas.microsoft.com/office/drawing/2014/main" id="{AA09D7BC-9DAF-6683-A796-77E2AE97550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4B9AE3-0B3A-5224-2B80-3E36C044509D}"/>
              </a:ext>
            </a:extLst>
          </p:cNvPr>
          <p:cNvSpPr>
            <a:spLocks noGrp="1"/>
          </p:cNvSpPr>
          <p:nvPr>
            <p:ph type="sldNum" sz="quarter" idx="12"/>
          </p:nvPr>
        </p:nvSpPr>
        <p:spPr/>
        <p:txBody>
          <a:bodyPr/>
          <a:lstStyle/>
          <a:p>
            <a:fld id="{E43540E5-4956-4B8F-BA31-C91C562A3D9D}" type="slidenum">
              <a:rPr lang="it-IT" smtClean="0"/>
              <a:t>‹N›</a:t>
            </a:fld>
            <a:endParaRPr lang="it-IT"/>
          </a:p>
        </p:txBody>
      </p:sp>
    </p:spTree>
    <p:extLst>
      <p:ext uri="{BB962C8B-B14F-4D97-AF65-F5344CB8AC3E}">
        <p14:creationId xmlns:p14="http://schemas.microsoft.com/office/powerpoint/2010/main" val="419989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08FE471-7937-83B8-93E3-9F73913B7B5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FAEA100-9B52-3EE4-3C94-DCF171A6832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989303-FF10-C6E3-9C1C-D01B561FC454}"/>
              </a:ext>
            </a:extLst>
          </p:cNvPr>
          <p:cNvSpPr>
            <a:spLocks noGrp="1"/>
          </p:cNvSpPr>
          <p:nvPr>
            <p:ph type="dt" sz="half" idx="10"/>
          </p:nvPr>
        </p:nvSpPr>
        <p:spPr/>
        <p:txBody>
          <a:bodyPr/>
          <a:lstStyle/>
          <a:p>
            <a:fld id="{63CB189D-C844-44E6-9051-E567844CE12C}" type="datetimeFigureOut">
              <a:rPr lang="it-IT" smtClean="0"/>
              <a:t>17/05/2024</a:t>
            </a:fld>
            <a:endParaRPr lang="it-IT"/>
          </a:p>
        </p:txBody>
      </p:sp>
      <p:sp>
        <p:nvSpPr>
          <p:cNvPr id="5" name="Segnaposto piè di pagina 4">
            <a:extLst>
              <a:ext uri="{FF2B5EF4-FFF2-40B4-BE49-F238E27FC236}">
                <a16:creationId xmlns:a16="http://schemas.microsoft.com/office/drawing/2014/main" id="{BEFB91C9-542B-9A1B-1B0C-7B75F61FF5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50BD33-AEEC-F6DC-CB9A-0C5ED561B8CD}"/>
              </a:ext>
            </a:extLst>
          </p:cNvPr>
          <p:cNvSpPr>
            <a:spLocks noGrp="1"/>
          </p:cNvSpPr>
          <p:nvPr>
            <p:ph type="sldNum" sz="quarter" idx="12"/>
          </p:nvPr>
        </p:nvSpPr>
        <p:spPr/>
        <p:txBody>
          <a:bodyPr/>
          <a:lstStyle/>
          <a:p>
            <a:fld id="{E43540E5-4956-4B8F-BA31-C91C562A3D9D}" type="slidenum">
              <a:rPr lang="it-IT" smtClean="0"/>
              <a:t>‹N›</a:t>
            </a:fld>
            <a:endParaRPr lang="it-IT"/>
          </a:p>
        </p:txBody>
      </p:sp>
    </p:spTree>
    <p:extLst>
      <p:ext uri="{BB962C8B-B14F-4D97-AF65-F5344CB8AC3E}">
        <p14:creationId xmlns:p14="http://schemas.microsoft.com/office/powerpoint/2010/main" val="256534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E406A-6EC6-C331-DDCB-BE574A5BBA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7E828EF-8327-7135-BE26-6E1016338D3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59926D1-2C95-2170-AB51-20CF801FE9A6}"/>
              </a:ext>
            </a:extLst>
          </p:cNvPr>
          <p:cNvSpPr>
            <a:spLocks noGrp="1"/>
          </p:cNvSpPr>
          <p:nvPr>
            <p:ph type="dt" sz="half" idx="10"/>
          </p:nvPr>
        </p:nvSpPr>
        <p:spPr/>
        <p:txBody>
          <a:bodyPr/>
          <a:lstStyle/>
          <a:p>
            <a:fld id="{63CB189D-C844-44E6-9051-E567844CE12C}" type="datetimeFigureOut">
              <a:rPr lang="it-IT" smtClean="0"/>
              <a:t>17/05/2024</a:t>
            </a:fld>
            <a:endParaRPr lang="it-IT"/>
          </a:p>
        </p:txBody>
      </p:sp>
      <p:sp>
        <p:nvSpPr>
          <p:cNvPr id="5" name="Segnaposto piè di pagina 4">
            <a:extLst>
              <a:ext uri="{FF2B5EF4-FFF2-40B4-BE49-F238E27FC236}">
                <a16:creationId xmlns:a16="http://schemas.microsoft.com/office/drawing/2014/main" id="{BCE9E0CA-F33E-33AE-E414-C9F7EC572B3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70CAD0-6F82-BF49-1D86-D3FBE1E7D1B2}"/>
              </a:ext>
            </a:extLst>
          </p:cNvPr>
          <p:cNvSpPr>
            <a:spLocks noGrp="1"/>
          </p:cNvSpPr>
          <p:nvPr>
            <p:ph type="sldNum" sz="quarter" idx="12"/>
          </p:nvPr>
        </p:nvSpPr>
        <p:spPr/>
        <p:txBody>
          <a:bodyPr/>
          <a:lstStyle/>
          <a:p>
            <a:fld id="{E43540E5-4956-4B8F-BA31-C91C562A3D9D}" type="slidenum">
              <a:rPr lang="it-IT" smtClean="0"/>
              <a:t>‹N›</a:t>
            </a:fld>
            <a:endParaRPr lang="it-IT"/>
          </a:p>
        </p:txBody>
      </p:sp>
    </p:spTree>
    <p:extLst>
      <p:ext uri="{BB962C8B-B14F-4D97-AF65-F5344CB8AC3E}">
        <p14:creationId xmlns:p14="http://schemas.microsoft.com/office/powerpoint/2010/main" val="381611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928902-64EA-5219-056F-FE05C14A340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55DD88C-CA06-56AD-42F0-6B8D51342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CFCA93B-0B32-5590-716D-927930865A95}"/>
              </a:ext>
            </a:extLst>
          </p:cNvPr>
          <p:cNvSpPr>
            <a:spLocks noGrp="1"/>
          </p:cNvSpPr>
          <p:nvPr>
            <p:ph type="dt" sz="half" idx="10"/>
          </p:nvPr>
        </p:nvSpPr>
        <p:spPr/>
        <p:txBody>
          <a:bodyPr/>
          <a:lstStyle/>
          <a:p>
            <a:fld id="{63CB189D-C844-44E6-9051-E567844CE12C}" type="datetimeFigureOut">
              <a:rPr lang="it-IT" smtClean="0"/>
              <a:t>17/05/2024</a:t>
            </a:fld>
            <a:endParaRPr lang="it-IT"/>
          </a:p>
        </p:txBody>
      </p:sp>
      <p:sp>
        <p:nvSpPr>
          <p:cNvPr id="5" name="Segnaposto piè di pagina 4">
            <a:extLst>
              <a:ext uri="{FF2B5EF4-FFF2-40B4-BE49-F238E27FC236}">
                <a16:creationId xmlns:a16="http://schemas.microsoft.com/office/drawing/2014/main" id="{697E06B6-FF6D-0A48-5AC8-FCD48D5164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0DAE8D8-1F61-500E-54A6-04BB71CC8C87}"/>
              </a:ext>
            </a:extLst>
          </p:cNvPr>
          <p:cNvSpPr>
            <a:spLocks noGrp="1"/>
          </p:cNvSpPr>
          <p:nvPr>
            <p:ph type="sldNum" sz="quarter" idx="12"/>
          </p:nvPr>
        </p:nvSpPr>
        <p:spPr/>
        <p:txBody>
          <a:bodyPr/>
          <a:lstStyle/>
          <a:p>
            <a:fld id="{E43540E5-4956-4B8F-BA31-C91C562A3D9D}" type="slidenum">
              <a:rPr lang="it-IT" smtClean="0"/>
              <a:t>‹N›</a:t>
            </a:fld>
            <a:endParaRPr lang="it-IT"/>
          </a:p>
        </p:txBody>
      </p:sp>
    </p:spTree>
    <p:extLst>
      <p:ext uri="{BB962C8B-B14F-4D97-AF65-F5344CB8AC3E}">
        <p14:creationId xmlns:p14="http://schemas.microsoft.com/office/powerpoint/2010/main" val="180498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C5A6AB-B1A3-37C4-E66F-A048BD211AD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FE26102-4CEA-60E6-A062-BB8BA5A6DF9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AD053ED-7645-329C-B8D9-0DF7D45B022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CBC257D-3B26-9D17-910D-36A0068425D2}"/>
              </a:ext>
            </a:extLst>
          </p:cNvPr>
          <p:cNvSpPr>
            <a:spLocks noGrp="1"/>
          </p:cNvSpPr>
          <p:nvPr>
            <p:ph type="dt" sz="half" idx="10"/>
          </p:nvPr>
        </p:nvSpPr>
        <p:spPr/>
        <p:txBody>
          <a:bodyPr/>
          <a:lstStyle/>
          <a:p>
            <a:fld id="{63CB189D-C844-44E6-9051-E567844CE12C}" type="datetimeFigureOut">
              <a:rPr lang="it-IT" smtClean="0"/>
              <a:t>17/05/2024</a:t>
            </a:fld>
            <a:endParaRPr lang="it-IT"/>
          </a:p>
        </p:txBody>
      </p:sp>
      <p:sp>
        <p:nvSpPr>
          <p:cNvPr id="6" name="Segnaposto piè di pagina 5">
            <a:extLst>
              <a:ext uri="{FF2B5EF4-FFF2-40B4-BE49-F238E27FC236}">
                <a16:creationId xmlns:a16="http://schemas.microsoft.com/office/drawing/2014/main" id="{DB64716B-710E-3FEF-1CE2-1573DCC9C0B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97A60F-14C2-A8FA-ABF0-3E6BACE9F917}"/>
              </a:ext>
            </a:extLst>
          </p:cNvPr>
          <p:cNvSpPr>
            <a:spLocks noGrp="1"/>
          </p:cNvSpPr>
          <p:nvPr>
            <p:ph type="sldNum" sz="quarter" idx="12"/>
          </p:nvPr>
        </p:nvSpPr>
        <p:spPr/>
        <p:txBody>
          <a:bodyPr/>
          <a:lstStyle/>
          <a:p>
            <a:fld id="{E43540E5-4956-4B8F-BA31-C91C562A3D9D}" type="slidenum">
              <a:rPr lang="it-IT" smtClean="0"/>
              <a:t>‹N›</a:t>
            </a:fld>
            <a:endParaRPr lang="it-IT"/>
          </a:p>
        </p:txBody>
      </p:sp>
    </p:spTree>
    <p:extLst>
      <p:ext uri="{BB962C8B-B14F-4D97-AF65-F5344CB8AC3E}">
        <p14:creationId xmlns:p14="http://schemas.microsoft.com/office/powerpoint/2010/main" val="306297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D95A1-8C32-41EB-8F18-BCE1F3998B3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6AB64E3-F478-52EA-B54A-F307B3D371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FE7EB24-621D-73FF-EA50-98170AD26C1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FB174F4-7E6F-9481-FD9E-827E9CD35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4368077-CFA1-8173-1652-D5EF59BD9D3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FE38B0A-4ED4-EC3A-4FCD-8EE0DEDEDE4A}"/>
              </a:ext>
            </a:extLst>
          </p:cNvPr>
          <p:cNvSpPr>
            <a:spLocks noGrp="1"/>
          </p:cNvSpPr>
          <p:nvPr>
            <p:ph type="dt" sz="half" idx="10"/>
          </p:nvPr>
        </p:nvSpPr>
        <p:spPr/>
        <p:txBody>
          <a:bodyPr/>
          <a:lstStyle/>
          <a:p>
            <a:fld id="{63CB189D-C844-44E6-9051-E567844CE12C}" type="datetimeFigureOut">
              <a:rPr lang="it-IT" smtClean="0"/>
              <a:t>17/05/2024</a:t>
            </a:fld>
            <a:endParaRPr lang="it-IT"/>
          </a:p>
        </p:txBody>
      </p:sp>
      <p:sp>
        <p:nvSpPr>
          <p:cNvPr id="8" name="Segnaposto piè di pagina 7">
            <a:extLst>
              <a:ext uri="{FF2B5EF4-FFF2-40B4-BE49-F238E27FC236}">
                <a16:creationId xmlns:a16="http://schemas.microsoft.com/office/drawing/2014/main" id="{237B64B3-0FFC-6079-6FE4-DA751DB5FB5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569043D-3113-2DCB-5DC2-4D25F8E7B00D}"/>
              </a:ext>
            </a:extLst>
          </p:cNvPr>
          <p:cNvSpPr>
            <a:spLocks noGrp="1"/>
          </p:cNvSpPr>
          <p:nvPr>
            <p:ph type="sldNum" sz="quarter" idx="12"/>
          </p:nvPr>
        </p:nvSpPr>
        <p:spPr/>
        <p:txBody>
          <a:bodyPr/>
          <a:lstStyle/>
          <a:p>
            <a:fld id="{E43540E5-4956-4B8F-BA31-C91C562A3D9D}" type="slidenum">
              <a:rPr lang="it-IT" smtClean="0"/>
              <a:t>‹N›</a:t>
            </a:fld>
            <a:endParaRPr lang="it-IT"/>
          </a:p>
        </p:txBody>
      </p:sp>
    </p:spTree>
    <p:extLst>
      <p:ext uri="{BB962C8B-B14F-4D97-AF65-F5344CB8AC3E}">
        <p14:creationId xmlns:p14="http://schemas.microsoft.com/office/powerpoint/2010/main" val="267121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3F6EFA-9027-FBCF-80F4-F5D7AD31185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FE97DA5-ACC1-0A58-33A1-1B5DCB6A860F}"/>
              </a:ext>
            </a:extLst>
          </p:cNvPr>
          <p:cNvSpPr>
            <a:spLocks noGrp="1"/>
          </p:cNvSpPr>
          <p:nvPr>
            <p:ph type="dt" sz="half" idx="10"/>
          </p:nvPr>
        </p:nvSpPr>
        <p:spPr/>
        <p:txBody>
          <a:bodyPr/>
          <a:lstStyle/>
          <a:p>
            <a:fld id="{63CB189D-C844-44E6-9051-E567844CE12C}" type="datetimeFigureOut">
              <a:rPr lang="it-IT" smtClean="0"/>
              <a:t>17/05/2024</a:t>
            </a:fld>
            <a:endParaRPr lang="it-IT"/>
          </a:p>
        </p:txBody>
      </p:sp>
      <p:sp>
        <p:nvSpPr>
          <p:cNvPr id="4" name="Segnaposto piè di pagina 3">
            <a:extLst>
              <a:ext uri="{FF2B5EF4-FFF2-40B4-BE49-F238E27FC236}">
                <a16:creationId xmlns:a16="http://schemas.microsoft.com/office/drawing/2014/main" id="{0B3B6AA9-0604-5431-85F1-CF4B36F0312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387738A-ED12-4535-F9DD-A7B6B17B51A5}"/>
              </a:ext>
            </a:extLst>
          </p:cNvPr>
          <p:cNvSpPr>
            <a:spLocks noGrp="1"/>
          </p:cNvSpPr>
          <p:nvPr>
            <p:ph type="sldNum" sz="quarter" idx="12"/>
          </p:nvPr>
        </p:nvSpPr>
        <p:spPr/>
        <p:txBody>
          <a:bodyPr/>
          <a:lstStyle/>
          <a:p>
            <a:fld id="{E43540E5-4956-4B8F-BA31-C91C562A3D9D}" type="slidenum">
              <a:rPr lang="it-IT" smtClean="0"/>
              <a:t>‹N›</a:t>
            </a:fld>
            <a:endParaRPr lang="it-IT"/>
          </a:p>
        </p:txBody>
      </p:sp>
    </p:spTree>
    <p:extLst>
      <p:ext uri="{BB962C8B-B14F-4D97-AF65-F5344CB8AC3E}">
        <p14:creationId xmlns:p14="http://schemas.microsoft.com/office/powerpoint/2010/main" val="220924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A2D70F7-8A74-5206-D1EB-6B5E4B4CB1C9}"/>
              </a:ext>
            </a:extLst>
          </p:cNvPr>
          <p:cNvSpPr>
            <a:spLocks noGrp="1"/>
          </p:cNvSpPr>
          <p:nvPr>
            <p:ph type="dt" sz="half" idx="10"/>
          </p:nvPr>
        </p:nvSpPr>
        <p:spPr/>
        <p:txBody>
          <a:bodyPr/>
          <a:lstStyle/>
          <a:p>
            <a:fld id="{63CB189D-C844-44E6-9051-E567844CE12C}" type="datetimeFigureOut">
              <a:rPr lang="it-IT" smtClean="0"/>
              <a:t>17/05/2024</a:t>
            </a:fld>
            <a:endParaRPr lang="it-IT"/>
          </a:p>
        </p:txBody>
      </p:sp>
      <p:sp>
        <p:nvSpPr>
          <p:cNvPr id="3" name="Segnaposto piè di pagina 2">
            <a:extLst>
              <a:ext uri="{FF2B5EF4-FFF2-40B4-BE49-F238E27FC236}">
                <a16:creationId xmlns:a16="http://schemas.microsoft.com/office/drawing/2014/main" id="{022CB5FC-08CD-0A54-C102-D2E8D095D93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E58846D-F36F-86F4-1B57-4FC17C7D9F13}"/>
              </a:ext>
            </a:extLst>
          </p:cNvPr>
          <p:cNvSpPr>
            <a:spLocks noGrp="1"/>
          </p:cNvSpPr>
          <p:nvPr>
            <p:ph type="sldNum" sz="quarter" idx="12"/>
          </p:nvPr>
        </p:nvSpPr>
        <p:spPr/>
        <p:txBody>
          <a:bodyPr/>
          <a:lstStyle/>
          <a:p>
            <a:fld id="{E43540E5-4956-4B8F-BA31-C91C562A3D9D}" type="slidenum">
              <a:rPr lang="it-IT" smtClean="0"/>
              <a:t>‹N›</a:t>
            </a:fld>
            <a:endParaRPr lang="it-IT"/>
          </a:p>
        </p:txBody>
      </p:sp>
    </p:spTree>
    <p:extLst>
      <p:ext uri="{BB962C8B-B14F-4D97-AF65-F5344CB8AC3E}">
        <p14:creationId xmlns:p14="http://schemas.microsoft.com/office/powerpoint/2010/main" val="22972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25BE9F-6A57-FAB0-C733-287BA9067D8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A70040-576C-7A55-7670-8767540CA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D429B0A-BBE3-3237-7D08-80F95BCC0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143F34D-40E4-9AEE-A57B-25ABB2B5527C}"/>
              </a:ext>
            </a:extLst>
          </p:cNvPr>
          <p:cNvSpPr>
            <a:spLocks noGrp="1"/>
          </p:cNvSpPr>
          <p:nvPr>
            <p:ph type="dt" sz="half" idx="10"/>
          </p:nvPr>
        </p:nvSpPr>
        <p:spPr/>
        <p:txBody>
          <a:bodyPr/>
          <a:lstStyle/>
          <a:p>
            <a:fld id="{63CB189D-C844-44E6-9051-E567844CE12C}" type="datetimeFigureOut">
              <a:rPr lang="it-IT" smtClean="0"/>
              <a:t>17/05/2024</a:t>
            </a:fld>
            <a:endParaRPr lang="it-IT"/>
          </a:p>
        </p:txBody>
      </p:sp>
      <p:sp>
        <p:nvSpPr>
          <p:cNvPr id="6" name="Segnaposto piè di pagina 5">
            <a:extLst>
              <a:ext uri="{FF2B5EF4-FFF2-40B4-BE49-F238E27FC236}">
                <a16:creationId xmlns:a16="http://schemas.microsoft.com/office/drawing/2014/main" id="{B3F8D156-2AE5-A6E0-721B-EE3E8CF5453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2A836CC-E693-90C4-C9DB-A56DE4DA626F}"/>
              </a:ext>
            </a:extLst>
          </p:cNvPr>
          <p:cNvSpPr>
            <a:spLocks noGrp="1"/>
          </p:cNvSpPr>
          <p:nvPr>
            <p:ph type="sldNum" sz="quarter" idx="12"/>
          </p:nvPr>
        </p:nvSpPr>
        <p:spPr/>
        <p:txBody>
          <a:bodyPr/>
          <a:lstStyle/>
          <a:p>
            <a:fld id="{E43540E5-4956-4B8F-BA31-C91C562A3D9D}" type="slidenum">
              <a:rPr lang="it-IT" smtClean="0"/>
              <a:t>‹N›</a:t>
            </a:fld>
            <a:endParaRPr lang="it-IT"/>
          </a:p>
        </p:txBody>
      </p:sp>
    </p:spTree>
    <p:extLst>
      <p:ext uri="{BB962C8B-B14F-4D97-AF65-F5344CB8AC3E}">
        <p14:creationId xmlns:p14="http://schemas.microsoft.com/office/powerpoint/2010/main" val="47925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37C503-FBAC-080E-9DCD-B78966AA2DE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B37975A-2DF4-9665-BF61-6BF965692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9001767-17E0-B6F3-4779-98E98E1DB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E8AD5BC-C6DD-B688-23E3-8C62CDB2AF30}"/>
              </a:ext>
            </a:extLst>
          </p:cNvPr>
          <p:cNvSpPr>
            <a:spLocks noGrp="1"/>
          </p:cNvSpPr>
          <p:nvPr>
            <p:ph type="dt" sz="half" idx="10"/>
          </p:nvPr>
        </p:nvSpPr>
        <p:spPr/>
        <p:txBody>
          <a:bodyPr/>
          <a:lstStyle/>
          <a:p>
            <a:fld id="{63CB189D-C844-44E6-9051-E567844CE12C}" type="datetimeFigureOut">
              <a:rPr lang="it-IT" smtClean="0"/>
              <a:t>17/05/2024</a:t>
            </a:fld>
            <a:endParaRPr lang="it-IT"/>
          </a:p>
        </p:txBody>
      </p:sp>
      <p:sp>
        <p:nvSpPr>
          <p:cNvPr id="6" name="Segnaposto piè di pagina 5">
            <a:extLst>
              <a:ext uri="{FF2B5EF4-FFF2-40B4-BE49-F238E27FC236}">
                <a16:creationId xmlns:a16="http://schemas.microsoft.com/office/drawing/2014/main" id="{DC4779BA-F094-29F2-5839-107F30CDBFC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C627F73-E377-0B14-F26C-0140BE294F21}"/>
              </a:ext>
            </a:extLst>
          </p:cNvPr>
          <p:cNvSpPr>
            <a:spLocks noGrp="1"/>
          </p:cNvSpPr>
          <p:nvPr>
            <p:ph type="sldNum" sz="quarter" idx="12"/>
          </p:nvPr>
        </p:nvSpPr>
        <p:spPr/>
        <p:txBody>
          <a:bodyPr/>
          <a:lstStyle/>
          <a:p>
            <a:fld id="{E43540E5-4956-4B8F-BA31-C91C562A3D9D}" type="slidenum">
              <a:rPr lang="it-IT" smtClean="0"/>
              <a:t>‹N›</a:t>
            </a:fld>
            <a:endParaRPr lang="it-IT"/>
          </a:p>
        </p:txBody>
      </p:sp>
    </p:spTree>
    <p:extLst>
      <p:ext uri="{BB962C8B-B14F-4D97-AF65-F5344CB8AC3E}">
        <p14:creationId xmlns:p14="http://schemas.microsoft.com/office/powerpoint/2010/main" val="184723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A59F059-5ECA-EB88-4287-03F5D7E2C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93484A3-F80C-9765-F970-67E1DADFA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AB8BE2E-8305-C0BE-875D-A78777CC6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B189D-C844-44E6-9051-E567844CE12C}" type="datetimeFigureOut">
              <a:rPr lang="it-IT" smtClean="0"/>
              <a:t>17/05/2024</a:t>
            </a:fld>
            <a:endParaRPr lang="it-IT"/>
          </a:p>
        </p:txBody>
      </p:sp>
      <p:sp>
        <p:nvSpPr>
          <p:cNvPr id="5" name="Segnaposto piè di pagina 4">
            <a:extLst>
              <a:ext uri="{FF2B5EF4-FFF2-40B4-BE49-F238E27FC236}">
                <a16:creationId xmlns:a16="http://schemas.microsoft.com/office/drawing/2014/main" id="{028629DE-DF9E-D65F-76E9-AC4967F45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4F9B4B0-11B7-FC37-A94D-FF58C6F2A3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540E5-4956-4B8F-BA31-C91C562A3D9D}" type="slidenum">
              <a:rPr lang="it-IT" smtClean="0"/>
              <a:t>‹N›</a:t>
            </a:fld>
            <a:endParaRPr lang="it-IT"/>
          </a:p>
        </p:txBody>
      </p:sp>
    </p:spTree>
    <p:extLst>
      <p:ext uri="{BB962C8B-B14F-4D97-AF65-F5344CB8AC3E}">
        <p14:creationId xmlns:p14="http://schemas.microsoft.com/office/powerpoint/2010/main" val="31438055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17/06/relationships/model3d" Target="../media/model3d2.glb"/><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 name="Sottotitolo 2">
            <a:extLst>
              <a:ext uri="{FF2B5EF4-FFF2-40B4-BE49-F238E27FC236}">
                <a16:creationId xmlns:a16="http://schemas.microsoft.com/office/drawing/2014/main" id="{47CCEF44-737A-C07C-1D4A-C9653CD6C13E}"/>
              </a:ext>
            </a:extLst>
          </p:cNvPr>
          <p:cNvSpPr>
            <a:spLocks noGrp="1"/>
          </p:cNvSpPr>
          <p:nvPr>
            <p:ph type="subTitle" idx="1"/>
          </p:nvPr>
        </p:nvSpPr>
        <p:spPr>
          <a:xfrm>
            <a:off x="1428752" y="-1343587"/>
            <a:ext cx="9605332" cy="3458441"/>
          </a:xfrm>
          <a:noFill/>
        </p:spPr>
        <p:txBody>
          <a:bodyPr>
            <a:normAutofit fontScale="92500"/>
          </a:bodyPr>
          <a:lstStyle/>
          <a:p>
            <a:endParaRPr lang="it-IT" sz="2400" b="1"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endParaRPr>
          </a:p>
          <a:p>
            <a:endParaRPr lang="it-IT" b="1" dirty="0">
              <a:solidFill>
                <a:srgbClr val="0070C0"/>
              </a:solidFill>
              <a:latin typeface="Bahnschrift" panose="020B0502040204020203" pitchFamily="34" charset="0"/>
              <a:ea typeface="Calibri" panose="020F0502020204030204" pitchFamily="34" charset="0"/>
              <a:cs typeface="Times New Roman" panose="02020603050405020304" pitchFamily="18" charset="0"/>
            </a:endParaRPr>
          </a:p>
          <a:p>
            <a:endParaRPr lang="it-IT" sz="2400" b="1"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endParaRPr>
          </a:p>
          <a:p>
            <a:pPr>
              <a:lnSpc>
                <a:spcPct val="150000"/>
              </a:lnSpc>
            </a:pPr>
            <a:r>
              <a:rPr lang="it-IT" sz="4700" b="1" u="sng" dirty="0">
                <a:solidFill>
                  <a:srgbClr val="00B0F0"/>
                </a:solidFill>
                <a:effectLst/>
                <a:ea typeface="Calibri" panose="020F0502020204030204" pitchFamily="34" charset="0"/>
                <a:cs typeface="Times New Roman" panose="02020603050405020304" pitchFamily="18" charset="0"/>
              </a:rPr>
              <a:t>Certificazione di genere </a:t>
            </a:r>
          </a:p>
          <a:p>
            <a:pPr>
              <a:lnSpc>
                <a:spcPct val="150000"/>
              </a:lnSpc>
            </a:pPr>
            <a:r>
              <a:rPr lang="it-IT" sz="3100" b="1" dirty="0">
                <a:solidFill>
                  <a:srgbClr val="00B0F0"/>
                </a:solidFill>
                <a:effectLst/>
                <a:ea typeface="Calibri" panose="020F0502020204030204" pitchFamily="34" charset="0"/>
                <a:cs typeface="Times New Roman" panose="02020603050405020304" pitchFamily="18" charset="0"/>
              </a:rPr>
              <a:t>Parte integrante del Bilancio di sostenibilità (E.S.G. Reporting)</a:t>
            </a:r>
            <a:endParaRPr lang="it-IT" sz="3100" dirty="0">
              <a:solidFill>
                <a:srgbClr val="00B0F0"/>
              </a:solidFill>
            </a:endParaRPr>
          </a:p>
        </p:txBody>
      </p:sp>
      <p:sp>
        <p:nvSpPr>
          <p:cNvPr id="15" name="Sottotitolo 2">
            <a:extLst>
              <a:ext uri="{FF2B5EF4-FFF2-40B4-BE49-F238E27FC236}">
                <a16:creationId xmlns:a16="http://schemas.microsoft.com/office/drawing/2014/main" id="{9E3EDC87-61D1-4293-4FE2-51D8B991BBB7}"/>
              </a:ext>
            </a:extLst>
          </p:cNvPr>
          <p:cNvSpPr txBox="1">
            <a:spLocks/>
          </p:cNvSpPr>
          <p:nvPr/>
        </p:nvSpPr>
        <p:spPr>
          <a:xfrm>
            <a:off x="7848911" y="4097981"/>
            <a:ext cx="4475018" cy="222134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solidFill>
                <a:srgbClr val="0070C0"/>
              </a:solidFill>
              <a:latin typeface="Bahnschrift" panose="020B0502040204020203" pitchFamily="34" charset="0"/>
              <a:ea typeface="Calibri" panose="020F0502020204030204" pitchFamily="34" charset="0"/>
              <a:cs typeface="Times New Roman" panose="02020603050405020304" pitchFamily="18" charset="0"/>
            </a:endParaRPr>
          </a:p>
          <a:p>
            <a:endParaRPr lang="it-IT" b="1" dirty="0">
              <a:solidFill>
                <a:srgbClr val="0070C0"/>
              </a:solidFill>
              <a:latin typeface="Bahnschrift" panose="020B0502040204020203" pitchFamily="34" charset="0"/>
              <a:ea typeface="Calibri" panose="020F0502020204030204" pitchFamily="34" charset="0"/>
              <a:cs typeface="Times New Roman" panose="02020603050405020304" pitchFamily="18" charset="0"/>
            </a:endParaRPr>
          </a:p>
          <a:p>
            <a:endParaRPr lang="it-IT" b="1" dirty="0">
              <a:solidFill>
                <a:srgbClr val="0070C0"/>
              </a:solidFill>
              <a:latin typeface="Bahnschrift" panose="020B0502040204020203" pitchFamily="34" charset="0"/>
              <a:ea typeface="Calibri" panose="020F0502020204030204" pitchFamily="34" charset="0"/>
              <a:cs typeface="Times New Roman" panose="02020603050405020304" pitchFamily="18" charset="0"/>
            </a:endParaRPr>
          </a:p>
        </p:txBody>
      </p:sp>
      <p:sp>
        <p:nvSpPr>
          <p:cNvPr id="3" name="CasellaDiTesto 2">
            <a:extLst>
              <a:ext uri="{FF2B5EF4-FFF2-40B4-BE49-F238E27FC236}">
                <a16:creationId xmlns:a16="http://schemas.microsoft.com/office/drawing/2014/main" id="{72A17415-1B99-9A07-AD19-6EE51C1E8865}"/>
              </a:ext>
            </a:extLst>
          </p:cNvPr>
          <p:cNvSpPr txBox="1"/>
          <p:nvPr/>
        </p:nvSpPr>
        <p:spPr>
          <a:xfrm>
            <a:off x="9637880" y="5527524"/>
            <a:ext cx="6161808" cy="646331"/>
          </a:xfrm>
          <a:prstGeom prst="rect">
            <a:avLst/>
          </a:prstGeom>
          <a:noFill/>
        </p:spPr>
        <p:txBody>
          <a:bodyPr wrap="square">
            <a:spAutoFit/>
          </a:bodyPr>
          <a:lstStyle/>
          <a:p>
            <a:r>
              <a:rPr lang="it-IT" sz="1800" b="1" dirty="0">
                <a:solidFill>
                  <a:schemeClr val="bg2">
                    <a:lumMod val="50000"/>
                  </a:schemeClr>
                </a:solidFill>
                <a:effectLst/>
                <a:ea typeface="Calibri" panose="020F0502020204030204" pitchFamily="34" charset="0"/>
                <a:cs typeface="Times New Roman" panose="02020603050405020304" pitchFamily="18" charset="0"/>
              </a:rPr>
              <a:t>Relatore</a:t>
            </a:r>
          </a:p>
          <a:p>
            <a:r>
              <a:rPr lang="it-IT" i="1" dirty="0">
                <a:solidFill>
                  <a:schemeClr val="bg2">
                    <a:lumMod val="50000"/>
                  </a:schemeClr>
                </a:solidFill>
                <a:ea typeface="Calibri" panose="020F0502020204030204" pitchFamily="34" charset="0"/>
                <a:cs typeface="Times New Roman" panose="02020603050405020304" pitchFamily="18" charset="0"/>
              </a:rPr>
              <a:t>Dott. Roberto Cairo</a:t>
            </a:r>
            <a:endParaRPr lang="it-IT" i="1" dirty="0">
              <a:solidFill>
                <a:schemeClr val="bg2">
                  <a:lumMod val="50000"/>
                </a:schemeClr>
              </a:solidFill>
            </a:endParaRPr>
          </a:p>
        </p:txBody>
      </p:sp>
    </p:spTree>
    <p:extLst>
      <p:ext uri="{BB962C8B-B14F-4D97-AF65-F5344CB8AC3E}">
        <p14:creationId xmlns:p14="http://schemas.microsoft.com/office/powerpoint/2010/main" val="420547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BD0B7D03-8CA3-4B92-7885-C2CDFCFAABE3}"/>
              </a:ext>
            </a:extLst>
          </p:cNvPr>
          <p:cNvGraphicFramePr>
            <a:graphicFrameLocks noGrp="1"/>
          </p:cNvGraphicFramePr>
          <p:nvPr>
            <p:ph idx="1"/>
            <p:extLst>
              <p:ext uri="{D42A27DB-BD31-4B8C-83A1-F6EECF244321}">
                <p14:modId xmlns:p14="http://schemas.microsoft.com/office/powerpoint/2010/main" val="3585486655"/>
              </p:ext>
            </p:extLst>
          </p:nvPr>
        </p:nvGraphicFramePr>
        <p:xfrm>
          <a:off x="259195" y="996156"/>
          <a:ext cx="11507355" cy="5481376"/>
        </p:xfrm>
        <a:graphic>
          <a:graphicData uri="http://schemas.openxmlformats.org/drawingml/2006/table">
            <a:tbl>
              <a:tblPr>
                <a:tableStyleId>{5C22544A-7EE6-4342-B048-85BDC9FD1C3A}</a:tableStyleId>
              </a:tblPr>
              <a:tblGrid>
                <a:gridCol w="320270">
                  <a:extLst>
                    <a:ext uri="{9D8B030D-6E8A-4147-A177-3AD203B41FA5}">
                      <a16:colId xmlns:a16="http://schemas.microsoft.com/office/drawing/2014/main" val="1333744545"/>
                    </a:ext>
                  </a:extLst>
                </a:gridCol>
                <a:gridCol w="6833294">
                  <a:extLst>
                    <a:ext uri="{9D8B030D-6E8A-4147-A177-3AD203B41FA5}">
                      <a16:colId xmlns:a16="http://schemas.microsoft.com/office/drawing/2014/main" val="906631077"/>
                    </a:ext>
                  </a:extLst>
                </a:gridCol>
                <a:gridCol w="1330036">
                  <a:extLst>
                    <a:ext uri="{9D8B030D-6E8A-4147-A177-3AD203B41FA5}">
                      <a16:colId xmlns:a16="http://schemas.microsoft.com/office/drawing/2014/main" val="973879485"/>
                    </a:ext>
                  </a:extLst>
                </a:gridCol>
                <a:gridCol w="1357169">
                  <a:extLst>
                    <a:ext uri="{9D8B030D-6E8A-4147-A177-3AD203B41FA5}">
                      <a16:colId xmlns:a16="http://schemas.microsoft.com/office/drawing/2014/main" val="855349035"/>
                    </a:ext>
                  </a:extLst>
                </a:gridCol>
                <a:gridCol w="772968">
                  <a:extLst>
                    <a:ext uri="{9D8B030D-6E8A-4147-A177-3AD203B41FA5}">
                      <a16:colId xmlns:a16="http://schemas.microsoft.com/office/drawing/2014/main" val="4199702458"/>
                    </a:ext>
                  </a:extLst>
                </a:gridCol>
                <a:gridCol w="893618">
                  <a:extLst>
                    <a:ext uri="{9D8B030D-6E8A-4147-A177-3AD203B41FA5}">
                      <a16:colId xmlns:a16="http://schemas.microsoft.com/office/drawing/2014/main" val="3962984915"/>
                    </a:ext>
                  </a:extLst>
                </a:gridCol>
              </a:tblGrid>
              <a:tr h="354661">
                <a:tc>
                  <a:txBody>
                    <a:bodyPr/>
                    <a:lstStyle/>
                    <a:p>
                      <a:pPr algn="ctr" fontAlgn="b"/>
                      <a:r>
                        <a:rPr lang="it-IT" sz="1600" b="1" u="none" strike="noStrike" dirty="0">
                          <a:solidFill>
                            <a:schemeClr val="bg1"/>
                          </a:solidFill>
                          <a:effectLst/>
                          <a:latin typeface="+mn-lt"/>
                          <a:cs typeface="Arial" panose="020B0604020202020204" pitchFamily="34" charset="0"/>
                        </a:rPr>
                        <a:t>N.</a:t>
                      </a:r>
                      <a:endParaRPr lang="it-IT" sz="1600" b="1" i="0" u="none" strike="noStrike" dirty="0">
                        <a:solidFill>
                          <a:schemeClr val="bg1"/>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it-IT" sz="1600" b="1" u="none" strike="noStrike" dirty="0">
                          <a:solidFill>
                            <a:schemeClr val="bg1"/>
                          </a:solidFill>
                          <a:effectLst/>
                          <a:latin typeface="+mn-lt"/>
                          <a:cs typeface="Arial" panose="020B0604020202020204" pitchFamily="34" charset="0"/>
                        </a:rPr>
                        <a:t>INDICATORI</a:t>
                      </a:r>
                      <a:endParaRPr lang="it-IT" sz="1600" b="1" i="0" u="none" strike="noStrike" dirty="0">
                        <a:solidFill>
                          <a:schemeClr val="bg1"/>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it-IT" sz="1600" b="1" u="none" strike="noStrike" dirty="0">
                          <a:solidFill>
                            <a:schemeClr val="bg1"/>
                          </a:solidFill>
                          <a:effectLst/>
                          <a:latin typeface="+mn-lt"/>
                          <a:cs typeface="Arial" panose="020B0604020202020204" pitchFamily="34" charset="0"/>
                        </a:rPr>
                        <a:t>TIPOLOGIA  INDICATORE</a:t>
                      </a:r>
                      <a:endParaRPr lang="it-IT" sz="1600" b="1" i="0" u="none" strike="noStrike" dirty="0">
                        <a:solidFill>
                          <a:schemeClr val="bg1"/>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it-IT" sz="1600" b="1" u="none" strike="noStrike" dirty="0">
                          <a:solidFill>
                            <a:schemeClr val="bg1"/>
                          </a:solidFill>
                          <a:effectLst/>
                          <a:latin typeface="+mn-lt"/>
                          <a:cs typeface="Arial" panose="020B0604020202020204" pitchFamily="34" charset="0"/>
                        </a:rPr>
                        <a:t>MODALITÀ DI  MISURAZIONE </a:t>
                      </a:r>
                      <a:endParaRPr lang="it-IT" sz="1600" b="1" i="0" u="none" strike="noStrike" dirty="0">
                        <a:solidFill>
                          <a:schemeClr val="bg1"/>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it-IT" sz="1600" b="1" u="none" strike="noStrike" dirty="0">
                          <a:solidFill>
                            <a:schemeClr val="bg1"/>
                          </a:solidFill>
                          <a:effectLst/>
                          <a:latin typeface="+mn-lt"/>
                          <a:cs typeface="Arial" panose="020B0604020202020204" pitchFamily="34" charset="0"/>
                        </a:rPr>
                        <a:t>FONTE</a:t>
                      </a:r>
                      <a:endParaRPr lang="it-IT" sz="1600" b="1" i="0" u="none" strike="noStrike" dirty="0">
                        <a:solidFill>
                          <a:schemeClr val="bg1"/>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it-IT" sz="1600" b="1" u="none" strike="noStrike" dirty="0">
                          <a:solidFill>
                            <a:schemeClr val="bg1"/>
                          </a:solidFill>
                          <a:effectLst/>
                          <a:latin typeface="+mn-lt"/>
                          <a:cs typeface="Arial" panose="020B0604020202020204" pitchFamily="34" charset="0"/>
                        </a:rPr>
                        <a:t>PUNTI</a:t>
                      </a:r>
                      <a:endParaRPr lang="it-IT" sz="1600" b="1" i="0" u="none" strike="noStrike" dirty="0">
                        <a:solidFill>
                          <a:schemeClr val="bg1"/>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3365108"/>
                  </a:ext>
                </a:extLst>
              </a:tr>
              <a:tr h="537901">
                <a:tc>
                  <a:txBody>
                    <a:bodyPr/>
                    <a:lstStyle/>
                    <a:p>
                      <a:pPr algn="ctr" fontAlgn="b"/>
                      <a:r>
                        <a:rPr lang="it-IT" sz="1600" u="none" strike="noStrike">
                          <a:effectLst/>
                          <a:latin typeface="+mn-lt"/>
                          <a:cs typeface="Arial" panose="020B0604020202020204" pitchFamily="34" charset="0"/>
                        </a:rPr>
                        <a:t>1</a:t>
                      </a:r>
                    </a:p>
                    <a:p>
                      <a:pPr algn="ctr" fontAlgn="b"/>
                      <a:endParaRPr lang="it-IT" sz="1600" b="0" i="0" u="none" strike="noStrike" dirty="0">
                        <a:solidFill>
                          <a:srgbClr val="00000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dirty="0">
                          <a:effectLst/>
                          <a:latin typeface="+mn-lt"/>
                          <a:cs typeface="Arial" panose="020B0604020202020204" pitchFamily="34" charset="0"/>
                        </a:rPr>
                        <a:t>Formalizzazione e implementazione di un piano strategico che possa favorire e sostenere lo sviluppo di un ambiente di lavoro inclusivo e preveda valori aziendali coerenti con una cultura inclusiva.</a:t>
                      </a:r>
                      <a:endParaRPr lang="it-IT" sz="1600" b="0" i="0" u="none" strike="noStrike" dirty="0">
                        <a:solidFill>
                          <a:srgbClr val="000000"/>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 QUALITATIVO</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highlight>
                            <a:srgbClr val="E7E6E8"/>
                          </a:highlight>
                          <a:latin typeface="+mn-lt"/>
                          <a:cs typeface="Arial" panose="020B0604020202020204" pitchFamily="34" charset="0"/>
                        </a:rPr>
                        <a:t>SÌ/NO </a:t>
                      </a:r>
                      <a:endParaRPr lang="it-IT" sz="1600" b="0" i="0" u="none" strike="noStrike">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highlight>
                            <a:srgbClr val="E7E6E8"/>
                          </a:highlight>
                          <a:latin typeface="+mn-lt"/>
                          <a:cs typeface="Arial" panose="020B0604020202020204" pitchFamily="34" charset="0"/>
                        </a:rPr>
                        <a:t>Interna</a:t>
                      </a:r>
                      <a:endParaRPr lang="it-IT" sz="1600" b="0" i="0" u="none" strike="noStrike">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highlight>
                            <a:srgbClr val="E7E6E8"/>
                          </a:highlight>
                          <a:latin typeface="+mn-lt"/>
                          <a:cs typeface="Arial" panose="020B0604020202020204" pitchFamily="34" charset="0"/>
                        </a:rPr>
                        <a:t>20</a:t>
                      </a:r>
                      <a:endParaRPr lang="it-IT" sz="1600" b="0" i="0" u="none" strike="noStrike">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889818"/>
                  </a:ext>
                </a:extLst>
              </a:tr>
              <a:tr h="537901">
                <a:tc>
                  <a:txBody>
                    <a:bodyPr/>
                    <a:lstStyle/>
                    <a:p>
                      <a:pPr algn="ctr" fontAlgn="b"/>
                      <a:r>
                        <a:rPr lang="it-IT" sz="1600" u="none" strike="noStrike" dirty="0">
                          <a:effectLst/>
                          <a:latin typeface="+mn-lt"/>
                          <a:cs typeface="Arial" panose="020B0604020202020204" pitchFamily="34" charset="0"/>
                        </a:rPr>
                        <a:t>2</a:t>
                      </a:r>
                    </a:p>
                    <a:p>
                      <a:pPr algn="ctr" fontAlgn="b"/>
                      <a:endParaRPr lang="it-IT" sz="1600" b="0" i="0" u="none" strike="noStrike" dirty="0">
                        <a:solidFill>
                          <a:srgbClr val="00000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dirty="0">
                          <a:effectLst/>
                          <a:latin typeface="+mn-lt"/>
                          <a:cs typeface="Arial" panose="020B0604020202020204" pitchFamily="34" charset="0"/>
                        </a:rPr>
                        <a:t>Presenza di procedure interne che consentono alle risorse di esprimere, anche in modalità anonima, le proprie opinioni e dare suggerimenti per il cambiamento nell'organizzazione e favorire il dialogo e il confronto.</a:t>
                      </a:r>
                      <a:endParaRPr lang="it-IT" sz="1600" b="0" i="0" u="none" strike="noStrike" dirty="0">
                        <a:solidFill>
                          <a:srgbClr val="000000"/>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highlight>
                            <a:srgbClr val="E7E6E8"/>
                          </a:highlight>
                          <a:latin typeface="+mn-lt"/>
                          <a:cs typeface="Arial" panose="020B0604020202020204" pitchFamily="34" charset="0"/>
                        </a:rPr>
                        <a:t> QUALITATIVO</a:t>
                      </a:r>
                      <a:endParaRPr lang="it-IT" sz="1600" b="0" i="0" u="none" strike="noStrike">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highlight>
                            <a:srgbClr val="E7E6E8"/>
                          </a:highlight>
                          <a:latin typeface="+mn-lt"/>
                          <a:cs typeface="Arial" panose="020B0604020202020204" pitchFamily="34" charset="0"/>
                        </a:rPr>
                        <a:t>SÌ/NO </a:t>
                      </a:r>
                      <a:endParaRPr lang="it-IT" sz="1600" b="0" i="0" u="none" strike="noStrike">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Interna</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10</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9631"/>
                  </a:ext>
                </a:extLst>
              </a:tr>
              <a:tr h="714141">
                <a:tc>
                  <a:txBody>
                    <a:bodyPr/>
                    <a:lstStyle/>
                    <a:p>
                      <a:pPr algn="ctr" fontAlgn="b"/>
                      <a:r>
                        <a:rPr lang="it-IT" sz="1600" u="none" strike="noStrike" dirty="0">
                          <a:effectLst/>
                          <a:latin typeface="+mn-lt"/>
                          <a:cs typeface="Arial" panose="020B0604020202020204" pitchFamily="34" charset="0"/>
                        </a:rPr>
                        <a:t>3</a:t>
                      </a:r>
                    </a:p>
                    <a:p>
                      <a:pPr algn="ctr" fontAlgn="b"/>
                      <a:endParaRPr lang="it-IT" sz="1600" b="0" i="0" u="none" strike="noStrike" dirty="0">
                        <a:solidFill>
                          <a:srgbClr val="00000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dirty="0">
                          <a:effectLst/>
                          <a:latin typeface="+mn-lt"/>
                          <a:cs typeface="Arial" panose="020B0604020202020204" pitchFamily="34" charset="0"/>
                        </a:rPr>
                        <a:t>Presenza di attività di comunicazione interna e di sensibilizzazione che promuovano l'utilizzo di comportamenti e di un linguaggio in grado di garantire un ambiente di lavoro inclusivo e rispettoso delle diversità di genere.</a:t>
                      </a:r>
                      <a:endParaRPr lang="it-IT" sz="1600" b="0" i="0" u="none" strike="noStrike" dirty="0">
                        <a:solidFill>
                          <a:srgbClr val="000000"/>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 QUALITATIVO</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SÌ/NO </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highlight>
                            <a:srgbClr val="E7E6E8"/>
                          </a:highlight>
                          <a:latin typeface="+mn-lt"/>
                          <a:cs typeface="Arial" panose="020B0604020202020204" pitchFamily="34" charset="0"/>
                        </a:rPr>
                        <a:t>Interna</a:t>
                      </a:r>
                      <a:endParaRPr lang="it-IT" sz="1600" b="0" i="0" u="none" strike="noStrike">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20</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4256886"/>
                  </a:ext>
                </a:extLst>
              </a:tr>
              <a:tr h="537901">
                <a:tc>
                  <a:txBody>
                    <a:bodyPr/>
                    <a:lstStyle/>
                    <a:p>
                      <a:pPr algn="ctr" fontAlgn="b"/>
                      <a:r>
                        <a:rPr lang="it-IT" sz="1600" u="none" strike="noStrike" dirty="0">
                          <a:effectLst/>
                          <a:latin typeface="+mn-lt"/>
                          <a:cs typeface="Arial" panose="020B0604020202020204" pitchFamily="34" charset="0"/>
                        </a:rPr>
                        <a:t>4</a:t>
                      </a:r>
                    </a:p>
                    <a:p>
                      <a:pPr algn="ctr" fontAlgn="b"/>
                      <a:endParaRPr lang="it-IT" sz="1600" b="0" i="0" u="none" strike="noStrike" dirty="0">
                        <a:solidFill>
                          <a:srgbClr val="00000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dirty="0">
                          <a:effectLst/>
                          <a:latin typeface="+mn-lt"/>
                          <a:cs typeface="Arial" panose="020B0604020202020204" pitchFamily="34" charset="0"/>
                        </a:rPr>
                        <a:t>Presenza di politiche che garantiscano che i generi siano equamente rappresentati tra i relatori del panel di tavole rotonde, eventi, convegni o altro evento anche di carattere scientifico.</a:t>
                      </a:r>
                      <a:endParaRPr lang="it-IT" sz="1600" b="0" i="0" u="none" strike="noStrike" dirty="0">
                        <a:solidFill>
                          <a:srgbClr val="000000"/>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 QUALITATIVO</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SÌ/NO </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Interna</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10</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7213218"/>
                  </a:ext>
                </a:extLst>
              </a:tr>
              <a:tr h="537901">
                <a:tc>
                  <a:txBody>
                    <a:bodyPr/>
                    <a:lstStyle/>
                    <a:p>
                      <a:pPr algn="ctr" fontAlgn="b"/>
                      <a:r>
                        <a:rPr lang="it-IT" sz="1600" u="none" strike="noStrike" dirty="0">
                          <a:effectLst/>
                          <a:latin typeface="+mn-lt"/>
                          <a:cs typeface="Arial" panose="020B0604020202020204" pitchFamily="34" charset="0"/>
                        </a:rPr>
                        <a:t>5</a:t>
                      </a:r>
                    </a:p>
                    <a:p>
                      <a:pPr algn="ctr" fontAlgn="b"/>
                      <a:endParaRPr lang="it-IT" sz="1600" b="0" i="0" u="none" strike="noStrike" dirty="0">
                        <a:solidFill>
                          <a:srgbClr val="00000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dirty="0">
                          <a:effectLst/>
                          <a:latin typeface="+mn-lt"/>
                          <a:cs typeface="Arial" panose="020B0604020202020204" pitchFamily="34" charset="0"/>
                        </a:rPr>
                        <a:t>Realizzazione nell'ultimo biennio di interventi formativi a tutti i livelli, compresi i vertici, sulla differenza di genere e suo valore, gli stereotipi e gli </a:t>
                      </a:r>
                      <a:r>
                        <a:rPr lang="it-IT" sz="1600" u="none" strike="noStrike" dirty="0" err="1">
                          <a:effectLst/>
                          <a:latin typeface="+mn-lt"/>
                          <a:cs typeface="Arial" panose="020B0604020202020204" pitchFamily="34" charset="0"/>
                        </a:rPr>
                        <a:t>unconscious</a:t>
                      </a:r>
                      <a:r>
                        <a:rPr lang="it-IT" sz="1600" u="none" strike="noStrike" dirty="0">
                          <a:effectLst/>
                          <a:latin typeface="+mn-lt"/>
                          <a:cs typeface="Arial" panose="020B0604020202020204" pitchFamily="34" charset="0"/>
                        </a:rPr>
                        <a:t> </a:t>
                      </a:r>
                      <a:r>
                        <a:rPr lang="it-IT" sz="1600" u="none" strike="noStrike" dirty="0" err="1">
                          <a:effectLst/>
                          <a:latin typeface="+mn-lt"/>
                          <a:cs typeface="Arial" panose="020B0604020202020204" pitchFamily="34" charset="0"/>
                        </a:rPr>
                        <a:t>bias</a:t>
                      </a:r>
                      <a:r>
                        <a:rPr lang="it-IT" sz="1600" u="none" strike="noStrike" dirty="0">
                          <a:effectLst/>
                          <a:latin typeface="+mn-lt"/>
                          <a:cs typeface="Arial" panose="020B0604020202020204" pitchFamily="34" charset="0"/>
                        </a:rPr>
                        <a:t>.</a:t>
                      </a:r>
                      <a:endParaRPr lang="it-IT" sz="1600" b="0" i="0" u="none" strike="noStrike" dirty="0">
                        <a:solidFill>
                          <a:srgbClr val="000000"/>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 QUALITATIVO</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SÌ/NO </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highlight>
                            <a:srgbClr val="E7E6E8"/>
                          </a:highlight>
                          <a:latin typeface="+mn-lt"/>
                          <a:cs typeface="Arial" panose="020B0604020202020204" pitchFamily="34" charset="0"/>
                        </a:rPr>
                        <a:t>Interna</a:t>
                      </a:r>
                      <a:endParaRPr lang="it-IT" sz="1600" b="0" i="0" u="none" strike="noStrike">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10</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623045"/>
                  </a:ext>
                </a:extLst>
              </a:tr>
              <a:tr h="361660">
                <a:tc>
                  <a:txBody>
                    <a:bodyPr/>
                    <a:lstStyle/>
                    <a:p>
                      <a:pPr algn="ctr" fontAlgn="b"/>
                      <a:r>
                        <a:rPr lang="it-IT" sz="1600" u="none" strike="noStrike" dirty="0">
                          <a:effectLst/>
                          <a:latin typeface="+mn-lt"/>
                          <a:cs typeface="Arial" panose="020B0604020202020204" pitchFamily="34" charset="0"/>
                        </a:rPr>
                        <a:t>6</a:t>
                      </a:r>
                    </a:p>
                    <a:p>
                      <a:pPr algn="ctr" fontAlgn="b"/>
                      <a:endParaRPr lang="it-IT" sz="1600" b="0" i="0" u="none" strike="noStrike" dirty="0">
                        <a:solidFill>
                          <a:srgbClr val="00000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dirty="0">
                          <a:effectLst/>
                          <a:latin typeface="+mn-lt"/>
                          <a:cs typeface="Arial" panose="020B0604020202020204" pitchFamily="34" charset="0"/>
                        </a:rPr>
                        <a:t>Realizzazione di interventi finalizzati all'analisi della percezione delle/dei dipendenti sulle pari opportunità nell'ultimo anno.</a:t>
                      </a:r>
                      <a:endParaRPr lang="it-IT" sz="1600" b="0" i="0" u="none" strike="noStrike" dirty="0">
                        <a:solidFill>
                          <a:srgbClr val="000000"/>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highlight>
                            <a:srgbClr val="E7E6E8"/>
                          </a:highlight>
                          <a:latin typeface="+mn-lt"/>
                          <a:cs typeface="Arial" panose="020B0604020202020204" pitchFamily="34" charset="0"/>
                        </a:rPr>
                        <a:t> QUALITATIVO</a:t>
                      </a:r>
                      <a:endParaRPr lang="it-IT" sz="1600" b="0" i="0" u="none" strike="noStrike">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SÌ/NO </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Interna</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20</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121536"/>
                  </a:ext>
                </a:extLst>
              </a:tr>
              <a:tr h="714141">
                <a:tc>
                  <a:txBody>
                    <a:bodyPr/>
                    <a:lstStyle/>
                    <a:p>
                      <a:pPr algn="ctr" fontAlgn="b"/>
                      <a:r>
                        <a:rPr lang="it-IT" sz="1600" u="none" strike="noStrike" dirty="0">
                          <a:effectLst/>
                          <a:latin typeface="+mn-lt"/>
                          <a:cs typeface="Arial" panose="020B0604020202020204" pitchFamily="34" charset="0"/>
                        </a:rPr>
                        <a:t>7</a:t>
                      </a:r>
                    </a:p>
                    <a:p>
                      <a:pPr algn="ctr" fontAlgn="b"/>
                      <a:endParaRPr lang="it-IT" sz="1600" b="0" i="0" u="none" strike="noStrike" dirty="0">
                        <a:solidFill>
                          <a:srgbClr val="000000"/>
                        </a:solidFill>
                        <a:effectLst/>
                        <a:latin typeface="+mn-lt"/>
                        <a:cs typeface="Arial" panose="020B0604020202020204" pitchFamily="34" charset="0"/>
                      </a:endParaRPr>
                    </a:p>
                    <a:p>
                      <a:pPr algn="ctr" fontAlgn="b"/>
                      <a:endParaRPr lang="it-IT" sz="1600" b="0" i="0" u="none" strike="noStrike" dirty="0">
                        <a:solidFill>
                          <a:srgbClr val="00000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dirty="0">
                          <a:effectLst/>
                          <a:latin typeface="+mn-lt"/>
                          <a:cs typeface="Arial" panose="020B0604020202020204" pitchFamily="34" charset="0"/>
                        </a:rPr>
                        <a:t>Realizzazione di interventi finalizzati a promuovere le pari opportunità fuori dal proprio contesto organizzativo nell'ultimo biennio, che includano, tra altre, attività di comunicazione e coinvolgimento dei diversi stakeholder sui temi dell'inclusione, della parità di genere e della integrazione.</a:t>
                      </a:r>
                      <a:endParaRPr lang="it-IT" sz="1600" b="0" i="0" u="none" strike="noStrike" dirty="0">
                        <a:solidFill>
                          <a:srgbClr val="000000"/>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highlight>
                            <a:srgbClr val="E7E6E8"/>
                          </a:highlight>
                          <a:latin typeface="+mn-lt"/>
                          <a:cs typeface="Arial" panose="020B0604020202020204" pitchFamily="34" charset="0"/>
                        </a:rPr>
                        <a:t> QUALITATIVO</a:t>
                      </a:r>
                      <a:endParaRPr lang="it-IT" sz="1600" b="0" i="0" u="none" strike="noStrike">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highlight>
                            <a:srgbClr val="E7E6E8"/>
                          </a:highlight>
                          <a:latin typeface="+mn-lt"/>
                          <a:cs typeface="Arial" panose="020B0604020202020204" pitchFamily="34" charset="0"/>
                        </a:rPr>
                        <a:t>SÌ/NO </a:t>
                      </a:r>
                      <a:endParaRPr lang="it-IT" sz="1600" b="0" i="0" u="none" strike="noStrike">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Interna</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highlight>
                            <a:srgbClr val="E7E6E8"/>
                          </a:highlight>
                          <a:latin typeface="+mn-lt"/>
                          <a:cs typeface="Arial" panose="020B0604020202020204" pitchFamily="34" charset="0"/>
                        </a:rPr>
                        <a:t>10</a:t>
                      </a:r>
                      <a:endParaRPr lang="it-IT" sz="1600" b="0" i="0" u="none" strike="noStrike" dirty="0">
                        <a:solidFill>
                          <a:srgbClr val="000000"/>
                        </a:solidFill>
                        <a:effectLst/>
                        <a:highlight>
                          <a:srgbClr val="E7E6E8"/>
                        </a:highligh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029387"/>
                  </a:ext>
                </a:extLst>
              </a:tr>
            </a:tbl>
          </a:graphicData>
        </a:graphic>
      </p:graphicFrame>
      <p:sp>
        <p:nvSpPr>
          <p:cNvPr id="6" name="CasellaDiTesto 5">
            <a:extLst>
              <a:ext uri="{FF2B5EF4-FFF2-40B4-BE49-F238E27FC236}">
                <a16:creationId xmlns:a16="http://schemas.microsoft.com/office/drawing/2014/main" id="{61FD7E70-5CF4-F36C-7BAA-D7D48B624691}"/>
              </a:ext>
            </a:extLst>
          </p:cNvPr>
          <p:cNvSpPr txBox="1"/>
          <p:nvPr/>
        </p:nvSpPr>
        <p:spPr>
          <a:xfrm>
            <a:off x="-1018887" y="277459"/>
            <a:ext cx="6094268" cy="464871"/>
          </a:xfrm>
          <a:prstGeom prst="rect">
            <a:avLst/>
          </a:prstGeom>
          <a:noFill/>
        </p:spPr>
        <p:txBody>
          <a:bodyPr wrap="square">
            <a:spAutoFit/>
          </a:bodyPr>
          <a:lstStyle/>
          <a:p>
            <a:pPr algn="ctr">
              <a:lnSpc>
                <a:spcPct val="150000"/>
              </a:lnSpc>
              <a:spcBef>
                <a:spcPts val="1000"/>
              </a:spcBef>
            </a:pPr>
            <a:r>
              <a:rPr lang="it-IT" b="1" dirty="0">
                <a:solidFill>
                  <a:srgbClr val="0070C0"/>
                </a:solidFill>
              </a:rPr>
              <a:t>AREA CULTURA E STRATEGIA (15%)</a:t>
            </a:r>
          </a:p>
        </p:txBody>
      </p:sp>
    </p:spTree>
    <p:extLst>
      <p:ext uri="{BB962C8B-B14F-4D97-AF65-F5344CB8AC3E}">
        <p14:creationId xmlns:p14="http://schemas.microsoft.com/office/powerpoint/2010/main" val="340743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443CCB7D-8556-6ADD-ACC7-A2A7F07E2771}"/>
              </a:ext>
            </a:extLst>
          </p:cNvPr>
          <p:cNvGraphicFramePr>
            <a:graphicFrameLocks noGrp="1"/>
          </p:cNvGraphicFramePr>
          <p:nvPr>
            <p:ph idx="1"/>
            <p:extLst>
              <p:ext uri="{D42A27DB-BD31-4B8C-83A1-F6EECF244321}">
                <p14:modId xmlns:p14="http://schemas.microsoft.com/office/powerpoint/2010/main" val="4086720774"/>
              </p:ext>
            </p:extLst>
          </p:nvPr>
        </p:nvGraphicFramePr>
        <p:xfrm>
          <a:off x="355023" y="849903"/>
          <a:ext cx="11481954" cy="4353655"/>
        </p:xfrm>
        <a:graphic>
          <a:graphicData uri="http://schemas.openxmlformats.org/drawingml/2006/table">
            <a:tbl>
              <a:tblPr>
                <a:tableStyleId>{5C22544A-7EE6-4342-B048-85BDC9FD1C3A}</a:tableStyleId>
              </a:tblPr>
              <a:tblGrid>
                <a:gridCol w="311726">
                  <a:extLst>
                    <a:ext uri="{9D8B030D-6E8A-4147-A177-3AD203B41FA5}">
                      <a16:colId xmlns:a16="http://schemas.microsoft.com/office/drawing/2014/main" val="2054748525"/>
                    </a:ext>
                  </a:extLst>
                </a:gridCol>
                <a:gridCol w="6307282">
                  <a:extLst>
                    <a:ext uri="{9D8B030D-6E8A-4147-A177-3AD203B41FA5}">
                      <a16:colId xmlns:a16="http://schemas.microsoft.com/office/drawing/2014/main" val="3228765361"/>
                    </a:ext>
                  </a:extLst>
                </a:gridCol>
                <a:gridCol w="1319646">
                  <a:extLst>
                    <a:ext uri="{9D8B030D-6E8A-4147-A177-3AD203B41FA5}">
                      <a16:colId xmlns:a16="http://schemas.microsoft.com/office/drawing/2014/main" val="3855387084"/>
                    </a:ext>
                  </a:extLst>
                </a:gridCol>
                <a:gridCol w="1350818">
                  <a:extLst>
                    <a:ext uri="{9D8B030D-6E8A-4147-A177-3AD203B41FA5}">
                      <a16:colId xmlns:a16="http://schemas.microsoft.com/office/drawing/2014/main" val="1485286207"/>
                    </a:ext>
                  </a:extLst>
                </a:gridCol>
                <a:gridCol w="1527463">
                  <a:extLst>
                    <a:ext uri="{9D8B030D-6E8A-4147-A177-3AD203B41FA5}">
                      <a16:colId xmlns:a16="http://schemas.microsoft.com/office/drawing/2014/main" val="565475164"/>
                    </a:ext>
                  </a:extLst>
                </a:gridCol>
                <a:gridCol w="665019">
                  <a:extLst>
                    <a:ext uri="{9D8B030D-6E8A-4147-A177-3AD203B41FA5}">
                      <a16:colId xmlns:a16="http://schemas.microsoft.com/office/drawing/2014/main" val="915516312"/>
                    </a:ext>
                  </a:extLst>
                </a:gridCol>
              </a:tblGrid>
              <a:tr h="243111">
                <a:tc>
                  <a:txBody>
                    <a:bodyPr/>
                    <a:lstStyle/>
                    <a:p>
                      <a:pPr algn="l" fontAlgn="b"/>
                      <a:r>
                        <a:rPr lang="it-IT" sz="1600" b="1" u="none" strike="noStrike" dirty="0">
                          <a:solidFill>
                            <a:schemeClr val="bg1"/>
                          </a:solidFill>
                          <a:effectLst/>
                        </a:rPr>
                        <a:t>N.</a:t>
                      </a:r>
                      <a:endParaRPr lang="it-IT" sz="1600" b="1"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it-IT" sz="1600" b="1" u="none" strike="noStrike" dirty="0">
                          <a:solidFill>
                            <a:schemeClr val="bg1"/>
                          </a:solidFill>
                          <a:effectLst/>
                        </a:rPr>
                        <a:t>INDICATORI</a:t>
                      </a:r>
                      <a:endParaRPr lang="it-IT" sz="1600" b="1"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it-IT" sz="1600" b="1" u="none" strike="noStrike" dirty="0">
                          <a:solidFill>
                            <a:schemeClr val="bg1"/>
                          </a:solidFill>
                          <a:effectLst/>
                        </a:rPr>
                        <a:t>TIPOLOGIA  INDICATORE</a:t>
                      </a:r>
                      <a:endParaRPr lang="it-IT" sz="1600" b="1"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it-IT" sz="1600" b="1" u="none" strike="noStrike" dirty="0">
                          <a:solidFill>
                            <a:schemeClr val="bg1"/>
                          </a:solidFill>
                          <a:effectLst/>
                        </a:rPr>
                        <a:t>MODALITÀ DI  MISURAZIONE </a:t>
                      </a:r>
                      <a:endParaRPr lang="it-IT" sz="1600" b="1"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it-IT" sz="1600" b="1" u="none" strike="noStrike" dirty="0">
                          <a:solidFill>
                            <a:schemeClr val="bg1"/>
                          </a:solidFill>
                          <a:effectLst/>
                        </a:rPr>
                        <a:t>FONTE</a:t>
                      </a:r>
                      <a:endParaRPr lang="it-IT" sz="1600" b="1"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it-IT" sz="1600" b="1" u="none" strike="noStrike" dirty="0">
                          <a:solidFill>
                            <a:schemeClr val="bg1"/>
                          </a:solidFill>
                          <a:effectLst/>
                        </a:rPr>
                        <a:t>PUNTI</a:t>
                      </a:r>
                      <a:endParaRPr lang="it-IT" sz="1600" b="1"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725940925"/>
                  </a:ext>
                </a:extLst>
              </a:tr>
              <a:tr h="1112587">
                <a:tc>
                  <a:txBody>
                    <a:bodyPr/>
                    <a:lstStyle/>
                    <a:p>
                      <a:pPr algn="ctr" fontAlgn="b"/>
                      <a:r>
                        <a:rPr lang="it-IT" sz="1600" u="none" strike="noStrike" dirty="0">
                          <a:effectLst/>
                        </a:rPr>
                        <a:t>1</a:t>
                      </a:r>
                    </a:p>
                    <a:p>
                      <a:pPr algn="ctr" fontAlgn="b"/>
                      <a:endParaRPr lang="it-IT" sz="1600" b="0" i="0" u="none" strike="noStrike" dirty="0">
                        <a:solidFill>
                          <a:srgbClr val="000000"/>
                        </a:solidFill>
                        <a:effectLst/>
                        <a:latin typeface="Arial" panose="020B0604020202020204" pitchFamily="34" charset="0"/>
                      </a:endParaRPr>
                    </a:p>
                    <a:p>
                      <a:pPr algn="ctr" fontAlgn="b"/>
                      <a:endParaRPr lang="it-IT" sz="16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dirty="0">
                          <a:effectLst/>
                        </a:rPr>
                        <a:t>Definizione nella governance dell'organizzazione di un presidio (comitato, unità o funzione, ruolo organizzativo, ecc.) volto alla gestione e monitoraggio delle tematiche legate all'inclusione, alla parità di genere e integrazione.</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 </a:t>
                      </a:r>
                    </a:p>
                    <a:p>
                      <a:pPr algn="ctr" fontAlgn="t"/>
                      <a:r>
                        <a:rPr lang="it-IT" sz="1600" u="none" strike="noStrike" dirty="0">
                          <a:effectLst/>
                        </a:rPr>
                        <a:t>QUALITATIVO</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SÌ/NO </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rPr>
                        <a:t>Interna</a:t>
                      </a:r>
                      <a:endParaRPr lang="it-IT" sz="1600" b="0" i="0" u="none" strike="noStrike">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rPr>
                        <a:t>25</a:t>
                      </a:r>
                      <a:endParaRPr lang="it-IT" sz="1600" b="0" i="0" u="none" strike="noStrike">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336385"/>
                  </a:ext>
                </a:extLst>
              </a:tr>
              <a:tr h="586326">
                <a:tc>
                  <a:txBody>
                    <a:bodyPr/>
                    <a:lstStyle/>
                    <a:p>
                      <a:pPr algn="ctr" fontAlgn="b"/>
                      <a:r>
                        <a:rPr lang="it-IT" sz="1600" u="none" strike="noStrike" dirty="0">
                          <a:effectLst/>
                        </a:rPr>
                        <a:t>2</a:t>
                      </a:r>
                    </a:p>
                    <a:p>
                      <a:pPr algn="ctr" fontAlgn="b"/>
                      <a:endParaRPr lang="it-IT" sz="16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a:effectLst/>
                        </a:rPr>
                        <a:t>Presenza di processi per identificare, approfondire e gestire qualsiasi forma di non inclusività.</a:t>
                      </a:r>
                      <a:endParaRPr lang="it-IT" sz="1600" b="0" i="0" u="none" strike="noStrike">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QUALITATIVO</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SÌ/NO </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rPr>
                        <a:t>Interna</a:t>
                      </a:r>
                      <a:endParaRPr lang="it-IT" sz="1600" b="0" i="0" u="none" strike="noStrike">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rPr>
                        <a:t>25</a:t>
                      </a:r>
                      <a:endParaRPr lang="it-IT" sz="1600" b="0" i="0" u="none" strike="noStrike">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2303146"/>
                  </a:ext>
                </a:extLst>
              </a:tr>
              <a:tr h="586326">
                <a:tc>
                  <a:txBody>
                    <a:bodyPr/>
                    <a:lstStyle/>
                    <a:p>
                      <a:pPr algn="ctr" fontAlgn="b"/>
                      <a:r>
                        <a:rPr lang="it-IT" sz="1600" u="none" strike="noStrike" dirty="0">
                          <a:effectLst/>
                        </a:rPr>
                        <a:t>3</a:t>
                      </a:r>
                    </a:p>
                    <a:p>
                      <a:pPr algn="ctr" fontAlgn="b"/>
                      <a:endParaRPr lang="it-IT" sz="16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a:effectLst/>
                        </a:rPr>
                        <a:t>Presenza di un budget dell'organizzazione per lo sviluppo di attività a supporto dell'inclusione, della parità di genere e dell'integrazione.</a:t>
                      </a:r>
                      <a:endParaRPr lang="it-IT" sz="1600" b="0" i="0" u="none" strike="noStrike">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QUALITATIVO</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rPr>
                        <a:t>SÌ/NO </a:t>
                      </a:r>
                      <a:endParaRPr lang="it-IT" sz="1600" b="0" i="0" u="none" strike="noStrike">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Interna</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rPr>
                        <a:t>15</a:t>
                      </a:r>
                      <a:endParaRPr lang="it-IT" sz="1600" b="0" i="0" u="none" strike="noStrike">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648587"/>
                  </a:ext>
                </a:extLst>
              </a:tr>
              <a:tr h="586326">
                <a:tc>
                  <a:txBody>
                    <a:bodyPr/>
                    <a:lstStyle/>
                    <a:p>
                      <a:pPr algn="ctr" fontAlgn="b"/>
                      <a:r>
                        <a:rPr lang="it-IT" sz="1600" u="none" strike="noStrike" dirty="0">
                          <a:effectLst/>
                        </a:rPr>
                        <a:t>4</a:t>
                      </a:r>
                    </a:p>
                    <a:p>
                      <a:pPr algn="ctr" fontAlgn="b"/>
                      <a:endParaRPr lang="it-IT" sz="16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a:effectLst/>
                        </a:rPr>
                        <a:t>Definizione di obiettivi legati alla parità di genere e loro attribuzione ai vertici e al management, per i quali saranno valutati.</a:t>
                      </a:r>
                      <a:endParaRPr lang="it-IT" sz="1600" b="0" i="0" u="none" strike="noStrike">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QUALITATIVO</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SÌ/NO </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Interna</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rPr>
                        <a:t>15</a:t>
                      </a:r>
                      <a:endParaRPr lang="it-IT" sz="1600" b="0" i="0" u="none" strike="noStrike">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9504936"/>
                  </a:ext>
                </a:extLst>
              </a:tr>
              <a:tr h="929540">
                <a:tc>
                  <a:txBody>
                    <a:bodyPr/>
                    <a:lstStyle/>
                    <a:p>
                      <a:pPr algn="ctr" fontAlgn="b"/>
                      <a:r>
                        <a:rPr lang="it-IT" sz="1600" u="none" strike="noStrike" dirty="0">
                          <a:effectLst/>
                        </a:rPr>
                        <a:t>5</a:t>
                      </a:r>
                    </a:p>
                    <a:p>
                      <a:pPr algn="ctr" fontAlgn="b"/>
                      <a:endParaRPr lang="it-IT" sz="1600" b="0" i="0" u="none" strike="noStrike" dirty="0">
                        <a:solidFill>
                          <a:srgbClr val="000000"/>
                        </a:solidFill>
                        <a:effectLst/>
                        <a:latin typeface="Arial" panose="020B0604020202020204" pitchFamily="34" charset="0"/>
                      </a:endParaRPr>
                    </a:p>
                    <a:p>
                      <a:pPr algn="ctr" fontAlgn="b"/>
                      <a:endParaRPr lang="it-IT" sz="16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600" u="none" strike="noStrike" dirty="0">
                          <a:effectLst/>
                        </a:rPr>
                        <a:t>Presenza di esponenti del sesso meno rappresentato nell'organo amministrativo e di controllo della organizzazione.</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QUALITATIVO</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a:effectLst/>
                        </a:rPr>
                        <a:t>SÌ/NO </a:t>
                      </a:r>
                      <a:endParaRPr lang="it-IT" sz="1600" b="0" i="0" u="none" strike="noStrike">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Normativa  vigente  o  Regolamentazione  interna </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1600" u="none" strike="noStrike" dirty="0">
                          <a:effectLst/>
                        </a:rPr>
                        <a:t>20</a:t>
                      </a:r>
                      <a:endParaRPr lang="it-IT" sz="1600" b="0" i="0" u="none" strike="noStrike" dirty="0">
                        <a:solidFill>
                          <a:srgbClr val="000000"/>
                        </a:solidFill>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7533611"/>
                  </a:ext>
                </a:extLst>
              </a:tr>
            </a:tbl>
          </a:graphicData>
        </a:graphic>
      </p:graphicFrame>
      <p:sp>
        <p:nvSpPr>
          <p:cNvPr id="5" name="CasellaDiTesto 4">
            <a:extLst>
              <a:ext uri="{FF2B5EF4-FFF2-40B4-BE49-F238E27FC236}">
                <a16:creationId xmlns:a16="http://schemas.microsoft.com/office/drawing/2014/main" id="{84DDD5F1-182A-4882-A409-375BB5A95EF0}"/>
              </a:ext>
            </a:extLst>
          </p:cNvPr>
          <p:cNvSpPr txBox="1"/>
          <p:nvPr/>
        </p:nvSpPr>
        <p:spPr>
          <a:xfrm>
            <a:off x="-1413742" y="154316"/>
            <a:ext cx="6094268" cy="464871"/>
          </a:xfrm>
          <a:prstGeom prst="rect">
            <a:avLst/>
          </a:prstGeom>
          <a:noFill/>
        </p:spPr>
        <p:txBody>
          <a:bodyPr wrap="square">
            <a:spAutoFit/>
          </a:bodyPr>
          <a:lstStyle/>
          <a:p>
            <a:pPr algn="ctr">
              <a:lnSpc>
                <a:spcPct val="150000"/>
              </a:lnSpc>
              <a:spcBef>
                <a:spcPts val="1000"/>
              </a:spcBef>
            </a:pPr>
            <a:r>
              <a:rPr lang="it-IT" b="1" dirty="0">
                <a:solidFill>
                  <a:srgbClr val="0070C0"/>
                </a:solidFill>
              </a:rPr>
              <a:t>AREA GOVERNANCE (15%)</a:t>
            </a:r>
          </a:p>
        </p:txBody>
      </p:sp>
    </p:spTree>
    <p:extLst>
      <p:ext uri="{BB962C8B-B14F-4D97-AF65-F5344CB8AC3E}">
        <p14:creationId xmlns:p14="http://schemas.microsoft.com/office/powerpoint/2010/main" val="21299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A5A96B-EAF0-E91D-D545-FA0D73EA30B3}"/>
              </a:ext>
            </a:extLst>
          </p:cNvPr>
          <p:cNvSpPr>
            <a:spLocks noGrp="1"/>
          </p:cNvSpPr>
          <p:nvPr>
            <p:ph idx="1"/>
          </p:nvPr>
        </p:nvSpPr>
        <p:spPr>
          <a:xfrm>
            <a:off x="322117" y="1253331"/>
            <a:ext cx="4322619" cy="4351338"/>
          </a:xfrm>
          <a:solidFill>
            <a:schemeClr val="bg2"/>
          </a:solidFill>
        </p:spPr>
        <p:txBody>
          <a:bodyPr>
            <a:normAutofit/>
          </a:bodyPr>
          <a:lstStyle/>
          <a:p>
            <a:pPr marL="0" indent="0" algn="just">
              <a:buNone/>
            </a:pPr>
            <a:r>
              <a:rPr lang="it-IT" sz="1600" b="1" u="sng" dirty="0">
                <a:solidFill>
                  <a:schemeClr val="bg2">
                    <a:lumMod val="25000"/>
                  </a:schemeClr>
                </a:solidFill>
              </a:rPr>
              <a:t>Rilascio della certificazione</a:t>
            </a:r>
          </a:p>
          <a:p>
            <a:pPr marL="0" indent="0" algn="just">
              <a:buNone/>
            </a:pPr>
            <a:r>
              <a:rPr lang="it-IT" sz="1600" dirty="0">
                <a:solidFill>
                  <a:schemeClr val="bg2">
                    <a:lumMod val="25000"/>
                  </a:schemeClr>
                </a:solidFill>
              </a:rPr>
              <a:t>La certificazione:</a:t>
            </a:r>
          </a:p>
          <a:p>
            <a:pPr algn="just"/>
            <a:r>
              <a:rPr lang="it-IT" sz="1600" dirty="0">
                <a:solidFill>
                  <a:schemeClr val="bg2">
                    <a:lumMod val="25000"/>
                  </a:schemeClr>
                </a:solidFill>
              </a:rPr>
              <a:t>è rilasciata da parte degli organismi di valutazione della conformità accreditati ai sensi del Regolamento CE 9.7.2008 n. 765;</a:t>
            </a:r>
          </a:p>
          <a:p>
            <a:pPr algn="just"/>
            <a:r>
              <a:rPr lang="it-IT" sz="1600" dirty="0">
                <a:solidFill>
                  <a:schemeClr val="bg2">
                    <a:lumMod val="25000"/>
                  </a:schemeClr>
                </a:solidFill>
              </a:rPr>
              <a:t>deve riguardare l'organizzazione nel suo complesso, senza esclusione di specifiche funzioni;</a:t>
            </a:r>
          </a:p>
          <a:p>
            <a:pPr algn="just"/>
            <a:r>
              <a:rPr lang="it-IT" sz="1600" dirty="0">
                <a:solidFill>
                  <a:schemeClr val="bg2">
                    <a:lumMod val="25000"/>
                  </a:schemeClr>
                </a:solidFill>
              </a:rPr>
              <a:t>ha una durata di 3 anni; nel corso di tale periodo l'organizzazione è sottoposta a 2 audit di sorveglianza con frequenza annuale;</a:t>
            </a:r>
          </a:p>
          <a:p>
            <a:pPr algn="just"/>
            <a:r>
              <a:rPr lang="it-IT" sz="1600" dirty="0">
                <a:solidFill>
                  <a:schemeClr val="bg2">
                    <a:lumMod val="25000"/>
                  </a:schemeClr>
                </a:solidFill>
              </a:rPr>
              <a:t>può riguardare anche un intero gruppo, ma solo in presenza di una struttura organizzativa centralizzata.</a:t>
            </a:r>
          </a:p>
        </p:txBody>
      </p:sp>
      <p:pic>
        <p:nvPicPr>
          <p:cNvPr id="6" name="Immagine 5">
            <a:extLst>
              <a:ext uri="{FF2B5EF4-FFF2-40B4-BE49-F238E27FC236}">
                <a16:creationId xmlns:a16="http://schemas.microsoft.com/office/drawing/2014/main" id="{91623F9A-B3DF-BDAB-9262-36B6DA60F117}"/>
              </a:ext>
            </a:extLst>
          </p:cNvPr>
          <p:cNvPicPr>
            <a:picLocks noChangeAspect="1"/>
          </p:cNvPicPr>
          <p:nvPr/>
        </p:nvPicPr>
        <p:blipFill>
          <a:blip r:embed="rId2"/>
          <a:stretch>
            <a:fillRect/>
          </a:stretch>
        </p:blipFill>
        <p:spPr>
          <a:xfrm>
            <a:off x="4906781" y="2026926"/>
            <a:ext cx="7189967" cy="4167868"/>
          </a:xfrm>
          <a:prstGeom prst="rect">
            <a:avLst/>
          </a:prstGeom>
        </p:spPr>
      </p:pic>
      <p:sp>
        <p:nvSpPr>
          <p:cNvPr id="8" name="CasellaDiTesto 7">
            <a:extLst>
              <a:ext uri="{FF2B5EF4-FFF2-40B4-BE49-F238E27FC236}">
                <a16:creationId xmlns:a16="http://schemas.microsoft.com/office/drawing/2014/main" id="{B70E4496-C993-920D-0FDB-3869B1249CAE}"/>
              </a:ext>
            </a:extLst>
          </p:cNvPr>
          <p:cNvSpPr txBox="1"/>
          <p:nvPr/>
        </p:nvSpPr>
        <p:spPr>
          <a:xfrm>
            <a:off x="4906781" y="293874"/>
            <a:ext cx="6130636" cy="369332"/>
          </a:xfrm>
          <a:prstGeom prst="rect">
            <a:avLst/>
          </a:prstGeom>
          <a:noFill/>
        </p:spPr>
        <p:txBody>
          <a:bodyPr wrap="square">
            <a:spAutoFit/>
          </a:bodyPr>
          <a:lstStyle/>
          <a:p>
            <a:pPr marL="0" indent="0">
              <a:buNone/>
            </a:pPr>
            <a:r>
              <a:rPr lang="it-IT" sz="1800" b="1" dirty="0">
                <a:solidFill>
                  <a:schemeClr val="bg2">
                    <a:lumMod val="25000"/>
                  </a:schemeClr>
                </a:solidFill>
              </a:rPr>
              <a:t>Elenco organismi di certificazione accreditati</a:t>
            </a:r>
          </a:p>
        </p:txBody>
      </p:sp>
      <p:sp>
        <p:nvSpPr>
          <p:cNvPr id="10" name="CasellaDiTesto 9">
            <a:extLst>
              <a:ext uri="{FF2B5EF4-FFF2-40B4-BE49-F238E27FC236}">
                <a16:creationId xmlns:a16="http://schemas.microsoft.com/office/drawing/2014/main" id="{B1A608BC-FA09-0141-6ACE-5496FD6692C9}"/>
              </a:ext>
            </a:extLst>
          </p:cNvPr>
          <p:cNvSpPr txBox="1"/>
          <p:nvPr/>
        </p:nvSpPr>
        <p:spPr>
          <a:xfrm>
            <a:off x="4906782" y="663206"/>
            <a:ext cx="7094718" cy="1323439"/>
          </a:xfrm>
          <a:prstGeom prst="rect">
            <a:avLst/>
          </a:prstGeom>
          <a:noFill/>
        </p:spPr>
        <p:txBody>
          <a:bodyPr wrap="square">
            <a:spAutoFit/>
          </a:bodyPr>
          <a:lstStyle/>
          <a:p>
            <a:pPr algn="l"/>
            <a:r>
              <a:rPr lang="it-IT" sz="1600" dirty="0">
                <a:solidFill>
                  <a:schemeClr val="bg2">
                    <a:lumMod val="25000"/>
                  </a:schemeClr>
                </a:solidFill>
              </a:rPr>
              <a:t>Al rilascio della certificazione della parità di genere alle imprese, in conformità alla UNI/</a:t>
            </a:r>
            <a:r>
              <a:rPr lang="it-IT" sz="1600" dirty="0" err="1">
                <a:solidFill>
                  <a:schemeClr val="bg2">
                    <a:lumMod val="25000"/>
                  </a:schemeClr>
                </a:solidFill>
              </a:rPr>
              <a:t>PdR</a:t>
            </a:r>
            <a:r>
              <a:rPr lang="it-IT" sz="1600" dirty="0">
                <a:solidFill>
                  <a:schemeClr val="bg2">
                    <a:lumMod val="25000"/>
                  </a:schemeClr>
                </a:solidFill>
              </a:rPr>
              <a:t> 125:2022, provvedono i soli organismi di certificazione accreditati ai sensi del regolamento CE 765/2008: in Italia tali organismi sono solo quelli accreditati da Accredia, l’Ente italiano di accreditamento.</a:t>
            </a:r>
          </a:p>
          <a:p>
            <a:pPr algn="l"/>
            <a:r>
              <a:rPr lang="it-IT" sz="1600" dirty="0">
                <a:solidFill>
                  <a:schemeClr val="bg2">
                    <a:lumMod val="25000"/>
                  </a:schemeClr>
                </a:solidFill>
              </a:rPr>
              <a:t>Di seguito la lista in aggiornamento degli organismi di certificazione accreditati:</a:t>
            </a:r>
          </a:p>
        </p:txBody>
      </p:sp>
    </p:spTree>
    <p:extLst>
      <p:ext uri="{BB962C8B-B14F-4D97-AF65-F5344CB8AC3E}">
        <p14:creationId xmlns:p14="http://schemas.microsoft.com/office/powerpoint/2010/main" val="3926351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116CF0F-C7C0-A7A4-E8C4-A6EE48313EF5}"/>
              </a:ext>
            </a:extLst>
          </p:cNvPr>
          <p:cNvSpPr>
            <a:spLocks noGrp="1"/>
          </p:cNvSpPr>
          <p:nvPr>
            <p:ph idx="1"/>
          </p:nvPr>
        </p:nvSpPr>
        <p:spPr>
          <a:xfrm>
            <a:off x="345990" y="186490"/>
            <a:ext cx="11244648" cy="6485020"/>
          </a:xfrm>
        </p:spPr>
        <p:txBody>
          <a:bodyPr>
            <a:normAutofit lnSpcReduction="10000"/>
          </a:bodyPr>
          <a:lstStyle/>
          <a:p>
            <a:pPr marL="0" indent="0" algn="ctr">
              <a:lnSpc>
                <a:spcPct val="150000"/>
              </a:lnSpc>
              <a:buNone/>
            </a:pPr>
            <a:r>
              <a:rPr lang="it-IT" sz="1800" b="1" dirty="0">
                <a:solidFill>
                  <a:srgbClr val="0070C0"/>
                </a:solidFill>
              </a:rPr>
              <a:t>Vantaggi nell’avere la certificazione di parità di genere </a:t>
            </a:r>
          </a:p>
          <a:p>
            <a:pPr marL="0" indent="0" algn="just">
              <a:lnSpc>
                <a:spcPct val="150000"/>
              </a:lnSpc>
              <a:buNone/>
            </a:pPr>
            <a:r>
              <a:rPr lang="it-IT" sz="1800" dirty="0">
                <a:solidFill>
                  <a:schemeClr val="bg2">
                    <a:lumMod val="25000"/>
                  </a:schemeClr>
                </a:solidFill>
              </a:rPr>
              <a:t>I vantaggi della nuova certificazione sono molteplici, di ordine etico - perché si tratta di uno strumento che monitora e consente di migliorare il trattamento dei lavoratori e delle lavoratrici – economico e di reputazione.</a:t>
            </a:r>
          </a:p>
          <a:p>
            <a:pPr marL="0" indent="0" algn="just">
              <a:lnSpc>
                <a:spcPct val="150000"/>
              </a:lnSpc>
              <a:buNone/>
            </a:pPr>
            <a:r>
              <a:rPr lang="it-IT" sz="1800" dirty="0">
                <a:solidFill>
                  <a:schemeClr val="bg2">
                    <a:lumMod val="25000"/>
                  </a:schemeClr>
                </a:solidFill>
              </a:rPr>
              <a:t>Benefici già in vigore quali:</a:t>
            </a:r>
          </a:p>
          <a:p>
            <a:pPr algn="just">
              <a:lnSpc>
                <a:spcPct val="150000"/>
              </a:lnSpc>
              <a:buFont typeface="Wingdings" panose="05000000000000000000" pitchFamily="2" charset="2"/>
              <a:buChar char="Ø"/>
            </a:pPr>
            <a:r>
              <a:rPr lang="it-IT" sz="1800" dirty="0">
                <a:solidFill>
                  <a:schemeClr val="bg2">
                    <a:lumMod val="25000"/>
                  </a:schemeClr>
                </a:solidFill>
              </a:rPr>
              <a:t>un esonero dal versamento dei contributi previdenziali a carico del datore di lavoro non superiore all'1% e nel limite massimo di 50.000 euro annui per ciascuna azienda, riparametrato e applicato su base mensile (art. 5 della L. 5.11.2021 n. 162, DM 20.10.2022, circ. INPS 27.12.2022 n. 137);</a:t>
            </a:r>
          </a:p>
          <a:p>
            <a:pPr algn="just">
              <a:lnSpc>
                <a:spcPct val="150000"/>
              </a:lnSpc>
              <a:buFont typeface="Wingdings" panose="05000000000000000000" pitchFamily="2" charset="2"/>
              <a:buChar char="Ø"/>
            </a:pPr>
            <a:r>
              <a:rPr lang="it-IT" sz="1800" dirty="0">
                <a:solidFill>
                  <a:schemeClr val="bg2">
                    <a:lumMod val="25000"/>
                  </a:schemeClr>
                </a:solidFill>
              </a:rPr>
              <a:t>il riconoscimento di un punteggio premiale per la valutazione, da parte di autorità titolari di fondi europei nazionali e regionali, di proposte progettuali ai fini della concessione di aiuti di Stato a cofinanziamento degli investimenti sostenuti (art. 5 co. 3 della L. 162/2021);</a:t>
            </a:r>
          </a:p>
          <a:p>
            <a:pPr algn="just">
              <a:lnSpc>
                <a:spcPct val="150000"/>
              </a:lnSpc>
              <a:buFont typeface="Wingdings" panose="05000000000000000000" pitchFamily="2" charset="2"/>
              <a:buChar char="Ø"/>
            </a:pPr>
            <a:r>
              <a:rPr lang="it-IT" sz="1800" dirty="0">
                <a:solidFill>
                  <a:schemeClr val="bg2">
                    <a:lumMod val="25000"/>
                  </a:schemeClr>
                </a:solidFill>
              </a:rPr>
              <a:t>l'indicazione, all'interno dei bandi di gara per l'aggiudicazione dell'appalto, di un maggior punteggio in sede di valutazione delle offerte di beni e servizi (art. 95 co. 13 del </a:t>
            </a:r>
            <a:r>
              <a:rPr lang="it-IT" sz="1800" dirty="0" err="1">
                <a:solidFill>
                  <a:schemeClr val="bg2">
                    <a:lumMod val="25000"/>
                  </a:schemeClr>
                </a:solidFill>
              </a:rPr>
              <a:t>DLgs</a:t>
            </a:r>
            <a:r>
              <a:rPr lang="it-IT" sz="1800" dirty="0">
                <a:solidFill>
                  <a:schemeClr val="bg2">
                    <a:lumMod val="25000"/>
                  </a:schemeClr>
                </a:solidFill>
              </a:rPr>
              <a:t>. 18.4.2016 n. 50);</a:t>
            </a:r>
          </a:p>
          <a:p>
            <a:pPr algn="just">
              <a:lnSpc>
                <a:spcPct val="150000"/>
              </a:lnSpc>
              <a:buFont typeface="Wingdings" panose="05000000000000000000" pitchFamily="2" charset="2"/>
              <a:buChar char="Ø"/>
            </a:pPr>
            <a:r>
              <a:rPr lang="it-IT" sz="1800" dirty="0">
                <a:solidFill>
                  <a:schemeClr val="bg2">
                    <a:lumMod val="25000"/>
                  </a:schemeClr>
                </a:solidFill>
              </a:rPr>
              <a:t>la riduzione del 30% dell'importo della garanzia richiesta e del suo eventuale rinnovo, in merito alle garanzie per la partecipazione alle procedure (art. 93 co. 7 del </a:t>
            </a:r>
            <a:r>
              <a:rPr lang="it-IT" sz="1800" dirty="0" err="1">
                <a:solidFill>
                  <a:schemeClr val="bg2">
                    <a:lumMod val="25000"/>
                  </a:schemeClr>
                </a:solidFill>
              </a:rPr>
              <a:t>DLgs</a:t>
            </a:r>
            <a:r>
              <a:rPr lang="it-IT" sz="1800" dirty="0">
                <a:solidFill>
                  <a:schemeClr val="bg2">
                    <a:lumMod val="25000"/>
                  </a:schemeClr>
                </a:solidFill>
              </a:rPr>
              <a:t>. 50/2016).</a:t>
            </a:r>
          </a:p>
        </p:txBody>
      </p:sp>
    </p:spTree>
    <p:extLst>
      <p:ext uri="{BB962C8B-B14F-4D97-AF65-F5344CB8AC3E}">
        <p14:creationId xmlns:p14="http://schemas.microsoft.com/office/powerpoint/2010/main" val="931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116CF0F-C7C0-A7A4-E8C4-A6EE48313EF5}"/>
              </a:ext>
            </a:extLst>
          </p:cNvPr>
          <p:cNvSpPr>
            <a:spLocks noGrp="1"/>
          </p:cNvSpPr>
          <p:nvPr>
            <p:ph idx="1"/>
          </p:nvPr>
        </p:nvSpPr>
        <p:spPr>
          <a:xfrm>
            <a:off x="2383604" y="186490"/>
            <a:ext cx="7952198" cy="6485020"/>
          </a:xfrm>
        </p:spPr>
        <p:txBody>
          <a:bodyPr>
            <a:normAutofit/>
          </a:bodyPr>
          <a:lstStyle/>
          <a:p>
            <a:pPr marL="0" indent="0" algn="ctr">
              <a:lnSpc>
                <a:spcPct val="150000"/>
              </a:lnSpc>
              <a:buNone/>
            </a:pPr>
            <a:r>
              <a:rPr lang="it-IT" sz="3200" b="1" dirty="0">
                <a:solidFill>
                  <a:srgbClr val="0070C0"/>
                </a:solidFill>
              </a:rPr>
              <a:t>CHE RUOLO DEVE AVERE OGGI IL CONSULENTE?</a:t>
            </a:r>
          </a:p>
        </p:txBody>
      </p:sp>
      <p:pic>
        <p:nvPicPr>
          <p:cNvPr id="2050" name="Picture 2" descr="Buste paga e consulenti del lavoro | Trieste | PG Magazine">
            <a:extLst>
              <a:ext uri="{FF2B5EF4-FFF2-40B4-BE49-F238E27FC236}">
                <a16:creationId xmlns:a16="http://schemas.microsoft.com/office/drawing/2014/main" id="{0264D6B7-30D8-4771-5FCF-508632196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234" y="2025011"/>
            <a:ext cx="6627237" cy="3723367"/>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contenuto 2">
            <a:extLst>
              <a:ext uri="{FF2B5EF4-FFF2-40B4-BE49-F238E27FC236}">
                <a16:creationId xmlns:a16="http://schemas.microsoft.com/office/drawing/2014/main" id="{E55F1C84-4FB6-5450-BA67-07A6C35BA3A7}"/>
              </a:ext>
            </a:extLst>
          </p:cNvPr>
          <p:cNvSpPr txBox="1">
            <a:spLocks/>
          </p:cNvSpPr>
          <p:nvPr/>
        </p:nvSpPr>
        <p:spPr>
          <a:xfrm>
            <a:off x="5986733" y="1791827"/>
            <a:ext cx="6205267" cy="6485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endParaRPr lang="it-IT" sz="1800" dirty="0">
              <a:solidFill>
                <a:schemeClr val="bg2">
                  <a:lumMod val="25000"/>
                </a:schemeClr>
              </a:solidFill>
            </a:endParaRPr>
          </a:p>
        </p:txBody>
      </p:sp>
      <mc:AlternateContent xmlns:mc="http://schemas.openxmlformats.org/markup-compatibility/2006">
        <mc:Choice xmlns:am3d="http://schemas.microsoft.com/office/drawing/2017/model3d" Requires="am3d">
          <p:graphicFrame>
            <p:nvGraphicFramePr>
              <p:cNvPr id="4" name="Modello 3D 3" descr="Cartello stradale rotondo">
                <a:extLst>
                  <a:ext uri="{FF2B5EF4-FFF2-40B4-BE49-F238E27FC236}">
                    <a16:creationId xmlns:a16="http://schemas.microsoft.com/office/drawing/2014/main" id="{349E7759-7018-4082-8FB8-80794B96D147}"/>
                  </a:ext>
                </a:extLst>
              </p:cNvPr>
              <p:cNvGraphicFramePr/>
              <p:nvPr>
                <p:extLst>
                  <p:ext uri="{D42A27DB-BD31-4B8C-83A1-F6EECF244321}">
                    <p14:modId xmlns:p14="http://schemas.microsoft.com/office/powerpoint/2010/main" val="2598320171"/>
                  </p:ext>
                </p:extLst>
              </p:nvPr>
            </p:nvGraphicFramePr>
            <p:xfrm>
              <a:off x="1277978" y="2025011"/>
              <a:ext cx="746590" cy="3723367"/>
            </p:xfrm>
            <a:graphic>
              <a:graphicData uri="http://schemas.microsoft.com/office/drawing/2017/model3d">
                <am3d:model3d r:embed="rId3">
                  <am3d:spPr>
                    <a:xfrm>
                      <a:off x="0" y="0"/>
                      <a:ext cx="746590" cy="3723367"/>
                    </a:xfrm>
                    <a:prstGeom prst="rect">
                      <a:avLst/>
                    </a:prstGeom>
                  </am3d:spPr>
                  <am3d:camera>
                    <am3d:pos x="0" y="0" z="48130721"/>
                    <am3d:up dx="0" dy="36000000" dz="0"/>
                    <am3d:lookAt x="0" y="0" z="0"/>
                    <am3d:perspective fov="2700000"/>
                  </am3d:camera>
                  <am3d:trans>
                    <am3d:meterPerModelUnit n="356971" d="1000000"/>
                    <am3d:preTrans dx="0" dy="0" dz="0"/>
                    <am3d:scale>
                      <am3d:sx n="1000000" d="1000000"/>
                      <am3d:sy n="1000000" d="1000000"/>
                      <am3d:sz n="1000000" d="1000000"/>
                    </am3d:scale>
                    <am3d:rot/>
                    <am3d:postTrans dx="0" dy="0" dz="0"/>
                  </am3d:trans>
                  <am3d:raster rName="Office3DRenderer" rVer="16.0.8326">
                    <am3d:blip r:embed="rId4"/>
                  </am3d:raster>
                  <am3d:objViewport viewportSz="381066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Modello 3D 3" descr="Cartello stradale rotondo">
                <a:extLst>
                  <a:ext uri="{FF2B5EF4-FFF2-40B4-BE49-F238E27FC236}">
                    <a16:creationId xmlns:a16="http://schemas.microsoft.com/office/drawing/2014/main" id="{349E7759-7018-4082-8FB8-80794B96D147}"/>
                  </a:ext>
                </a:extLst>
              </p:cNvPr>
              <p:cNvPicPr>
                <a:picLocks noGrp="1" noRot="1" noChangeAspect="1" noMove="1" noResize="1" noEditPoints="1" noAdjustHandles="1" noChangeArrowheads="1" noChangeShapeType="1" noCrop="1"/>
              </p:cNvPicPr>
              <p:nvPr/>
            </p:nvPicPr>
            <p:blipFill>
              <a:blip r:embed="rId4"/>
              <a:stretch>
                <a:fillRect/>
              </a:stretch>
            </p:blipFill>
            <p:spPr>
              <a:xfrm>
                <a:off x="1277978" y="2025011"/>
                <a:ext cx="746590" cy="372336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 name="Modello 3D 4" descr="Semaforo">
                <a:extLst>
                  <a:ext uri="{FF2B5EF4-FFF2-40B4-BE49-F238E27FC236}">
                    <a16:creationId xmlns:a16="http://schemas.microsoft.com/office/drawing/2014/main" id="{4E1BBABD-B751-0CDD-F214-D810E629CB13}"/>
                  </a:ext>
                </a:extLst>
              </p:cNvPr>
              <p:cNvGraphicFramePr/>
              <p:nvPr>
                <p:extLst>
                  <p:ext uri="{D42A27DB-BD31-4B8C-83A1-F6EECF244321}">
                    <p14:modId xmlns:p14="http://schemas.microsoft.com/office/powerpoint/2010/main" val="1885334617"/>
                  </p:ext>
                </p:extLst>
              </p:nvPr>
            </p:nvGraphicFramePr>
            <p:xfrm>
              <a:off x="10531571" y="2025011"/>
              <a:ext cx="732329" cy="3723367"/>
            </p:xfrm>
            <a:graphic>
              <a:graphicData uri="http://schemas.microsoft.com/office/drawing/2017/model3d">
                <am3d:model3d r:embed="rId5">
                  <am3d:spPr>
                    <a:xfrm>
                      <a:off x="0" y="0"/>
                      <a:ext cx="732329" cy="3723367"/>
                    </a:xfrm>
                    <a:prstGeom prst="rect">
                      <a:avLst/>
                    </a:prstGeom>
                  </am3d:spPr>
                  <am3d:camera>
                    <am3d:pos x="0" y="0" z="47783094"/>
                    <am3d:up dx="0" dy="36000000" dz="0"/>
                    <am3d:lookAt x="0" y="0" z="0"/>
                    <am3d:perspective fov="2700000"/>
                  </am3d:camera>
                  <am3d:trans>
                    <am3d:meterPerModelUnit n="333335" d="1000000"/>
                    <am3d:preTrans dx="0" dy="0" dz="0"/>
                    <am3d:scale>
                      <am3d:sx n="1000000" d="1000000"/>
                      <am3d:sy n="1000000" d="1000000"/>
                      <am3d:sz n="1000000" d="1000000"/>
                    </am3d:scale>
                    <am3d:rot/>
                    <am3d:postTrans dx="0" dy="0" dz="0"/>
                  </am3d:trans>
                  <am3d:raster rName="Office3DRenderer" rVer="16.0.8326">
                    <am3d:blip r:embed="rId6"/>
                  </am3d:raster>
                  <am3d:objViewport viewportSz="399810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Modello 3D 4" descr="Semaforo">
                <a:extLst>
                  <a:ext uri="{FF2B5EF4-FFF2-40B4-BE49-F238E27FC236}">
                    <a16:creationId xmlns:a16="http://schemas.microsoft.com/office/drawing/2014/main" id="{4E1BBABD-B751-0CDD-F214-D810E629CB13}"/>
                  </a:ext>
                </a:extLst>
              </p:cNvPr>
              <p:cNvPicPr>
                <a:picLocks noGrp="1" noRot="1" noChangeAspect="1" noMove="1" noResize="1" noEditPoints="1" noAdjustHandles="1" noChangeArrowheads="1" noChangeShapeType="1" noCrop="1"/>
              </p:cNvPicPr>
              <p:nvPr/>
            </p:nvPicPr>
            <p:blipFill>
              <a:blip r:embed="rId6"/>
              <a:stretch>
                <a:fillRect/>
              </a:stretch>
            </p:blipFill>
            <p:spPr>
              <a:xfrm>
                <a:off x="10531571" y="2025011"/>
                <a:ext cx="732329" cy="3723367"/>
              </a:xfrm>
              <a:prstGeom prst="rect">
                <a:avLst/>
              </a:prstGeom>
            </p:spPr>
          </p:pic>
        </mc:Fallback>
      </mc:AlternateContent>
    </p:spTree>
    <p:extLst>
      <p:ext uri="{BB962C8B-B14F-4D97-AF65-F5344CB8AC3E}">
        <p14:creationId xmlns:p14="http://schemas.microsoft.com/office/powerpoint/2010/main" val="402943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116CF0F-C7C0-A7A4-E8C4-A6EE48313EF5}"/>
              </a:ext>
            </a:extLst>
          </p:cNvPr>
          <p:cNvSpPr>
            <a:spLocks noGrp="1"/>
          </p:cNvSpPr>
          <p:nvPr>
            <p:ph idx="1"/>
          </p:nvPr>
        </p:nvSpPr>
        <p:spPr>
          <a:xfrm>
            <a:off x="160421" y="128338"/>
            <a:ext cx="2956852" cy="6485020"/>
          </a:xfrm>
          <a:solidFill>
            <a:schemeClr val="accent6">
              <a:lumMod val="20000"/>
              <a:lumOff val="80000"/>
            </a:schemeClr>
          </a:solidFill>
        </p:spPr>
        <p:txBody>
          <a:bodyPr/>
          <a:lstStyle/>
          <a:p>
            <a:pPr marL="0" indent="0" algn="ctr">
              <a:buNone/>
            </a:pPr>
            <a:endParaRPr lang="it-IT" b="1" u="sng" dirty="0">
              <a:solidFill>
                <a:srgbClr val="0070C0"/>
              </a:solidFill>
              <a:effectLst/>
              <a:ea typeface="Calibri" panose="020F0502020204030204" pitchFamily="34" charset="0"/>
            </a:endParaRPr>
          </a:p>
          <a:p>
            <a:pPr marL="0" indent="0" algn="ctr">
              <a:buNone/>
            </a:pPr>
            <a:endParaRPr lang="it-IT" b="1" u="sng" dirty="0">
              <a:solidFill>
                <a:schemeClr val="accent6">
                  <a:lumMod val="20000"/>
                  <a:lumOff val="80000"/>
                </a:schemeClr>
              </a:solidFill>
              <a:effectLst/>
              <a:ea typeface="Calibri" panose="020F0502020204030204" pitchFamily="34" charset="0"/>
            </a:endParaRPr>
          </a:p>
          <a:p>
            <a:pPr marL="0" indent="0" algn="ctr">
              <a:buNone/>
            </a:pPr>
            <a:r>
              <a:rPr lang="it-IT" b="1" u="sng" dirty="0">
                <a:solidFill>
                  <a:srgbClr val="00B050"/>
                </a:solidFill>
                <a:effectLst/>
                <a:ea typeface="Calibri" panose="020F0502020204030204" pitchFamily="34" charset="0"/>
              </a:rPr>
              <a:t>Bilancio ESG</a:t>
            </a:r>
          </a:p>
          <a:p>
            <a:pPr marL="0" indent="0" algn="ctr">
              <a:buNone/>
            </a:pPr>
            <a:r>
              <a:rPr lang="it-IT" dirty="0">
                <a:solidFill>
                  <a:schemeClr val="bg2">
                    <a:lumMod val="25000"/>
                  </a:schemeClr>
                </a:solidFill>
              </a:rPr>
              <a:t>la nuova informativa non finanziaria</a:t>
            </a:r>
          </a:p>
          <a:p>
            <a:pPr marL="0" indent="0" algn="ctr">
              <a:buNone/>
            </a:pPr>
            <a:endParaRPr lang="it-IT" dirty="0">
              <a:solidFill>
                <a:schemeClr val="bg2">
                  <a:lumMod val="25000"/>
                </a:schemeClr>
              </a:solidFill>
            </a:endParaRPr>
          </a:p>
          <a:p>
            <a:pPr marL="0" indent="0" algn="just">
              <a:buNone/>
            </a:pPr>
            <a:r>
              <a:rPr lang="it-IT" sz="2400" dirty="0">
                <a:solidFill>
                  <a:schemeClr val="bg2">
                    <a:lumMod val="25000"/>
                  </a:schemeClr>
                </a:solidFill>
              </a:rPr>
              <a:t>Di cosa si tratta e come mai è cosi importante iniziare da subito a capire quali sono i temi su cui investire</a:t>
            </a:r>
          </a:p>
        </p:txBody>
      </p:sp>
      <p:pic>
        <p:nvPicPr>
          <p:cNvPr id="5" name="Immagine 4">
            <a:extLst>
              <a:ext uri="{FF2B5EF4-FFF2-40B4-BE49-F238E27FC236}">
                <a16:creationId xmlns:a16="http://schemas.microsoft.com/office/drawing/2014/main" id="{FEF142BD-4DC6-D398-A067-94F431D4BB66}"/>
              </a:ext>
            </a:extLst>
          </p:cNvPr>
          <p:cNvPicPr>
            <a:picLocks noChangeAspect="1"/>
          </p:cNvPicPr>
          <p:nvPr/>
        </p:nvPicPr>
        <p:blipFill>
          <a:blip r:embed="rId2"/>
          <a:stretch>
            <a:fillRect/>
          </a:stretch>
        </p:blipFill>
        <p:spPr>
          <a:xfrm>
            <a:off x="3230528" y="651072"/>
            <a:ext cx="8801051" cy="4994747"/>
          </a:xfrm>
          <a:prstGeom prst="rect">
            <a:avLst/>
          </a:prstGeom>
        </p:spPr>
      </p:pic>
    </p:spTree>
    <p:extLst>
      <p:ext uri="{BB962C8B-B14F-4D97-AF65-F5344CB8AC3E}">
        <p14:creationId xmlns:p14="http://schemas.microsoft.com/office/powerpoint/2010/main" val="398456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116CF0F-C7C0-A7A4-E8C4-A6EE48313EF5}"/>
              </a:ext>
            </a:extLst>
          </p:cNvPr>
          <p:cNvSpPr>
            <a:spLocks noGrp="1"/>
          </p:cNvSpPr>
          <p:nvPr>
            <p:ph idx="1"/>
          </p:nvPr>
        </p:nvSpPr>
        <p:spPr>
          <a:xfrm>
            <a:off x="345990" y="186490"/>
            <a:ext cx="11244648" cy="6485020"/>
          </a:xfrm>
        </p:spPr>
        <p:txBody>
          <a:bodyPr>
            <a:normAutofit/>
          </a:bodyPr>
          <a:lstStyle/>
          <a:p>
            <a:pPr marL="0" indent="0" algn="ctr">
              <a:lnSpc>
                <a:spcPct val="100000"/>
              </a:lnSpc>
              <a:buNone/>
            </a:pPr>
            <a:r>
              <a:rPr lang="it-IT" sz="1800" dirty="0">
                <a:solidFill>
                  <a:schemeClr val="bg2">
                    <a:lumMod val="25000"/>
                  </a:schemeClr>
                </a:solidFill>
              </a:rPr>
              <a:t>L'acronimo </a:t>
            </a:r>
            <a:r>
              <a:rPr lang="it-IT" sz="1800" b="1" dirty="0">
                <a:solidFill>
                  <a:srgbClr val="0070C0"/>
                </a:solidFill>
              </a:rPr>
              <a:t>ESG</a:t>
            </a:r>
            <a:r>
              <a:rPr lang="it-IT" sz="1800" dirty="0">
                <a:solidFill>
                  <a:schemeClr val="bg2">
                    <a:lumMod val="25000"/>
                  </a:schemeClr>
                </a:solidFill>
              </a:rPr>
              <a:t> si riferisce a tre aree principali, precisamente </a:t>
            </a:r>
            <a:r>
              <a:rPr lang="it-IT" sz="1800" b="1" dirty="0" err="1">
                <a:solidFill>
                  <a:srgbClr val="0070C0"/>
                </a:solidFill>
              </a:rPr>
              <a:t>Environmental</a:t>
            </a:r>
            <a:r>
              <a:rPr lang="it-IT" sz="1800" b="1" dirty="0">
                <a:solidFill>
                  <a:srgbClr val="0070C0"/>
                </a:solidFill>
              </a:rPr>
              <a:t> (ambiente), Social (società) e Governance</a:t>
            </a:r>
            <a:r>
              <a:rPr lang="it-IT" sz="1800" dirty="0">
                <a:solidFill>
                  <a:schemeClr val="bg2">
                    <a:lumMod val="25000"/>
                  </a:schemeClr>
                </a:solidFill>
              </a:rPr>
              <a:t>. </a:t>
            </a:r>
          </a:p>
          <a:p>
            <a:pPr marL="0" indent="0" algn="ctr">
              <a:lnSpc>
                <a:spcPct val="100000"/>
              </a:lnSpc>
              <a:buNone/>
            </a:pPr>
            <a:r>
              <a:rPr lang="it-IT" sz="1800" dirty="0">
                <a:solidFill>
                  <a:schemeClr val="bg2">
                    <a:lumMod val="25000"/>
                  </a:schemeClr>
                </a:solidFill>
              </a:rPr>
              <a:t>Ogni pilastro fa riferimento a un insieme specifico di criteri</a:t>
            </a:r>
          </a:p>
        </p:txBody>
      </p:sp>
      <p:pic>
        <p:nvPicPr>
          <p:cNvPr id="4" name="Immagine 3">
            <a:extLst>
              <a:ext uri="{FF2B5EF4-FFF2-40B4-BE49-F238E27FC236}">
                <a16:creationId xmlns:a16="http://schemas.microsoft.com/office/drawing/2014/main" id="{50B5257E-27B9-4D95-1429-E5FD5C51E330}"/>
              </a:ext>
            </a:extLst>
          </p:cNvPr>
          <p:cNvPicPr>
            <a:picLocks noChangeAspect="1"/>
          </p:cNvPicPr>
          <p:nvPr/>
        </p:nvPicPr>
        <p:blipFill>
          <a:blip r:embed="rId2"/>
          <a:stretch>
            <a:fillRect/>
          </a:stretch>
        </p:blipFill>
        <p:spPr>
          <a:xfrm>
            <a:off x="1519917" y="1388085"/>
            <a:ext cx="8896793" cy="3572059"/>
          </a:xfrm>
          <a:prstGeom prst="rect">
            <a:avLst/>
          </a:prstGeom>
        </p:spPr>
      </p:pic>
      <p:sp>
        <p:nvSpPr>
          <p:cNvPr id="17" name="CasellaDiTesto 16">
            <a:extLst>
              <a:ext uri="{FF2B5EF4-FFF2-40B4-BE49-F238E27FC236}">
                <a16:creationId xmlns:a16="http://schemas.microsoft.com/office/drawing/2014/main" id="{817D7F71-FBBC-6AF7-7FB8-2CC640DB8F8D}"/>
              </a:ext>
            </a:extLst>
          </p:cNvPr>
          <p:cNvSpPr txBox="1"/>
          <p:nvPr/>
        </p:nvSpPr>
        <p:spPr>
          <a:xfrm>
            <a:off x="223468" y="5017134"/>
            <a:ext cx="11745064" cy="1711366"/>
          </a:xfrm>
          <a:prstGeom prst="rect">
            <a:avLst/>
          </a:prstGeom>
          <a:noFill/>
        </p:spPr>
        <p:txBody>
          <a:bodyPr wrap="square">
            <a:spAutoFit/>
          </a:bodyPr>
          <a:lstStyle/>
          <a:p>
            <a:pPr marL="0" indent="0" algn="just">
              <a:lnSpc>
                <a:spcPct val="150000"/>
              </a:lnSpc>
              <a:buNone/>
            </a:pPr>
            <a:r>
              <a:rPr lang="it-IT" sz="1800" b="1" dirty="0">
                <a:solidFill>
                  <a:srgbClr val="0070C0"/>
                </a:solidFill>
              </a:rPr>
              <a:t>Sociale (S): </a:t>
            </a:r>
            <a:r>
              <a:rPr lang="it-IT" sz="1800" dirty="0">
                <a:solidFill>
                  <a:schemeClr val="bg2">
                    <a:lumMod val="25000"/>
                  </a:schemeClr>
                </a:solidFill>
              </a:rPr>
              <a:t>la Sostenibilità sociale include politiche altamente qualitative per l’ambiente di lavoro applicabili a tutti i livelli relazionali all’interno e all’esterno del sistema aziendale. In questo ambito </a:t>
            </a:r>
            <a:r>
              <a:rPr lang="it-IT" sz="1800" b="1" dirty="0">
                <a:solidFill>
                  <a:srgbClr val="00B050"/>
                </a:solidFill>
              </a:rPr>
              <a:t>la Sostenibilità è valutata in base alle condizioni di salute e di sicurezza sul lavoro, al rispetto dei Diritti Umani, ad una </a:t>
            </a:r>
            <a:r>
              <a:rPr lang="it-IT" sz="1800" b="1" u="sng" dirty="0">
                <a:solidFill>
                  <a:srgbClr val="00B050"/>
                </a:solidFill>
              </a:rPr>
              <a:t>inclusiva assunzione di responsabilità sociale e al corretto trattamento delle disparità di genere, di età e di abilità.</a:t>
            </a:r>
          </a:p>
        </p:txBody>
      </p:sp>
      <p:cxnSp>
        <p:nvCxnSpPr>
          <p:cNvPr id="9" name="Connettore diritto 8">
            <a:extLst>
              <a:ext uri="{FF2B5EF4-FFF2-40B4-BE49-F238E27FC236}">
                <a16:creationId xmlns:a16="http://schemas.microsoft.com/office/drawing/2014/main" id="{C6C708CB-6D05-0692-01B0-09C8D789A937}"/>
              </a:ext>
            </a:extLst>
          </p:cNvPr>
          <p:cNvCxnSpPr/>
          <p:nvPr/>
        </p:nvCxnSpPr>
        <p:spPr>
          <a:xfrm>
            <a:off x="5082361" y="3985555"/>
            <a:ext cx="180825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 name="Connettore diritto 1">
            <a:extLst>
              <a:ext uri="{FF2B5EF4-FFF2-40B4-BE49-F238E27FC236}">
                <a16:creationId xmlns:a16="http://schemas.microsoft.com/office/drawing/2014/main" id="{EB213DE1-D7CA-8E7F-DFCE-CCFE15A821F4}"/>
              </a:ext>
            </a:extLst>
          </p:cNvPr>
          <p:cNvCxnSpPr/>
          <p:nvPr/>
        </p:nvCxnSpPr>
        <p:spPr>
          <a:xfrm>
            <a:off x="5082361" y="3784664"/>
            <a:ext cx="180825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 name="Connettore diritto 4">
            <a:extLst>
              <a:ext uri="{FF2B5EF4-FFF2-40B4-BE49-F238E27FC236}">
                <a16:creationId xmlns:a16="http://schemas.microsoft.com/office/drawing/2014/main" id="{376ED9AC-CDD6-B04B-7A57-35509E724469}"/>
              </a:ext>
            </a:extLst>
          </p:cNvPr>
          <p:cNvCxnSpPr/>
          <p:nvPr/>
        </p:nvCxnSpPr>
        <p:spPr>
          <a:xfrm>
            <a:off x="5006161" y="4834146"/>
            <a:ext cx="1808251"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3525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116CF0F-C7C0-A7A4-E8C4-A6EE48313EF5}"/>
              </a:ext>
            </a:extLst>
          </p:cNvPr>
          <p:cNvSpPr>
            <a:spLocks noGrp="1"/>
          </p:cNvSpPr>
          <p:nvPr>
            <p:ph idx="1"/>
          </p:nvPr>
        </p:nvSpPr>
        <p:spPr>
          <a:xfrm>
            <a:off x="345990" y="186490"/>
            <a:ext cx="11244648" cy="6485020"/>
          </a:xfrm>
        </p:spPr>
        <p:txBody>
          <a:bodyPr>
            <a:normAutofit/>
          </a:bodyPr>
          <a:lstStyle/>
          <a:p>
            <a:pPr marL="0" indent="0" algn="ctr">
              <a:lnSpc>
                <a:spcPct val="150000"/>
              </a:lnSpc>
              <a:buNone/>
            </a:pPr>
            <a:r>
              <a:rPr lang="it-IT" sz="2000" b="1" dirty="0">
                <a:solidFill>
                  <a:srgbClr val="0070C0"/>
                </a:solidFill>
              </a:rPr>
              <a:t>Come mai è cosi importante iniziare ad investire su temi ESG di cui la parità di genere ne è parte integrante ?</a:t>
            </a:r>
          </a:p>
          <a:p>
            <a:pPr algn="just">
              <a:lnSpc>
                <a:spcPct val="150000"/>
              </a:lnSpc>
              <a:buFont typeface="Wingdings" panose="05000000000000000000" pitchFamily="2" charset="2"/>
              <a:buChar char="Ø"/>
            </a:pPr>
            <a:r>
              <a:rPr lang="it-IT" sz="1800" dirty="0">
                <a:solidFill>
                  <a:schemeClr val="bg2">
                    <a:lumMod val="25000"/>
                  </a:schemeClr>
                </a:solidFill>
              </a:rPr>
              <a:t>l’investimento in tematiche ESG è visto come un modo di investire sostenibile, che prende in considerazione l’ambiente e il benessere umano, oltre che gli aspetti meramente finanziari</a:t>
            </a:r>
            <a:r>
              <a:rPr lang="it-IT" sz="1800" b="1" dirty="0">
                <a:solidFill>
                  <a:schemeClr val="bg2">
                    <a:lumMod val="25000"/>
                  </a:schemeClr>
                </a:solidFill>
              </a:rPr>
              <a:t>. Maggiore appeal degli investitori </a:t>
            </a:r>
            <a:r>
              <a:rPr lang="it-IT" sz="1800" dirty="0">
                <a:solidFill>
                  <a:schemeClr val="bg2">
                    <a:lumMod val="25000"/>
                  </a:schemeClr>
                </a:solidFill>
              </a:rPr>
              <a:t>che vogliono indirizzare capitali verso imprese che, ad esempio, rispettano l’ambiente, favoriscono la presenza di donne negli organi di amministrazione, sono attente all’inclusione e al benessere dei lavoratori.</a:t>
            </a:r>
          </a:p>
          <a:p>
            <a:pPr algn="just">
              <a:lnSpc>
                <a:spcPct val="150000"/>
              </a:lnSpc>
              <a:buFont typeface="Wingdings" panose="05000000000000000000" pitchFamily="2" charset="2"/>
              <a:buChar char="Ø"/>
            </a:pPr>
            <a:r>
              <a:rPr lang="it-IT" sz="1800" dirty="0">
                <a:solidFill>
                  <a:schemeClr val="bg2">
                    <a:lumMod val="25000"/>
                  </a:schemeClr>
                </a:solidFill>
              </a:rPr>
              <a:t>Il </a:t>
            </a:r>
            <a:r>
              <a:rPr lang="it-IT" sz="1800" b="1" dirty="0">
                <a:solidFill>
                  <a:schemeClr val="bg2">
                    <a:lumMod val="25000"/>
                  </a:schemeClr>
                </a:solidFill>
              </a:rPr>
              <a:t>sistema bancario </a:t>
            </a:r>
            <a:r>
              <a:rPr lang="it-IT" sz="1800" dirty="0">
                <a:solidFill>
                  <a:schemeClr val="bg2">
                    <a:lumMod val="25000"/>
                  </a:schemeClr>
                </a:solidFill>
              </a:rPr>
              <a:t>si sta attrezzando per acquisire informazioni ESG dall’impresa e tenerne conto nell’erogazione dei finanziamenti (focus su rischio fisico, di posizione o di transizione).</a:t>
            </a:r>
          </a:p>
          <a:p>
            <a:pPr algn="just">
              <a:lnSpc>
                <a:spcPct val="150000"/>
              </a:lnSpc>
              <a:buFont typeface="Wingdings" panose="05000000000000000000" pitchFamily="2" charset="2"/>
              <a:buChar char="Ø"/>
            </a:pPr>
            <a:r>
              <a:rPr lang="it-IT" sz="1800" dirty="0">
                <a:solidFill>
                  <a:schemeClr val="bg2">
                    <a:lumMod val="25000"/>
                  </a:schemeClr>
                </a:solidFill>
              </a:rPr>
              <a:t>più facilità e </a:t>
            </a:r>
            <a:r>
              <a:rPr lang="it-IT" sz="1800" b="1" dirty="0">
                <a:solidFill>
                  <a:schemeClr val="bg2">
                    <a:lumMod val="25000"/>
                  </a:schemeClr>
                </a:solidFill>
              </a:rPr>
              <a:t>canali preferenziali per accedere a bandi e fondi del PNRR</a:t>
            </a:r>
            <a:r>
              <a:rPr lang="it-IT" sz="1800" dirty="0">
                <a:solidFill>
                  <a:schemeClr val="bg2">
                    <a:lumMod val="25000"/>
                  </a:schemeClr>
                </a:solidFill>
              </a:rPr>
              <a:t>.</a:t>
            </a:r>
          </a:p>
          <a:p>
            <a:pPr algn="just">
              <a:lnSpc>
                <a:spcPct val="150000"/>
              </a:lnSpc>
              <a:buFont typeface="Wingdings" panose="05000000000000000000" pitchFamily="2" charset="2"/>
              <a:buChar char="Ø"/>
            </a:pPr>
            <a:r>
              <a:rPr lang="it-IT" sz="1800" dirty="0">
                <a:solidFill>
                  <a:schemeClr val="bg2">
                    <a:lumMod val="25000"/>
                  </a:schemeClr>
                </a:solidFill>
              </a:rPr>
              <a:t>le imprese di maggiori dimensioni, per poter rispondere alle esigenze dei mercati globali e ottenere un rating di sostenibilità elevato, devono monitorare le catene di fornitura e chiedere ai loro fornitori (a prescindere dalla dimensione) una serie di informazioni ESG attraverso la compilazione di check list o attraverso la richiesta del bilancio di sostenibilità</a:t>
            </a:r>
          </a:p>
        </p:txBody>
      </p:sp>
    </p:spTree>
    <p:extLst>
      <p:ext uri="{BB962C8B-B14F-4D97-AF65-F5344CB8AC3E}">
        <p14:creationId xmlns:p14="http://schemas.microsoft.com/office/powerpoint/2010/main" val="4278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116CF0F-C7C0-A7A4-E8C4-A6EE48313EF5}"/>
              </a:ext>
            </a:extLst>
          </p:cNvPr>
          <p:cNvSpPr>
            <a:spLocks noGrp="1"/>
          </p:cNvSpPr>
          <p:nvPr>
            <p:ph idx="1"/>
          </p:nvPr>
        </p:nvSpPr>
        <p:spPr>
          <a:xfrm>
            <a:off x="345990" y="186490"/>
            <a:ext cx="11846010" cy="4235608"/>
          </a:xfrm>
        </p:spPr>
        <p:txBody>
          <a:bodyPr>
            <a:normAutofit/>
          </a:bodyPr>
          <a:lstStyle/>
          <a:p>
            <a:pPr marL="0" indent="0" algn="ctr">
              <a:lnSpc>
                <a:spcPct val="150000"/>
              </a:lnSpc>
              <a:buNone/>
            </a:pPr>
            <a:r>
              <a:rPr lang="it-IT" sz="1800" b="1" dirty="0">
                <a:solidFill>
                  <a:srgbClr val="0070C0"/>
                </a:solidFill>
              </a:rPr>
              <a:t>CERTIFICAZIONE DI GENERE</a:t>
            </a:r>
          </a:p>
          <a:p>
            <a:pPr marL="0" indent="0" algn="just">
              <a:lnSpc>
                <a:spcPct val="150000"/>
              </a:lnSpc>
              <a:buNone/>
            </a:pPr>
            <a:r>
              <a:rPr lang="it-IT" sz="1800" dirty="0">
                <a:solidFill>
                  <a:schemeClr val="bg2">
                    <a:lumMod val="25000"/>
                  </a:schemeClr>
                </a:solidFill>
              </a:rPr>
              <a:t>La certificazione della parità di genere, istituita dall'1.1.2022, è </a:t>
            </a:r>
            <a:r>
              <a:rPr lang="it-IT" sz="1800" b="1" u="sng" dirty="0">
                <a:solidFill>
                  <a:schemeClr val="bg2">
                    <a:lumMod val="25000"/>
                  </a:schemeClr>
                </a:solidFill>
              </a:rPr>
              <a:t>finalizzata ad attestare le politiche e le misure concrete adottate dai datori di lavoro, di qualsiasi dimensione, per ridurre il divario di genere in relazione </a:t>
            </a:r>
            <a:r>
              <a:rPr lang="it-IT" sz="1800" dirty="0">
                <a:solidFill>
                  <a:schemeClr val="bg2">
                    <a:lumMod val="25000"/>
                  </a:schemeClr>
                </a:solidFill>
              </a:rPr>
              <a:t>(art. 46-bis del </a:t>
            </a:r>
            <a:r>
              <a:rPr lang="it-IT" sz="1800" dirty="0" err="1">
                <a:solidFill>
                  <a:schemeClr val="bg2">
                    <a:lumMod val="25000"/>
                  </a:schemeClr>
                </a:solidFill>
              </a:rPr>
              <a:t>DLgs</a:t>
            </a:r>
            <a:r>
              <a:rPr lang="it-IT" sz="1800" dirty="0">
                <a:solidFill>
                  <a:schemeClr val="bg2">
                    <a:lumMod val="25000"/>
                  </a:schemeClr>
                </a:solidFill>
              </a:rPr>
              <a:t>. 11.4.2006 n. 198, il c.d. Codice delle pari opportunità tra uomo e donna):</a:t>
            </a:r>
          </a:p>
          <a:p>
            <a:pPr algn="just">
              <a:lnSpc>
                <a:spcPct val="150000"/>
              </a:lnSpc>
              <a:buFont typeface="Wingdings" panose="05000000000000000000" pitchFamily="2" charset="2"/>
              <a:buChar char="Ø"/>
            </a:pPr>
            <a:r>
              <a:rPr lang="it-IT" sz="1800" dirty="0">
                <a:solidFill>
                  <a:schemeClr val="bg2">
                    <a:lumMod val="25000"/>
                  </a:schemeClr>
                </a:solidFill>
              </a:rPr>
              <a:t>alle opportunità di crescita in azienda;</a:t>
            </a:r>
          </a:p>
          <a:p>
            <a:pPr algn="just">
              <a:lnSpc>
                <a:spcPct val="150000"/>
              </a:lnSpc>
              <a:buFont typeface="Wingdings" panose="05000000000000000000" pitchFamily="2" charset="2"/>
              <a:buChar char="Ø"/>
            </a:pPr>
            <a:r>
              <a:rPr lang="it-IT" sz="1800" dirty="0">
                <a:solidFill>
                  <a:schemeClr val="bg2">
                    <a:lumMod val="25000"/>
                  </a:schemeClr>
                </a:solidFill>
              </a:rPr>
              <a:t>alla parità salariale a parità di mansioni;</a:t>
            </a:r>
          </a:p>
          <a:p>
            <a:pPr algn="just">
              <a:lnSpc>
                <a:spcPct val="150000"/>
              </a:lnSpc>
              <a:buFont typeface="Wingdings" panose="05000000000000000000" pitchFamily="2" charset="2"/>
              <a:buChar char="Ø"/>
            </a:pPr>
            <a:r>
              <a:rPr lang="it-IT" sz="1800" dirty="0">
                <a:solidFill>
                  <a:schemeClr val="bg2">
                    <a:lumMod val="25000"/>
                  </a:schemeClr>
                </a:solidFill>
              </a:rPr>
              <a:t>alle politiche di gestione delle differenze di genere;</a:t>
            </a:r>
          </a:p>
          <a:p>
            <a:pPr algn="just">
              <a:lnSpc>
                <a:spcPct val="150000"/>
              </a:lnSpc>
              <a:buFont typeface="Wingdings" panose="05000000000000000000" pitchFamily="2" charset="2"/>
              <a:buChar char="Ø"/>
            </a:pPr>
            <a:r>
              <a:rPr lang="it-IT" sz="1800" dirty="0">
                <a:solidFill>
                  <a:schemeClr val="bg2">
                    <a:lumMod val="25000"/>
                  </a:schemeClr>
                </a:solidFill>
              </a:rPr>
              <a:t>alla tutela della maternità.</a:t>
            </a:r>
          </a:p>
        </p:txBody>
      </p:sp>
      <p:pic>
        <p:nvPicPr>
          <p:cNvPr id="4" name="Immagine 3">
            <a:extLst>
              <a:ext uri="{FF2B5EF4-FFF2-40B4-BE49-F238E27FC236}">
                <a16:creationId xmlns:a16="http://schemas.microsoft.com/office/drawing/2014/main" id="{8CCFB7C1-86BA-8B0A-D717-26AA9F888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675" y="1840675"/>
            <a:ext cx="5017325" cy="5017325"/>
          </a:xfrm>
          <a:prstGeom prst="rect">
            <a:avLst/>
          </a:prstGeom>
        </p:spPr>
      </p:pic>
      <p:sp>
        <p:nvSpPr>
          <p:cNvPr id="6" name="CasellaDiTesto 5">
            <a:extLst>
              <a:ext uri="{FF2B5EF4-FFF2-40B4-BE49-F238E27FC236}">
                <a16:creationId xmlns:a16="http://schemas.microsoft.com/office/drawing/2014/main" id="{7570BC6B-95CD-AC75-4E83-D2284AE64B02}"/>
              </a:ext>
            </a:extLst>
          </p:cNvPr>
          <p:cNvSpPr txBox="1"/>
          <p:nvPr/>
        </p:nvSpPr>
        <p:spPr>
          <a:xfrm>
            <a:off x="390798" y="4126433"/>
            <a:ext cx="6784805" cy="2542363"/>
          </a:xfrm>
          <a:prstGeom prst="rect">
            <a:avLst/>
          </a:prstGeom>
          <a:noFill/>
        </p:spPr>
        <p:txBody>
          <a:bodyPr wrap="square">
            <a:spAutoFit/>
          </a:bodyPr>
          <a:lstStyle/>
          <a:p>
            <a:pPr marL="0" indent="0" algn="just">
              <a:lnSpc>
                <a:spcPct val="150000"/>
              </a:lnSpc>
              <a:buNone/>
            </a:pPr>
            <a:r>
              <a:rPr lang="it-IT" sz="1800" dirty="0">
                <a:solidFill>
                  <a:schemeClr val="bg2">
                    <a:lumMod val="25000"/>
                  </a:schemeClr>
                </a:solidFill>
              </a:rPr>
              <a:t>I requisiti minimi per l'ottenimento della certificazione sono individuati dalle linee guida UNI/</a:t>
            </a:r>
            <a:r>
              <a:rPr lang="it-IT" sz="1800" dirty="0" err="1">
                <a:solidFill>
                  <a:schemeClr val="bg2">
                    <a:lumMod val="25000"/>
                  </a:schemeClr>
                </a:solidFill>
              </a:rPr>
              <a:t>PdR</a:t>
            </a:r>
            <a:r>
              <a:rPr lang="it-IT" sz="1800" dirty="0">
                <a:solidFill>
                  <a:schemeClr val="bg2">
                    <a:lumMod val="25000"/>
                  </a:schemeClr>
                </a:solidFill>
              </a:rPr>
              <a:t> 125:2022 (DPCM 29.4.2022).</a:t>
            </a:r>
          </a:p>
          <a:p>
            <a:pPr marL="0" indent="0" algn="just">
              <a:lnSpc>
                <a:spcPct val="150000"/>
              </a:lnSpc>
              <a:buNone/>
            </a:pPr>
            <a:r>
              <a:rPr lang="it-IT" sz="1800" dirty="0">
                <a:solidFill>
                  <a:schemeClr val="bg2">
                    <a:lumMod val="25000"/>
                  </a:schemeClr>
                </a:solidFill>
              </a:rPr>
              <a:t>La certificazione della parità di genere, di cui all'art. 46-bis del </a:t>
            </a:r>
            <a:r>
              <a:rPr lang="it-IT" sz="1800" dirty="0" err="1">
                <a:solidFill>
                  <a:schemeClr val="bg2">
                    <a:lumMod val="25000"/>
                  </a:schemeClr>
                </a:solidFill>
              </a:rPr>
              <a:t>DLgs</a:t>
            </a:r>
            <a:r>
              <a:rPr lang="it-IT" sz="1800" dirty="0">
                <a:solidFill>
                  <a:schemeClr val="bg2">
                    <a:lumMod val="25000"/>
                  </a:schemeClr>
                </a:solidFill>
              </a:rPr>
              <a:t>. 198/2006, rappresenta un istituto differente rispetto al rapporto biennale sulla situazione del personale maschile e femminile di cui all'art. 46 del </a:t>
            </a:r>
            <a:r>
              <a:rPr lang="it-IT" sz="1800" dirty="0" err="1">
                <a:solidFill>
                  <a:schemeClr val="bg2">
                    <a:lumMod val="25000"/>
                  </a:schemeClr>
                </a:solidFill>
              </a:rPr>
              <a:t>DLgs</a:t>
            </a:r>
            <a:r>
              <a:rPr lang="it-IT" sz="1800" dirty="0">
                <a:solidFill>
                  <a:schemeClr val="bg2">
                    <a:lumMod val="25000"/>
                  </a:schemeClr>
                </a:solidFill>
              </a:rPr>
              <a:t>. 11.4.2006 n. 198 (v. Pari opportunità).</a:t>
            </a:r>
          </a:p>
        </p:txBody>
      </p:sp>
    </p:spTree>
    <p:extLst>
      <p:ext uri="{BB962C8B-B14F-4D97-AF65-F5344CB8AC3E}">
        <p14:creationId xmlns:p14="http://schemas.microsoft.com/office/powerpoint/2010/main" val="170755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F429A-07B5-85F0-4419-383F91356DB5}"/>
              </a:ext>
            </a:extLst>
          </p:cNvPr>
          <p:cNvSpPr>
            <a:spLocks noGrp="1"/>
          </p:cNvSpPr>
          <p:nvPr>
            <p:ph type="title"/>
          </p:nvPr>
        </p:nvSpPr>
        <p:spPr>
          <a:xfrm>
            <a:off x="453737" y="167698"/>
            <a:ext cx="10515600" cy="601229"/>
          </a:xfrm>
        </p:spPr>
        <p:txBody>
          <a:bodyPr/>
          <a:lstStyle/>
          <a:p>
            <a:r>
              <a:rPr lang="it-IT" sz="1800" b="1" dirty="0">
                <a:solidFill>
                  <a:srgbClr val="0070C0"/>
                </a:solidFill>
                <a:latin typeface="+mn-lt"/>
                <a:ea typeface="+mn-ea"/>
                <a:cs typeface="+mn-cs"/>
              </a:rPr>
              <a:t>Documentazione</a:t>
            </a:r>
          </a:p>
        </p:txBody>
      </p:sp>
      <p:sp>
        <p:nvSpPr>
          <p:cNvPr id="3" name="Segnaposto contenuto 2">
            <a:extLst>
              <a:ext uri="{FF2B5EF4-FFF2-40B4-BE49-F238E27FC236}">
                <a16:creationId xmlns:a16="http://schemas.microsoft.com/office/drawing/2014/main" id="{053CE73E-4AB9-F4D9-C247-3A8821C97934}"/>
              </a:ext>
            </a:extLst>
          </p:cNvPr>
          <p:cNvSpPr>
            <a:spLocks noGrp="1"/>
          </p:cNvSpPr>
          <p:nvPr>
            <p:ph idx="1"/>
          </p:nvPr>
        </p:nvSpPr>
        <p:spPr>
          <a:xfrm>
            <a:off x="381000" y="768927"/>
            <a:ext cx="11506200" cy="5839691"/>
          </a:xfrm>
        </p:spPr>
        <p:txBody>
          <a:bodyPr>
            <a:normAutofit fontScale="92500" lnSpcReduction="20000"/>
          </a:bodyPr>
          <a:lstStyle/>
          <a:p>
            <a:pPr marL="0" indent="0" algn="just">
              <a:buNone/>
            </a:pPr>
            <a:r>
              <a:rPr lang="it-IT" sz="1700" dirty="0">
                <a:solidFill>
                  <a:schemeClr val="bg2">
                    <a:lumMod val="25000"/>
                  </a:schemeClr>
                </a:solidFill>
              </a:rPr>
              <a:t>Le aziende interessate alla certificazione devono dotarsi di </a:t>
            </a:r>
            <a:r>
              <a:rPr lang="it-IT" sz="1700" b="1" dirty="0">
                <a:solidFill>
                  <a:schemeClr val="bg2">
                    <a:lumMod val="25000"/>
                  </a:schemeClr>
                </a:solidFill>
              </a:rPr>
              <a:t>specifici documenti e prevedere l'istituzione di appropriati organi di governance.</a:t>
            </a:r>
          </a:p>
          <a:p>
            <a:pPr marL="0" indent="0" algn="just">
              <a:buNone/>
            </a:pPr>
            <a:r>
              <a:rPr lang="it-IT" sz="1700" dirty="0">
                <a:solidFill>
                  <a:schemeClr val="bg2">
                    <a:lumMod val="25000"/>
                  </a:schemeClr>
                </a:solidFill>
              </a:rPr>
              <a:t>Le società dovranno istituire un "Comitato" od altra funzione per gestire e monitorare tali tematiche, nonché elaborare dei "processi" per identificare e risolvere ogni forma di non inclusività,</a:t>
            </a:r>
          </a:p>
          <a:p>
            <a:pPr marL="0" indent="0" algn="just">
              <a:buNone/>
            </a:pPr>
            <a:endParaRPr lang="it-IT" sz="1700" dirty="0">
              <a:solidFill>
                <a:schemeClr val="bg2">
                  <a:lumMod val="25000"/>
                </a:schemeClr>
              </a:solidFill>
            </a:endParaRPr>
          </a:p>
          <a:p>
            <a:pPr marL="0" indent="0" algn="just">
              <a:buNone/>
            </a:pPr>
            <a:endParaRPr lang="it-IT" sz="1700" dirty="0">
              <a:solidFill>
                <a:schemeClr val="bg2">
                  <a:lumMod val="25000"/>
                </a:schemeClr>
              </a:solidFill>
            </a:endParaRPr>
          </a:p>
          <a:p>
            <a:pPr marL="0" indent="0" algn="just">
              <a:buNone/>
            </a:pPr>
            <a:endParaRPr lang="it-IT" sz="1700" dirty="0">
              <a:solidFill>
                <a:schemeClr val="bg2">
                  <a:lumMod val="25000"/>
                </a:schemeClr>
              </a:solidFill>
            </a:endParaRPr>
          </a:p>
          <a:p>
            <a:pPr marL="0" indent="0" algn="just">
              <a:buNone/>
            </a:pPr>
            <a:endParaRPr lang="it-IT" sz="1700" dirty="0">
              <a:solidFill>
                <a:schemeClr val="bg2">
                  <a:lumMod val="25000"/>
                </a:schemeClr>
              </a:solidFill>
            </a:endParaRPr>
          </a:p>
          <a:p>
            <a:pPr marL="0" indent="0" algn="just">
              <a:buNone/>
            </a:pPr>
            <a:endParaRPr lang="it-IT" sz="1700" dirty="0">
              <a:solidFill>
                <a:schemeClr val="bg2">
                  <a:lumMod val="25000"/>
                </a:schemeClr>
              </a:solidFill>
            </a:endParaRPr>
          </a:p>
          <a:p>
            <a:pPr marL="0" indent="0" algn="just">
              <a:buNone/>
            </a:pPr>
            <a:endParaRPr lang="it-IT" sz="1700" dirty="0">
              <a:solidFill>
                <a:schemeClr val="bg2">
                  <a:lumMod val="25000"/>
                </a:schemeClr>
              </a:solidFill>
            </a:endParaRPr>
          </a:p>
          <a:p>
            <a:pPr marL="0" indent="0" algn="just">
              <a:buNone/>
            </a:pPr>
            <a:endParaRPr lang="it-IT" sz="1700" b="1" u="sng" dirty="0">
              <a:solidFill>
                <a:schemeClr val="bg2">
                  <a:lumMod val="25000"/>
                </a:schemeClr>
              </a:solidFill>
            </a:endParaRPr>
          </a:p>
          <a:p>
            <a:pPr marL="0" indent="0" algn="just">
              <a:buNone/>
            </a:pPr>
            <a:r>
              <a:rPr lang="it-IT" sz="1700" b="1" u="sng" dirty="0">
                <a:solidFill>
                  <a:schemeClr val="bg2">
                    <a:lumMod val="25000"/>
                  </a:schemeClr>
                </a:solidFill>
              </a:rPr>
              <a:t>Comunicazione interna ed esterna</a:t>
            </a:r>
          </a:p>
          <a:p>
            <a:pPr marL="0" indent="0" algn="just">
              <a:buNone/>
            </a:pPr>
            <a:r>
              <a:rPr lang="it-IT" sz="1700" dirty="0">
                <a:solidFill>
                  <a:schemeClr val="bg2">
                    <a:lumMod val="25000"/>
                  </a:schemeClr>
                </a:solidFill>
              </a:rPr>
              <a:t>In tema di comunicazione, l'organizzazione deve (punto 6.4.4 della UNI/</a:t>
            </a:r>
            <a:r>
              <a:rPr lang="it-IT" sz="1700" dirty="0" err="1">
                <a:solidFill>
                  <a:schemeClr val="bg2">
                    <a:lumMod val="25000"/>
                  </a:schemeClr>
                </a:solidFill>
              </a:rPr>
              <a:t>PdR</a:t>
            </a:r>
            <a:r>
              <a:rPr lang="it-IT" sz="1700" dirty="0">
                <a:solidFill>
                  <a:schemeClr val="bg2">
                    <a:lumMod val="25000"/>
                  </a:schemeClr>
                </a:solidFill>
              </a:rPr>
              <a:t> 125/2022):</a:t>
            </a:r>
          </a:p>
          <a:p>
            <a:pPr algn="just"/>
            <a:r>
              <a:rPr lang="it-IT" sz="1700" dirty="0">
                <a:solidFill>
                  <a:schemeClr val="bg2">
                    <a:lumMod val="25000"/>
                  </a:schemeClr>
                </a:solidFill>
              </a:rPr>
              <a:t>predisporre e diffondere agli stakeholder un piano di comunicazione relativo al proprio impegno sui temi della parità di genere;</a:t>
            </a:r>
          </a:p>
          <a:p>
            <a:pPr algn="just"/>
            <a:r>
              <a:rPr lang="it-IT" sz="1700" dirty="0">
                <a:solidFill>
                  <a:schemeClr val="bg2">
                    <a:lumMod val="25000"/>
                  </a:schemeClr>
                </a:solidFill>
              </a:rPr>
              <a:t>basare la comunicazione interna ed esterna sulla responsabilità;</a:t>
            </a:r>
          </a:p>
          <a:p>
            <a:pPr algn="just"/>
            <a:r>
              <a:rPr lang="it-IT" sz="1700" dirty="0">
                <a:solidFill>
                  <a:schemeClr val="bg2">
                    <a:lumMod val="25000"/>
                  </a:schemeClr>
                </a:solidFill>
              </a:rPr>
              <a:t>identificare le parti interessate con le quali instaurare una comunicazione rispetto ai temi della parità di genere, in particolare in ambito lavorativo;</a:t>
            </a:r>
          </a:p>
          <a:p>
            <a:pPr algn="just"/>
            <a:r>
              <a:rPr lang="it-IT" sz="1700" dirty="0">
                <a:solidFill>
                  <a:schemeClr val="bg2">
                    <a:lumMod val="25000"/>
                  </a:schemeClr>
                </a:solidFill>
              </a:rPr>
              <a:t>garantire che la comunicazione sia coerente con i principi della politica e con gli obbiettivi stabiliti e attuati attraverso il piano strategico;</a:t>
            </a:r>
          </a:p>
          <a:p>
            <a:pPr algn="just"/>
            <a:r>
              <a:rPr lang="it-IT" sz="1700" dirty="0">
                <a:solidFill>
                  <a:schemeClr val="bg2">
                    <a:lumMod val="25000"/>
                  </a:schemeClr>
                </a:solidFill>
              </a:rPr>
              <a:t>allineare la comunicazione interna ed esterna ai valori e alla cultura aziendale.</a:t>
            </a:r>
          </a:p>
          <a:p>
            <a:pPr marL="0" indent="0" algn="just">
              <a:buNone/>
            </a:pPr>
            <a:endParaRPr lang="it-IT" sz="1800" dirty="0">
              <a:solidFill>
                <a:schemeClr val="bg2">
                  <a:lumMod val="25000"/>
                </a:schemeClr>
              </a:solidFill>
            </a:endParaRPr>
          </a:p>
          <a:p>
            <a:pPr marL="0" indent="0" algn="just">
              <a:buNone/>
            </a:pPr>
            <a:endParaRPr lang="it-IT" sz="1800" dirty="0">
              <a:solidFill>
                <a:schemeClr val="bg2">
                  <a:lumMod val="25000"/>
                </a:schemeClr>
              </a:solidFill>
            </a:endParaRPr>
          </a:p>
        </p:txBody>
      </p:sp>
      <p:graphicFrame>
        <p:nvGraphicFramePr>
          <p:cNvPr id="4" name="Tabella 3">
            <a:extLst>
              <a:ext uri="{FF2B5EF4-FFF2-40B4-BE49-F238E27FC236}">
                <a16:creationId xmlns:a16="http://schemas.microsoft.com/office/drawing/2014/main" id="{7D30B4D2-535B-B7B8-2CA4-2D3567561595}"/>
              </a:ext>
            </a:extLst>
          </p:cNvPr>
          <p:cNvGraphicFramePr>
            <a:graphicFrameLocks noGrp="1"/>
          </p:cNvGraphicFramePr>
          <p:nvPr>
            <p:extLst>
              <p:ext uri="{D42A27DB-BD31-4B8C-83A1-F6EECF244321}">
                <p14:modId xmlns:p14="http://schemas.microsoft.com/office/powerpoint/2010/main" val="966060554"/>
              </p:ext>
            </p:extLst>
          </p:nvPr>
        </p:nvGraphicFramePr>
        <p:xfrm>
          <a:off x="453736" y="1703762"/>
          <a:ext cx="11357264" cy="1704733"/>
        </p:xfrm>
        <a:graphic>
          <a:graphicData uri="http://schemas.openxmlformats.org/drawingml/2006/table">
            <a:tbl>
              <a:tblPr/>
              <a:tblGrid>
                <a:gridCol w="1702377">
                  <a:extLst>
                    <a:ext uri="{9D8B030D-6E8A-4147-A177-3AD203B41FA5}">
                      <a16:colId xmlns:a16="http://schemas.microsoft.com/office/drawing/2014/main" val="3259992974"/>
                    </a:ext>
                  </a:extLst>
                </a:gridCol>
                <a:gridCol w="9654887">
                  <a:extLst>
                    <a:ext uri="{9D8B030D-6E8A-4147-A177-3AD203B41FA5}">
                      <a16:colId xmlns:a16="http://schemas.microsoft.com/office/drawing/2014/main" val="1453614132"/>
                    </a:ext>
                  </a:extLst>
                </a:gridCol>
              </a:tblGrid>
              <a:tr h="404966">
                <a:tc>
                  <a:txBody>
                    <a:bodyPr/>
                    <a:lstStyle/>
                    <a:p>
                      <a:pPr algn="ctr" fontAlgn="t"/>
                      <a:r>
                        <a:rPr lang="it-IT" sz="1400" b="1" dirty="0">
                          <a:solidFill>
                            <a:schemeClr val="bg1"/>
                          </a:solidFill>
                          <a:effectLst/>
                          <a:latin typeface="Titillium Web" panose="00000500000000000000" pitchFamily="2" charset="0"/>
                        </a:rPr>
                        <a:t>Documenti</a:t>
                      </a:r>
                    </a:p>
                  </a:txBody>
                  <a:tcPr marL="47625" marR="47625" marT="142875" marB="1428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tc>
                  <a:txBody>
                    <a:bodyPr/>
                    <a:lstStyle/>
                    <a:p>
                      <a:pPr algn="ctr" fontAlgn="t"/>
                      <a:r>
                        <a:rPr lang="it-IT" sz="1400" b="1" dirty="0">
                          <a:solidFill>
                            <a:schemeClr val="bg1"/>
                          </a:solidFill>
                          <a:effectLst/>
                          <a:latin typeface="Titillium Web" panose="00000500000000000000" pitchFamily="2" charset="0"/>
                        </a:rPr>
                        <a:t>Contenuto</a:t>
                      </a:r>
                    </a:p>
                  </a:txBody>
                  <a:tcPr marL="47625" marR="47625" marT="142875" marB="1428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2000883634"/>
                  </a:ext>
                </a:extLst>
              </a:tr>
              <a:tr h="677004">
                <a:tc>
                  <a:txBody>
                    <a:bodyPr/>
                    <a:lstStyle/>
                    <a:p>
                      <a:pPr algn="l" fontAlgn="t"/>
                      <a:r>
                        <a:rPr lang="it-IT" sz="1400" b="1" dirty="0">
                          <a:solidFill>
                            <a:srgbClr val="0E385B"/>
                          </a:solidFill>
                          <a:effectLst/>
                          <a:latin typeface="Titillium Web" panose="00000500000000000000" pitchFamily="2" charset="0"/>
                        </a:rPr>
                        <a:t>Politiche di parità di genere</a:t>
                      </a:r>
                    </a:p>
                  </a:txBody>
                  <a:tcPr marL="47625" marR="47625" marT="142875" marB="1428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7C6C9"/>
                    </a:solidFill>
                  </a:tcPr>
                </a:tc>
                <a:tc>
                  <a:txBody>
                    <a:bodyPr/>
                    <a:lstStyle/>
                    <a:p>
                      <a:pPr algn="just" fontAlgn="t"/>
                      <a:r>
                        <a:rPr lang="it-IT" sz="1200" b="0" dirty="0">
                          <a:solidFill>
                            <a:srgbClr val="000000"/>
                          </a:solidFill>
                          <a:effectLst/>
                          <a:latin typeface="Titillium Web" panose="00000500000000000000" pitchFamily="2" charset="0"/>
                        </a:rPr>
                        <a:t>Piano di azione per l'attuazione della parità, modello gestionale che garantisce nel tempo il mantenimento dei requisiti definiti ed attuati, misurando gli stati di avanzamento dei risultati attraverso la predisposizione di specifici KPI di cui rendono conto nei documenti del sistema di gestione, attraverso il quale mantengono e verificano le azioni pianificate. (esempio formazione dipendenti, creazioni di processi e procedure interne….. )</a:t>
                      </a:r>
                    </a:p>
                  </a:txBody>
                  <a:tcPr marL="47625" marR="47625" marT="142875" marB="1428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extLst>
                  <a:ext uri="{0D108BD9-81ED-4DB2-BD59-A6C34878D82A}">
                    <a16:rowId xmlns:a16="http://schemas.microsoft.com/office/drawing/2014/main" val="2118111497"/>
                  </a:ext>
                </a:extLst>
              </a:tr>
              <a:tr h="528619">
                <a:tc>
                  <a:txBody>
                    <a:bodyPr/>
                    <a:lstStyle/>
                    <a:p>
                      <a:pPr algn="l" fontAlgn="t"/>
                      <a:r>
                        <a:rPr lang="it-IT" sz="1400" b="1" dirty="0">
                          <a:solidFill>
                            <a:srgbClr val="0E385B"/>
                          </a:solidFill>
                          <a:effectLst/>
                          <a:latin typeface="Titillium Web" panose="00000500000000000000" pitchFamily="2" charset="0"/>
                        </a:rPr>
                        <a:t>Piano strategico</a:t>
                      </a:r>
                    </a:p>
                  </a:txBody>
                  <a:tcPr marL="47625" marR="47625" marT="142875" marB="1428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7C6C9"/>
                    </a:solidFill>
                  </a:tcPr>
                </a:tc>
                <a:tc>
                  <a:txBody>
                    <a:bodyPr/>
                    <a:lstStyle/>
                    <a:p>
                      <a:pPr algn="just" fontAlgn="t"/>
                      <a:r>
                        <a:rPr lang="it-IT" sz="1200" b="0" dirty="0">
                          <a:solidFill>
                            <a:srgbClr val="000000"/>
                          </a:solidFill>
                          <a:effectLst/>
                          <a:latin typeface="Titillium Web" panose="00000500000000000000" pitchFamily="2" charset="0"/>
                        </a:rPr>
                        <a:t>Piano strategico che definisce per ogni tema identificato dalla politica (generale e collegate) obiettivi semplici, misurabili, raggiungibili, realistici, pianificati nel tempo.</a:t>
                      </a:r>
                    </a:p>
                  </a:txBody>
                  <a:tcPr marL="47625" marR="47625" marT="142875" marB="1428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extLst>
                  <a:ext uri="{0D108BD9-81ED-4DB2-BD59-A6C34878D82A}">
                    <a16:rowId xmlns:a16="http://schemas.microsoft.com/office/drawing/2014/main" val="3297969407"/>
                  </a:ext>
                </a:extLst>
              </a:tr>
            </a:tbl>
          </a:graphicData>
        </a:graphic>
      </p:graphicFrame>
    </p:spTree>
    <p:extLst>
      <p:ext uri="{BB962C8B-B14F-4D97-AF65-F5344CB8AC3E}">
        <p14:creationId xmlns:p14="http://schemas.microsoft.com/office/powerpoint/2010/main" val="225773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E43E06F-DC61-B18E-BF5A-2A88A52E9905}"/>
              </a:ext>
            </a:extLst>
          </p:cNvPr>
          <p:cNvSpPr>
            <a:spLocks noGrp="1"/>
          </p:cNvSpPr>
          <p:nvPr>
            <p:ph idx="1"/>
          </p:nvPr>
        </p:nvSpPr>
        <p:spPr>
          <a:xfrm>
            <a:off x="412172" y="266989"/>
            <a:ext cx="11402291" cy="4351338"/>
          </a:xfrm>
        </p:spPr>
        <p:txBody>
          <a:bodyPr/>
          <a:lstStyle/>
          <a:p>
            <a:pPr marL="0" indent="0" algn="l">
              <a:buNone/>
            </a:pPr>
            <a:r>
              <a:rPr lang="it-IT" sz="1600" b="1" u="sng" dirty="0">
                <a:solidFill>
                  <a:schemeClr val="bg2">
                    <a:lumMod val="25000"/>
                  </a:schemeClr>
                </a:solidFill>
              </a:rPr>
              <a:t>Audit interno</a:t>
            </a:r>
          </a:p>
          <a:p>
            <a:pPr marL="0" indent="0" algn="just">
              <a:lnSpc>
                <a:spcPct val="100000"/>
              </a:lnSpc>
              <a:buNone/>
            </a:pPr>
            <a:r>
              <a:rPr lang="it-IT" sz="1600" dirty="0">
                <a:solidFill>
                  <a:schemeClr val="bg2">
                    <a:lumMod val="25000"/>
                  </a:schemeClr>
                </a:solidFill>
              </a:rPr>
              <a:t>L'organizzazione deve pianificare ed attuare degli audit interni al fine di verificare l'effettiva applicazione della politica aziendale sulla parità di genere, nel rispetto delle procedure/policy opportunamente definite.</a:t>
            </a:r>
          </a:p>
          <a:p>
            <a:pPr marL="0" indent="0">
              <a:lnSpc>
                <a:spcPct val="100000"/>
              </a:lnSpc>
              <a:buNone/>
            </a:pPr>
            <a:r>
              <a:rPr lang="it-IT" sz="1600" dirty="0">
                <a:solidFill>
                  <a:schemeClr val="bg2">
                    <a:lumMod val="25000"/>
                  </a:schemeClr>
                </a:solidFill>
              </a:rPr>
              <a:t>Gli audit sono svolti nel rispetto delle modalità definite dalla UNI EN ISO 19011, mediante team indipendenti e competenti.</a:t>
            </a:r>
          </a:p>
          <a:p>
            <a:pPr marL="0" indent="0" algn="just">
              <a:lnSpc>
                <a:spcPct val="100000"/>
              </a:lnSpc>
              <a:buNone/>
            </a:pPr>
            <a:r>
              <a:rPr lang="it-IT" sz="1600" dirty="0">
                <a:solidFill>
                  <a:schemeClr val="bg2">
                    <a:lumMod val="25000"/>
                  </a:schemeClr>
                </a:solidFill>
              </a:rPr>
              <a:t>Vengono raccolte le evidenze oggettive di carattere quantitativo o qualitativo di seguito riportate,</a:t>
            </a:r>
          </a:p>
          <a:p>
            <a:endParaRPr lang="it-IT" dirty="0"/>
          </a:p>
        </p:txBody>
      </p:sp>
      <p:graphicFrame>
        <p:nvGraphicFramePr>
          <p:cNvPr id="4" name="Tabella 3">
            <a:extLst>
              <a:ext uri="{FF2B5EF4-FFF2-40B4-BE49-F238E27FC236}">
                <a16:creationId xmlns:a16="http://schemas.microsoft.com/office/drawing/2014/main" id="{F0B5370F-714F-C8DA-E7B9-9C4C3BAC6993}"/>
              </a:ext>
            </a:extLst>
          </p:cNvPr>
          <p:cNvGraphicFramePr>
            <a:graphicFrameLocks noGrp="1"/>
          </p:cNvGraphicFramePr>
          <p:nvPr>
            <p:extLst>
              <p:ext uri="{D42A27DB-BD31-4B8C-83A1-F6EECF244321}">
                <p14:modId xmlns:p14="http://schemas.microsoft.com/office/powerpoint/2010/main" val="1786382646"/>
              </p:ext>
            </p:extLst>
          </p:nvPr>
        </p:nvGraphicFramePr>
        <p:xfrm>
          <a:off x="412172" y="2026560"/>
          <a:ext cx="11171310" cy="4130040"/>
        </p:xfrm>
        <a:graphic>
          <a:graphicData uri="http://schemas.openxmlformats.org/drawingml/2006/table">
            <a:tbl>
              <a:tblPr/>
              <a:tblGrid>
                <a:gridCol w="11171310">
                  <a:extLst>
                    <a:ext uri="{9D8B030D-6E8A-4147-A177-3AD203B41FA5}">
                      <a16:colId xmlns:a16="http://schemas.microsoft.com/office/drawing/2014/main" val="1053522637"/>
                    </a:ext>
                  </a:extLst>
                </a:gridCol>
              </a:tblGrid>
              <a:tr h="0">
                <a:tc>
                  <a:txBody>
                    <a:bodyPr/>
                    <a:lstStyle/>
                    <a:p>
                      <a:pPr algn="ctr" fontAlgn="t"/>
                      <a:r>
                        <a:rPr lang="it-IT" sz="1400" b="1" dirty="0">
                          <a:solidFill>
                            <a:schemeClr val="bg1"/>
                          </a:solidFill>
                          <a:effectLst/>
                          <a:latin typeface="Titillium Web" panose="00000500000000000000" pitchFamily="2" charset="0"/>
                        </a:rPr>
                        <a:t>Evidenze quantitative</a:t>
                      </a:r>
                    </a:p>
                  </a:txBody>
                  <a:tcPr marL="47625" marR="47625" marT="142875" marB="1428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3021320090"/>
                  </a:ext>
                </a:extLst>
              </a:tr>
              <a:tr h="0">
                <a:tc>
                  <a:txBody>
                    <a:bodyPr/>
                    <a:lstStyle/>
                    <a:p>
                      <a:pPr marL="285750" indent="-285750" fontAlgn="t">
                        <a:buFont typeface="Wingdings" panose="05000000000000000000" pitchFamily="2" charset="2"/>
                        <a:buChar char="Ø"/>
                      </a:pPr>
                      <a:r>
                        <a:rPr lang="it-IT" sz="1400" b="0" dirty="0">
                          <a:solidFill>
                            <a:srgbClr val="000000"/>
                          </a:solidFill>
                          <a:effectLst/>
                          <a:latin typeface="Titillium Web" panose="00000500000000000000" pitchFamily="2" charset="0"/>
                        </a:rPr>
                        <a:t>Report monitoraggio KPI</a:t>
                      </a:r>
                    </a:p>
                    <a:p>
                      <a:pPr marL="285750" indent="-285750" fontAlgn="t">
                        <a:buFont typeface="Wingdings" panose="05000000000000000000" pitchFamily="2" charset="2"/>
                        <a:buChar char="Ø"/>
                      </a:pPr>
                      <a:r>
                        <a:rPr lang="it-IT" sz="1400" b="0" dirty="0">
                          <a:solidFill>
                            <a:srgbClr val="000000"/>
                          </a:solidFill>
                          <a:effectLst/>
                          <a:latin typeface="Titillium Web" panose="00000500000000000000" pitchFamily="2" charset="0"/>
                        </a:rPr>
                        <a:t>Budget dedicato alle iniziative sulla parità di genere</a:t>
                      </a:r>
                    </a:p>
                    <a:p>
                      <a:pPr marL="285750" indent="-285750" fontAlgn="t">
                        <a:buFont typeface="Wingdings" panose="05000000000000000000" pitchFamily="2" charset="2"/>
                        <a:buChar char="Ø"/>
                      </a:pPr>
                      <a:r>
                        <a:rPr lang="it-IT" sz="1400" b="0" dirty="0">
                          <a:solidFill>
                            <a:srgbClr val="000000"/>
                          </a:solidFill>
                          <a:effectLst/>
                          <a:latin typeface="Titillium Web" panose="00000500000000000000" pitchFamily="2" charset="0"/>
                        </a:rPr>
                        <a:t>Report monitoraggio situazioni non conformi</a:t>
                      </a:r>
                    </a:p>
                    <a:p>
                      <a:pPr marL="285750" indent="-285750" fontAlgn="t">
                        <a:buFont typeface="Wingdings" panose="05000000000000000000" pitchFamily="2" charset="2"/>
                        <a:buChar char="Ø"/>
                      </a:pPr>
                      <a:r>
                        <a:rPr lang="it-IT" sz="1400" b="0" dirty="0">
                          <a:solidFill>
                            <a:srgbClr val="000000"/>
                          </a:solidFill>
                          <a:effectLst/>
                          <a:latin typeface="Titillium Web" panose="00000500000000000000" pitchFamily="2" charset="0"/>
                        </a:rPr>
                        <a:t>Piani formativi su parità di genere e sistema di gestione relativo</a:t>
                      </a:r>
                    </a:p>
                    <a:p>
                      <a:pPr marL="285750" indent="-285750" fontAlgn="t">
                        <a:buFont typeface="Wingdings" panose="05000000000000000000" pitchFamily="2" charset="2"/>
                        <a:buChar char="Ø"/>
                      </a:pPr>
                      <a:r>
                        <a:rPr lang="it-IT" sz="1400" b="0" i="1" dirty="0">
                          <a:solidFill>
                            <a:srgbClr val="000000"/>
                          </a:solidFill>
                          <a:effectLst/>
                          <a:latin typeface="Titillium Web" panose="00000500000000000000" pitchFamily="2" charset="0"/>
                        </a:rPr>
                        <a:t>Check list </a:t>
                      </a:r>
                      <a:r>
                        <a:rPr lang="it-IT" sz="1400" b="0" dirty="0">
                          <a:solidFill>
                            <a:srgbClr val="000000"/>
                          </a:solidFill>
                          <a:effectLst/>
                          <a:latin typeface="Titillium Web" panose="00000500000000000000" pitchFamily="2" charset="0"/>
                        </a:rPr>
                        <a:t>di riferimento correttamente compilate ed utilizzate</a:t>
                      </a:r>
                    </a:p>
                    <a:p>
                      <a:pPr marL="285750" indent="-285750" fontAlgn="t">
                        <a:buFont typeface="Wingdings" panose="05000000000000000000" pitchFamily="2" charset="2"/>
                        <a:buChar char="Ø"/>
                      </a:pPr>
                      <a:r>
                        <a:rPr lang="it-IT" sz="1400" b="0" dirty="0">
                          <a:solidFill>
                            <a:srgbClr val="000000"/>
                          </a:solidFill>
                          <a:effectLst/>
                          <a:latin typeface="Titillium Web" panose="00000500000000000000" pitchFamily="2" charset="0"/>
                        </a:rPr>
                        <a:t>Eventuale contenzioso sulla tematica</a:t>
                      </a:r>
                    </a:p>
                  </a:txBody>
                  <a:tcPr marL="47625" marR="47625" marT="142875" marB="1428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extLst>
                  <a:ext uri="{0D108BD9-81ED-4DB2-BD59-A6C34878D82A}">
                    <a16:rowId xmlns:a16="http://schemas.microsoft.com/office/drawing/2014/main" val="3490674366"/>
                  </a:ext>
                </a:extLst>
              </a:tr>
              <a:tr h="0">
                <a:tc>
                  <a:txBody>
                    <a:bodyPr/>
                    <a:lstStyle/>
                    <a:p>
                      <a:pPr algn="ctr" fontAlgn="t"/>
                      <a:r>
                        <a:rPr lang="it-IT" sz="1400" b="1" dirty="0">
                          <a:solidFill>
                            <a:schemeClr val="bg1"/>
                          </a:solidFill>
                          <a:effectLst/>
                          <a:latin typeface="Titillium Web" panose="00000500000000000000" pitchFamily="2" charset="0"/>
                        </a:rPr>
                        <a:t>Evidenze qualitative</a:t>
                      </a:r>
                    </a:p>
                  </a:txBody>
                  <a:tcPr marL="47625" marR="47625" marT="142875" marB="1428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3863589883"/>
                  </a:ext>
                </a:extLst>
              </a:tr>
              <a:tr h="0">
                <a:tc>
                  <a:txBody>
                    <a:bodyPr/>
                    <a:lstStyle/>
                    <a:p>
                      <a:pPr marL="285750" indent="-285750" fontAlgn="t">
                        <a:buFont typeface="Wingdings" panose="05000000000000000000" pitchFamily="2" charset="2"/>
                        <a:buChar char="Ø"/>
                      </a:pPr>
                      <a:r>
                        <a:rPr lang="it-IT" sz="1400" b="0" dirty="0">
                          <a:solidFill>
                            <a:srgbClr val="000000"/>
                          </a:solidFill>
                          <a:effectLst/>
                          <a:latin typeface="Titillium Web" panose="00000500000000000000" pitchFamily="2" charset="0"/>
                        </a:rPr>
                        <a:t>Politiche aggiornate</a:t>
                      </a:r>
                    </a:p>
                    <a:p>
                      <a:pPr marL="285750" indent="-285750" fontAlgn="t">
                        <a:buFont typeface="Wingdings" panose="05000000000000000000" pitchFamily="2" charset="2"/>
                        <a:buChar char="Ø"/>
                      </a:pPr>
                      <a:r>
                        <a:rPr lang="it-IT" sz="1400" b="0" dirty="0">
                          <a:solidFill>
                            <a:srgbClr val="000000"/>
                          </a:solidFill>
                          <a:effectLst/>
                          <a:latin typeface="Titillium Web" panose="00000500000000000000" pitchFamily="2" charset="0"/>
                        </a:rPr>
                        <a:t>Piano strategico aggiornato</a:t>
                      </a:r>
                    </a:p>
                    <a:p>
                      <a:pPr marL="285750" indent="-285750" fontAlgn="t">
                        <a:buFont typeface="Wingdings" panose="05000000000000000000" pitchFamily="2" charset="2"/>
                        <a:buChar char="Ø"/>
                      </a:pPr>
                      <a:r>
                        <a:rPr lang="it-IT" sz="1400" b="0" dirty="0">
                          <a:solidFill>
                            <a:srgbClr val="000000"/>
                          </a:solidFill>
                          <a:effectLst/>
                          <a:latin typeface="Titillium Web" panose="00000500000000000000" pitchFamily="2" charset="0"/>
                        </a:rPr>
                        <a:t>Comunicazione interna ed esterna</a:t>
                      </a:r>
                    </a:p>
                    <a:p>
                      <a:pPr marL="285750" indent="-285750" fontAlgn="t">
                        <a:buFont typeface="Wingdings" panose="05000000000000000000" pitchFamily="2" charset="2"/>
                        <a:buChar char="Ø"/>
                      </a:pPr>
                      <a:r>
                        <a:rPr lang="it-IT" sz="1400" b="0" dirty="0">
                          <a:solidFill>
                            <a:srgbClr val="000000"/>
                          </a:solidFill>
                          <a:effectLst/>
                          <a:latin typeface="Titillium Web" panose="00000500000000000000" pitchFamily="2" charset="0"/>
                        </a:rPr>
                        <a:t>Coinvolgimento </a:t>
                      </a:r>
                      <a:r>
                        <a:rPr lang="it-IT" sz="1400" b="0" i="1" dirty="0">
                          <a:solidFill>
                            <a:srgbClr val="000000"/>
                          </a:solidFill>
                          <a:effectLst/>
                          <a:latin typeface="Titillium Web" panose="00000500000000000000" pitchFamily="2" charset="0"/>
                        </a:rPr>
                        <a:t>stakeholder </a:t>
                      </a:r>
                      <a:r>
                        <a:rPr lang="it-IT" sz="1400" b="0" dirty="0">
                          <a:solidFill>
                            <a:srgbClr val="000000"/>
                          </a:solidFill>
                          <a:effectLst/>
                          <a:latin typeface="Titillium Web" panose="00000500000000000000" pitchFamily="2" charset="0"/>
                        </a:rPr>
                        <a:t>(associazioni, enti pubblici, università, rappresentanze, ecc.)</a:t>
                      </a:r>
                    </a:p>
                    <a:p>
                      <a:pPr marL="285750" indent="-285750" fontAlgn="t">
                        <a:buFont typeface="Wingdings" panose="05000000000000000000" pitchFamily="2" charset="2"/>
                        <a:buChar char="Ø"/>
                      </a:pPr>
                      <a:r>
                        <a:rPr lang="it-IT" sz="1400" b="0" dirty="0">
                          <a:solidFill>
                            <a:srgbClr val="000000"/>
                          </a:solidFill>
                          <a:effectLst/>
                          <a:latin typeface="Titillium Web" panose="00000500000000000000" pitchFamily="2" charset="0"/>
                        </a:rPr>
                        <a:t>Attività di diffusione interne della cultura della parità di genere</a:t>
                      </a:r>
                    </a:p>
                    <a:p>
                      <a:pPr marL="285750" indent="-285750" fontAlgn="t">
                        <a:buFont typeface="Wingdings" panose="05000000000000000000" pitchFamily="2" charset="2"/>
                        <a:buChar char="Ø"/>
                      </a:pPr>
                      <a:r>
                        <a:rPr lang="it-IT" sz="1400" b="0" dirty="0">
                          <a:solidFill>
                            <a:srgbClr val="000000"/>
                          </a:solidFill>
                          <a:effectLst/>
                          <a:latin typeface="Titillium Web" panose="00000500000000000000" pitchFamily="2" charset="0"/>
                        </a:rPr>
                        <a:t>Eventuale partecipazione ad iniziative esterne per la diffusione della cultura della parità di genere</a:t>
                      </a:r>
                    </a:p>
                  </a:txBody>
                  <a:tcPr marL="47625" marR="47625" marT="142875" marB="1428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extLst>
                  <a:ext uri="{0D108BD9-81ED-4DB2-BD59-A6C34878D82A}">
                    <a16:rowId xmlns:a16="http://schemas.microsoft.com/office/drawing/2014/main" val="3433150173"/>
                  </a:ext>
                </a:extLst>
              </a:tr>
            </a:tbl>
          </a:graphicData>
        </a:graphic>
      </p:graphicFrame>
    </p:spTree>
    <p:extLst>
      <p:ext uri="{BB962C8B-B14F-4D97-AF65-F5344CB8AC3E}">
        <p14:creationId xmlns:p14="http://schemas.microsoft.com/office/powerpoint/2010/main" val="324649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127B42BA-CE8B-7475-D23A-CF0D02A74779}"/>
              </a:ext>
            </a:extLst>
          </p:cNvPr>
          <p:cNvSpPr>
            <a:spLocks noGrp="1"/>
          </p:cNvSpPr>
          <p:nvPr>
            <p:ph idx="1"/>
          </p:nvPr>
        </p:nvSpPr>
        <p:spPr>
          <a:xfrm>
            <a:off x="221674" y="-276557"/>
            <a:ext cx="11797146" cy="6320848"/>
          </a:xfrm>
        </p:spPr>
        <p:txBody>
          <a:bodyPr/>
          <a:lstStyle/>
          <a:p>
            <a:pPr marL="0" indent="0">
              <a:buNone/>
            </a:pPr>
            <a:endParaRPr lang="it-IT" sz="1800" b="1" dirty="0">
              <a:solidFill>
                <a:srgbClr val="0070C0"/>
              </a:solidFill>
            </a:endParaRPr>
          </a:p>
          <a:p>
            <a:pPr marL="0" indent="0">
              <a:buNone/>
            </a:pPr>
            <a:r>
              <a:rPr lang="it-IT" sz="1800" b="1" dirty="0">
                <a:solidFill>
                  <a:srgbClr val="0070C0"/>
                </a:solidFill>
              </a:rPr>
              <a:t>LA PRASSI UNI/</a:t>
            </a:r>
            <a:r>
              <a:rPr lang="it-IT" sz="1800" b="1" dirty="0" err="1">
                <a:solidFill>
                  <a:srgbClr val="0070C0"/>
                </a:solidFill>
              </a:rPr>
              <a:t>PdR</a:t>
            </a:r>
            <a:r>
              <a:rPr lang="it-IT" sz="1800" b="1" dirty="0">
                <a:solidFill>
                  <a:srgbClr val="0070C0"/>
                </a:solidFill>
              </a:rPr>
              <a:t> 125:2022</a:t>
            </a:r>
          </a:p>
          <a:p>
            <a:pPr marL="0" indent="0">
              <a:buNone/>
            </a:pPr>
            <a:endParaRPr lang="it-IT" sz="1800" b="1" dirty="0">
              <a:solidFill>
                <a:srgbClr val="0070C0"/>
              </a:solidFill>
            </a:endParaRPr>
          </a:p>
          <a:p>
            <a:pPr marL="0" indent="0" algn="just">
              <a:buNone/>
            </a:pPr>
            <a:r>
              <a:rPr lang="it-IT" sz="1800" dirty="0">
                <a:solidFill>
                  <a:schemeClr val="bg2">
                    <a:lumMod val="25000"/>
                  </a:schemeClr>
                </a:solidFill>
              </a:rPr>
              <a:t>La Prassi UNI/</a:t>
            </a:r>
            <a:r>
              <a:rPr lang="it-IT" sz="1800" dirty="0" err="1">
                <a:solidFill>
                  <a:schemeClr val="bg2">
                    <a:lumMod val="25000"/>
                  </a:schemeClr>
                </a:solidFill>
              </a:rPr>
              <a:t>PdR</a:t>
            </a:r>
            <a:r>
              <a:rPr lang="it-IT" sz="1800" dirty="0">
                <a:solidFill>
                  <a:schemeClr val="bg2">
                    <a:lumMod val="25000"/>
                  </a:schemeClr>
                </a:solidFill>
              </a:rPr>
              <a:t> 125 prevede la misura, la rendicontazione e la valutazione dei dati relativi al genere con l’obiettivo di colmare i divari eventualmente esistenti.</a:t>
            </a:r>
          </a:p>
          <a:p>
            <a:pPr marL="0" indent="0" algn="just">
              <a:buNone/>
            </a:pPr>
            <a:r>
              <a:rPr lang="it-IT" sz="1800" dirty="0">
                <a:solidFill>
                  <a:schemeClr val="bg2">
                    <a:lumMod val="25000"/>
                  </a:schemeClr>
                </a:solidFill>
              </a:rPr>
              <a:t>Quanto sopra richiede un Sistema di Gestione efficace e performante e una buona e ordinata organizzazione dei dati.</a:t>
            </a:r>
          </a:p>
          <a:p>
            <a:pPr marL="0" indent="0" algn="just">
              <a:buNone/>
            </a:pPr>
            <a:r>
              <a:rPr lang="it-IT" sz="1800" dirty="0">
                <a:solidFill>
                  <a:schemeClr val="bg2">
                    <a:lumMod val="25000"/>
                  </a:schemeClr>
                </a:solidFill>
              </a:rPr>
              <a:t>La Prassi individua </a:t>
            </a:r>
            <a:r>
              <a:rPr lang="it-IT" sz="1800" b="1" u="sng" dirty="0">
                <a:solidFill>
                  <a:schemeClr val="bg2">
                    <a:lumMod val="25000"/>
                  </a:schemeClr>
                </a:solidFill>
              </a:rPr>
              <a:t>6 Aree </a:t>
            </a:r>
            <a:r>
              <a:rPr lang="it-IT" sz="1800" dirty="0">
                <a:solidFill>
                  <a:schemeClr val="bg2">
                    <a:lumMod val="25000"/>
                  </a:schemeClr>
                </a:solidFill>
              </a:rPr>
              <a:t>di valutazione significative rispetto ad un’Organizzazione inclusiva e rispettosa della parità di genere:</a:t>
            </a:r>
          </a:p>
          <a:p>
            <a:pPr marL="342900" indent="-342900" algn="just">
              <a:lnSpc>
                <a:spcPct val="150000"/>
              </a:lnSpc>
              <a:buFont typeface="+mj-lt"/>
              <a:buAutoNum type="arabicPeriod"/>
            </a:pPr>
            <a:r>
              <a:rPr lang="it-IT" sz="1600" dirty="0">
                <a:solidFill>
                  <a:schemeClr val="bg2">
                    <a:lumMod val="25000"/>
                  </a:schemeClr>
                </a:solidFill>
              </a:rPr>
              <a:t>Cultura e Strategia</a:t>
            </a:r>
          </a:p>
          <a:p>
            <a:pPr marL="342900" indent="-342900" algn="just">
              <a:lnSpc>
                <a:spcPct val="150000"/>
              </a:lnSpc>
              <a:buFont typeface="+mj-lt"/>
              <a:buAutoNum type="arabicPeriod"/>
            </a:pPr>
            <a:r>
              <a:rPr lang="it-IT" sz="1600" dirty="0">
                <a:solidFill>
                  <a:schemeClr val="bg2">
                    <a:lumMod val="25000"/>
                  </a:schemeClr>
                </a:solidFill>
              </a:rPr>
              <a:t>Governance</a:t>
            </a:r>
          </a:p>
          <a:p>
            <a:pPr marL="342900" indent="-342900" algn="just">
              <a:lnSpc>
                <a:spcPct val="150000"/>
              </a:lnSpc>
              <a:buFont typeface="+mj-lt"/>
              <a:buAutoNum type="arabicPeriod"/>
            </a:pPr>
            <a:r>
              <a:rPr lang="it-IT" sz="1600" dirty="0">
                <a:solidFill>
                  <a:schemeClr val="bg2">
                    <a:lumMod val="25000"/>
                  </a:schemeClr>
                </a:solidFill>
              </a:rPr>
              <a:t>Processi HR</a:t>
            </a:r>
          </a:p>
          <a:p>
            <a:pPr marL="342900" indent="-342900" algn="just">
              <a:lnSpc>
                <a:spcPct val="150000"/>
              </a:lnSpc>
              <a:buFont typeface="+mj-lt"/>
              <a:buAutoNum type="arabicPeriod"/>
            </a:pPr>
            <a:r>
              <a:rPr lang="it-IT" sz="1600" dirty="0">
                <a:solidFill>
                  <a:schemeClr val="bg2">
                    <a:lumMod val="25000"/>
                  </a:schemeClr>
                </a:solidFill>
              </a:rPr>
              <a:t>Opportunità di crescita ed inclusione delle donne in azienda</a:t>
            </a:r>
          </a:p>
          <a:p>
            <a:pPr marL="342900" indent="-342900" algn="just">
              <a:lnSpc>
                <a:spcPct val="150000"/>
              </a:lnSpc>
              <a:buFont typeface="+mj-lt"/>
              <a:buAutoNum type="arabicPeriod"/>
            </a:pPr>
            <a:r>
              <a:rPr lang="it-IT" sz="1600" dirty="0">
                <a:solidFill>
                  <a:schemeClr val="bg2">
                    <a:lumMod val="25000"/>
                  </a:schemeClr>
                </a:solidFill>
              </a:rPr>
              <a:t>Equità remunerativa per genere</a:t>
            </a:r>
          </a:p>
          <a:p>
            <a:pPr marL="342900" indent="-342900" algn="just">
              <a:lnSpc>
                <a:spcPct val="150000"/>
              </a:lnSpc>
              <a:buFont typeface="+mj-lt"/>
              <a:buAutoNum type="arabicPeriod"/>
            </a:pPr>
            <a:r>
              <a:rPr lang="it-IT" sz="1600" dirty="0">
                <a:solidFill>
                  <a:schemeClr val="bg2">
                    <a:lumMod val="25000"/>
                  </a:schemeClr>
                </a:solidFill>
              </a:rPr>
              <a:t>Tutela della genitorialità e conciliazione vita-lavoro</a:t>
            </a:r>
          </a:p>
        </p:txBody>
      </p:sp>
      <p:pic>
        <p:nvPicPr>
          <p:cNvPr id="6" name="Immagine 5">
            <a:extLst>
              <a:ext uri="{FF2B5EF4-FFF2-40B4-BE49-F238E27FC236}">
                <a16:creationId xmlns:a16="http://schemas.microsoft.com/office/drawing/2014/main" id="{D534CD73-509C-C203-AACF-F90C2F6EFD07}"/>
              </a:ext>
            </a:extLst>
          </p:cNvPr>
          <p:cNvPicPr>
            <a:picLocks noChangeAspect="1"/>
          </p:cNvPicPr>
          <p:nvPr/>
        </p:nvPicPr>
        <p:blipFill>
          <a:blip r:embed="rId2"/>
          <a:stretch>
            <a:fillRect/>
          </a:stretch>
        </p:blipFill>
        <p:spPr>
          <a:xfrm>
            <a:off x="6260146" y="2202873"/>
            <a:ext cx="5681435" cy="3367557"/>
          </a:xfrm>
          <a:prstGeom prst="rect">
            <a:avLst/>
          </a:prstGeom>
        </p:spPr>
      </p:pic>
      <p:sp>
        <p:nvSpPr>
          <p:cNvPr id="8" name="CasellaDiTesto 7">
            <a:extLst>
              <a:ext uri="{FF2B5EF4-FFF2-40B4-BE49-F238E27FC236}">
                <a16:creationId xmlns:a16="http://schemas.microsoft.com/office/drawing/2014/main" id="{17A2CA2A-8F3E-EAD5-2257-B10326CC4425}"/>
              </a:ext>
            </a:extLst>
          </p:cNvPr>
          <p:cNvSpPr txBox="1"/>
          <p:nvPr/>
        </p:nvSpPr>
        <p:spPr>
          <a:xfrm>
            <a:off x="221674" y="5695965"/>
            <a:ext cx="11691162" cy="954107"/>
          </a:xfrm>
          <a:prstGeom prst="rect">
            <a:avLst/>
          </a:prstGeom>
          <a:solidFill>
            <a:srgbClr val="0070C0"/>
          </a:solidFill>
        </p:spPr>
        <p:txBody>
          <a:bodyPr wrap="square">
            <a:spAutoFit/>
          </a:bodyPr>
          <a:lstStyle/>
          <a:p>
            <a:pPr algn="just"/>
            <a:r>
              <a:rPr lang="it-IT" sz="1400" dirty="0">
                <a:solidFill>
                  <a:schemeClr val="bg1"/>
                </a:solidFill>
              </a:rPr>
              <a:t>Ogni area è contraddistinta da un peso % che contribuisce alla misurazione del livello attuale dell’organizzazione e rispetto al quale è misurato il miglioramento nel tempo. Per ciascuna area di valutazione sono stati identificati degli specifici KPI con i quali misurare il grado di maturità dell’organizzazione attraverso un monitoraggio annuale e una verifica ogni 2 anni, per dare evidenza del miglioramento ottenuto grazie alla varietà degli interventi messi in atto o delle correzioni attivate.</a:t>
            </a:r>
          </a:p>
        </p:txBody>
      </p:sp>
    </p:spTree>
    <p:extLst>
      <p:ext uri="{BB962C8B-B14F-4D97-AF65-F5344CB8AC3E}">
        <p14:creationId xmlns:p14="http://schemas.microsoft.com/office/powerpoint/2010/main" val="25300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9C7238C-F314-13F8-27CE-757AA122693E}"/>
              </a:ext>
            </a:extLst>
          </p:cNvPr>
          <p:cNvSpPr>
            <a:spLocks noGrp="1"/>
          </p:cNvSpPr>
          <p:nvPr>
            <p:ph idx="1"/>
          </p:nvPr>
        </p:nvSpPr>
        <p:spPr>
          <a:xfrm>
            <a:off x="401783" y="138689"/>
            <a:ext cx="11745190" cy="6580621"/>
          </a:xfrm>
        </p:spPr>
        <p:txBody>
          <a:bodyPr/>
          <a:lstStyle/>
          <a:p>
            <a:pPr marL="0" indent="0" algn="l">
              <a:buNone/>
            </a:pPr>
            <a:endParaRPr lang="it-IT" sz="1800" dirty="0">
              <a:solidFill>
                <a:schemeClr val="bg2">
                  <a:lumMod val="25000"/>
                </a:schemeClr>
              </a:solidFill>
            </a:endParaRPr>
          </a:p>
          <a:p>
            <a:pPr marL="0" indent="0" algn="l">
              <a:buNone/>
            </a:pPr>
            <a:r>
              <a:rPr lang="it-IT" sz="1800" dirty="0">
                <a:solidFill>
                  <a:schemeClr val="bg2">
                    <a:lumMod val="25000"/>
                  </a:schemeClr>
                </a:solidFill>
              </a:rPr>
              <a:t>Per ciascuna Area la Prassi definisce un set di KPI ovvero di indicatori specifici.</a:t>
            </a:r>
          </a:p>
          <a:p>
            <a:pPr marL="0" indent="0" algn="l">
              <a:buNone/>
            </a:pPr>
            <a:endParaRPr lang="it-IT" sz="1800" dirty="0">
              <a:solidFill>
                <a:schemeClr val="bg2">
                  <a:lumMod val="25000"/>
                </a:schemeClr>
              </a:solidFill>
            </a:endParaRPr>
          </a:p>
          <a:p>
            <a:pPr marL="0" indent="0" algn="l">
              <a:buNone/>
            </a:pPr>
            <a:r>
              <a:rPr lang="it-IT" sz="1800" dirty="0">
                <a:solidFill>
                  <a:schemeClr val="bg2">
                    <a:lumMod val="25000"/>
                  </a:schemeClr>
                </a:solidFill>
              </a:rPr>
              <a:t>I KPI possono essere di tipo:</a:t>
            </a:r>
          </a:p>
          <a:p>
            <a:pPr algn="l">
              <a:buFont typeface="Wingdings" panose="05000000000000000000" pitchFamily="2" charset="2"/>
              <a:buChar char="Ø"/>
            </a:pPr>
            <a:r>
              <a:rPr lang="it-IT" sz="1800" b="1" dirty="0">
                <a:solidFill>
                  <a:srgbClr val="0070C0"/>
                </a:solidFill>
              </a:rPr>
              <a:t>qualitativo</a:t>
            </a:r>
            <a:r>
              <a:rPr lang="it-IT" sz="1800" dirty="0">
                <a:solidFill>
                  <a:schemeClr val="bg2">
                    <a:lumMod val="25000"/>
                  </a:schemeClr>
                </a:solidFill>
              </a:rPr>
              <a:t>, sono misurati in termini di presenza/assenza</a:t>
            </a:r>
          </a:p>
          <a:p>
            <a:pPr algn="l">
              <a:buFont typeface="Wingdings" panose="05000000000000000000" pitchFamily="2" charset="2"/>
              <a:buChar char="Ø"/>
            </a:pPr>
            <a:r>
              <a:rPr lang="it-IT" sz="1800" b="1" dirty="0">
                <a:solidFill>
                  <a:srgbClr val="0070C0"/>
                </a:solidFill>
              </a:rPr>
              <a:t>quantitativo</a:t>
            </a:r>
            <a:r>
              <a:rPr lang="it-IT" sz="1800" dirty="0">
                <a:solidFill>
                  <a:schemeClr val="bg2">
                    <a:lumMod val="25000"/>
                  </a:schemeClr>
                </a:solidFill>
              </a:rPr>
              <a:t>, sono misurati in termini di delta % rispetto ad un valore interno aziendale (o altro valore medio nazionale o di riferimento rispetto al codice ATECO)</a:t>
            </a:r>
          </a:p>
          <a:p>
            <a:pPr marL="0" indent="0" algn="l">
              <a:buNone/>
            </a:pPr>
            <a:r>
              <a:rPr lang="it-IT" sz="1800" dirty="0">
                <a:solidFill>
                  <a:schemeClr val="bg2">
                    <a:lumMod val="25000"/>
                  </a:schemeClr>
                </a:solidFill>
              </a:rPr>
              <a:t>La Prassi si applica a tutte le Organizzazioni differenziando i requisiti per dimensione</a:t>
            </a:r>
          </a:p>
          <a:p>
            <a:pPr marL="0" indent="0" algn="l">
              <a:buNone/>
            </a:pPr>
            <a:endParaRPr lang="it-IT" sz="1800" dirty="0">
              <a:solidFill>
                <a:schemeClr val="bg2">
                  <a:lumMod val="25000"/>
                </a:schemeClr>
              </a:solidFill>
            </a:endParaRPr>
          </a:p>
          <a:p>
            <a:pPr marL="0" indent="0" algn="l">
              <a:buNone/>
            </a:pPr>
            <a:endParaRPr lang="it-IT" sz="1800" dirty="0">
              <a:solidFill>
                <a:schemeClr val="bg2">
                  <a:lumMod val="25000"/>
                </a:schemeClr>
              </a:solidFill>
            </a:endParaRPr>
          </a:p>
          <a:p>
            <a:pPr marL="0" indent="0" algn="l">
              <a:buNone/>
            </a:pPr>
            <a:endParaRPr lang="it-IT" sz="1800" dirty="0">
              <a:solidFill>
                <a:schemeClr val="bg2">
                  <a:lumMod val="25000"/>
                </a:schemeClr>
              </a:solidFill>
            </a:endParaRPr>
          </a:p>
          <a:p>
            <a:pPr marL="0" indent="0" algn="l">
              <a:buNone/>
            </a:pPr>
            <a:endParaRPr lang="it-IT" sz="1800" dirty="0">
              <a:solidFill>
                <a:schemeClr val="bg2">
                  <a:lumMod val="25000"/>
                </a:schemeClr>
              </a:solidFill>
            </a:endParaRPr>
          </a:p>
          <a:p>
            <a:pPr marL="0" indent="0" algn="l">
              <a:buNone/>
            </a:pPr>
            <a:endParaRPr lang="it-IT" sz="1800" dirty="0">
              <a:solidFill>
                <a:schemeClr val="bg2">
                  <a:lumMod val="25000"/>
                </a:schemeClr>
              </a:solidFill>
            </a:endParaRPr>
          </a:p>
          <a:p>
            <a:pPr marL="0" indent="0" algn="l">
              <a:buNone/>
            </a:pPr>
            <a:endParaRPr lang="it-IT" sz="1800" dirty="0">
              <a:solidFill>
                <a:schemeClr val="bg2">
                  <a:lumMod val="25000"/>
                </a:schemeClr>
              </a:solidFill>
            </a:endParaRPr>
          </a:p>
          <a:p>
            <a:pPr marL="0" indent="0" algn="l">
              <a:buNone/>
            </a:pPr>
            <a:endParaRPr lang="it-IT" sz="1800" dirty="0">
              <a:solidFill>
                <a:schemeClr val="bg2">
                  <a:lumMod val="25000"/>
                </a:schemeClr>
              </a:solidFill>
            </a:endParaRPr>
          </a:p>
          <a:p>
            <a:pPr marL="0" indent="0" algn="l">
              <a:buNone/>
            </a:pPr>
            <a:endParaRPr lang="it-IT" sz="1800" dirty="0">
              <a:solidFill>
                <a:schemeClr val="bg2">
                  <a:lumMod val="25000"/>
                </a:schemeClr>
              </a:solidFill>
            </a:endParaRPr>
          </a:p>
          <a:p>
            <a:pPr marL="0" indent="0">
              <a:buNone/>
            </a:pPr>
            <a:r>
              <a:rPr lang="it-IT" sz="1800" dirty="0">
                <a:solidFill>
                  <a:schemeClr val="bg2">
                    <a:lumMod val="25000"/>
                  </a:schemeClr>
                </a:solidFill>
              </a:rPr>
              <a:t>Il raggiungimento del </a:t>
            </a:r>
            <a:r>
              <a:rPr lang="it-IT" sz="1800" b="1" dirty="0">
                <a:solidFill>
                  <a:schemeClr val="bg2">
                    <a:lumMod val="25000"/>
                  </a:schemeClr>
                </a:solidFill>
              </a:rPr>
              <a:t>60%</a:t>
            </a:r>
            <a:r>
              <a:rPr lang="it-IT" sz="1800" dirty="0">
                <a:solidFill>
                  <a:schemeClr val="bg2">
                    <a:lumMod val="25000"/>
                  </a:schemeClr>
                </a:solidFill>
              </a:rPr>
              <a:t> del punteggio degli indicatori permette la certificazione</a:t>
            </a:r>
          </a:p>
        </p:txBody>
      </p:sp>
      <p:pic>
        <p:nvPicPr>
          <p:cNvPr id="5" name="Immagine 4">
            <a:extLst>
              <a:ext uri="{FF2B5EF4-FFF2-40B4-BE49-F238E27FC236}">
                <a16:creationId xmlns:a16="http://schemas.microsoft.com/office/drawing/2014/main" id="{0DF3C6F5-F116-797E-8D23-D2EBD76A66C8}"/>
              </a:ext>
            </a:extLst>
          </p:cNvPr>
          <p:cNvPicPr>
            <a:picLocks noChangeAspect="1"/>
          </p:cNvPicPr>
          <p:nvPr/>
        </p:nvPicPr>
        <p:blipFill>
          <a:blip r:embed="rId2"/>
          <a:stretch>
            <a:fillRect/>
          </a:stretch>
        </p:blipFill>
        <p:spPr>
          <a:xfrm>
            <a:off x="401783" y="3069481"/>
            <a:ext cx="6777990" cy="2978027"/>
          </a:xfrm>
          <a:prstGeom prst="rect">
            <a:avLst/>
          </a:prstGeom>
        </p:spPr>
      </p:pic>
      <p:sp>
        <p:nvSpPr>
          <p:cNvPr id="9" name="CasellaDiTesto 8">
            <a:extLst>
              <a:ext uri="{FF2B5EF4-FFF2-40B4-BE49-F238E27FC236}">
                <a16:creationId xmlns:a16="http://schemas.microsoft.com/office/drawing/2014/main" id="{5D2AF78F-0055-F507-012D-9D655648F338}"/>
              </a:ext>
            </a:extLst>
          </p:cNvPr>
          <p:cNvSpPr txBox="1"/>
          <p:nvPr/>
        </p:nvSpPr>
        <p:spPr>
          <a:xfrm>
            <a:off x="7522758" y="3318417"/>
            <a:ext cx="4530609" cy="2126864"/>
          </a:xfrm>
          <a:prstGeom prst="rect">
            <a:avLst/>
          </a:prstGeom>
          <a:solidFill>
            <a:schemeClr val="accent1">
              <a:lumMod val="20000"/>
              <a:lumOff val="80000"/>
            </a:schemeClr>
          </a:solidFill>
        </p:spPr>
        <p:txBody>
          <a:bodyPr wrap="square">
            <a:spAutoFit/>
          </a:bodyPr>
          <a:lstStyle/>
          <a:p>
            <a:pPr marL="0" indent="0" algn="l">
              <a:lnSpc>
                <a:spcPct val="150000"/>
              </a:lnSpc>
              <a:buNone/>
            </a:pPr>
            <a:r>
              <a:rPr lang="it-IT" sz="1800" dirty="0">
                <a:solidFill>
                  <a:schemeClr val="bg2">
                    <a:lumMod val="25000"/>
                  </a:schemeClr>
                </a:solidFill>
              </a:rPr>
              <a:t>Alle realtà di più piccole dimensioni, dunque le organizzazioni di fascia 1 e di fascia 2, si applica un numero ridotto di indicatori, mentre quelle di fascia 3 e 4 si applicano tutti gli indicatori.</a:t>
            </a:r>
          </a:p>
        </p:txBody>
      </p:sp>
    </p:spTree>
    <p:extLst>
      <p:ext uri="{BB962C8B-B14F-4D97-AF65-F5344CB8AC3E}">
        <p14:creationId xmlns:p14="http://schemas.microsoft.com/office/powerpoint/2010/main" val="27087997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7608</TotalTime>
  <Words>2089</Words>
  <Application>Microsoft Office PowerPoint</Application>
  <PresentationFormat>Widescreen</PresentationFormat>
  <Paragraphs>206</Paragraphs>
  <Slides>14</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Bahnschrift</vt:lpstr>
      <vt:lpstr>Calibri</vt:lpstr>
      <vt:lpstr>Calibri Light</vt:lpstr>
      <vt:lpstr>Titillium Web</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Documentazione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 Cairo - Studio M.Z.P.</dc:creator>
  <cp:lastModifiedBy>Segreteria</cp:lastModifiedBy>
  <cp:revision>18</cp:revision>
  <cp:lastPrinted>2024-05-15T09:11:13Z</cp:lastPrinted>
  <dcterms:created xsi:type="dcterms:W3CDTF">2023-03-24T16:02:45Z</dcterms:created>
  <dcterms:modified xsi:type="dcterms:W3CDTF">2024-05-17T09:34:05Z</dcterms:modified>
</cp:coreProperties>
</file>