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6"/>
  </p:notesMasterIdLst>
  <p:sldIdLst>
    <p:sldId id="256" r:id="rId2"/>
    <p:sldId id="404" r:id="rId3"/>
    <p:sldId id="398" r:id="rId4"/>
    <p:sldId id="257" r:id="rId5"/>
    <p:sldId id="400" r:id="rId6"/>
    <p:sldId id="397" r:id="rId7"/>
    <p:sldId id="274" r:id="rId8"/>
    <p:sldId id="269" r:id="rId9"/>
    <p:sldId id="306" r:id="rId10"/>
    <p:sldId id="301" r:id="rId11"/>
    <p:sldId id="304" r:id="rId12"/>
    <p:sldId id="305" r:id="rId13"/>
    <p:sldId id="275" r:id="rId14"/>
    <p:sldId id="264" r:id="rId15"/>
    <p:sldId id="302" r:id="rId16"/>
    <p:sldId id="265" r:id="rId17"/>
    <p:sldId id="401" r:id="rId18"/>
    <p:sldId id="326" r:id="rId19"/>
    <p:sldId id="266" r:id="rId20"/>
    <p:sldId id="267" r:id="rId21"/>
    <p:sldId id="396" r:id="rId22"/>
    <p:sldId id="279" r:id="rId23"/>
    <p:sldId id="307" r:id="rId24"/>
    <p:sldId id="402" r:id="rId25"/>
    <p:sldId id="280" r:id="rId26"/>
    <p:sldId id="328" r:id="rId27"/>
    <p:sldId id="329" r:id="rId28"/>
    <p:sldId id="330" r:id="rId29"/>
    <p:sldId id="281" r:id="rId30"/>
    <p:sldId id="282" r:id="rId31"/>
    <p:sldId id="283" r:id="rId32"/>
    <p:sldId id="314" r:id="rId33"/>
    <p:sldId id="308" r:id="rId34"/>
    <p:sldId id="403" r:id="rId35"/>
    <p:sldId id="271" r:id="rId36"/>
    <p:sldId id="395" r:id="rId37"/>
    <p:sldId id="263" r:id="rId38"/>
    <p:sldId id="272" r:id="rId39"/>
    <p:sldId id="273" r:id="rId40"/>
    <p:sldId id="300" r:id="rId41"/>
    <p:sldId id="292" r:id="rId42"/>
    <p:sldId id="331" r:id="rId43"/>
    <p:sldId id="332" r:id="rId44"/>
    <p:sldId id="333" r:id="rId45"/>
    <p:sldId id="322" r:id="rId46"/>
    <p:sldId id="318" r:id="rId47"/>
    <p:sldId id="323" r:id="rId48"/>
    <p:sldId id="324" r:id="rId49"/>
    <p:sldId id="293" r:id="rId50"/>
    <p:sldId id="313" r:id="rId51"/>
    <p:sldId id="294" r:id="rId52"/>
    <p:sldId id="295" r:id="rId53"/>
    <p:sldId id="296" r:id="rId54"/>
    <p:sldId id="367" r:id="rId55"/>
    <p:sldId id="336" r:id="rId56"/>
    <p:sldId id="357" r:id="rId57"/>
    <p:sldId id="381" r:id="rId58"/>
    <p:sldId id="369" r:id="rId59"/>
    <p:sldId id="370" r:id="rId60"/>
    <p:sldId id="383" r:id="rId61"/>
    <p:sldId id="325" r:id="rId62"/>
    <p:sldId id="371" r:id="rId63"/>
    <p:sldId id="372" r:id="rId64"/>
    <p:sldId id="373" r:id="rId65"/>
    <p:sldId id="374" r:id="rId66"/>
    <p:sldId id="375" r:id="rId67"/>
    <p:sldId id="376" r:id="rId68"/>
    <p:sldId id="377" r:id="rId69"/>
    <p:sldId id="378" r:id="rId70"/>
    <p:sldId id="379" r:id="rId71"/>
    <p:sldId id="380" r:id="rId72"/>
    <p:sldId id="335" r:id="rId73"/>
    <p:sldId id="291" r:id="rId74"/>
    <p:sldId id="299" r:id="rId75"/>
  </p:sldIdLst>
  <p:sldSz cx="9906000" cy="6858000" type="A4"/>
  <p:notesSz cx="9926638" cy="6797675"/>
  <p:embeddedFontLst>
    <p:embeddedFont>
      <p:font typeface="Book Antiqua" panose="02040602050305030304" pitchFamily="18" charset="0"/>
      <p:regular r:id="rId77"/>
      <p:bold r:id="rId78"/>
      <p:italic r:id="rId79"/>
      <p:boldItalic r:id="rId80"/>
    </p:embeddedFont>
    <p:embeddedFont>
      <p:font typeface="Georgia" panose="02040502050405020303" pitchFamily="18" charset="0"/>
      <p:regular r:id="rId81"/>
      <p:bold r:id="rId82"/>
      <p:italic r:id="rId83"/>
      <p:boldItalic r:id="rId84"/>
    </p:embeddedFont>
    <p:embeddedFont>
      <p:font typeface="Trebuchet MS" panose="020B0603020202020204" pitchFamily="34" charset="0"/>
      <p:regular r:id="rId85"/>
      <p:bold r:id="rId86"/>
      <p:italic r:id="rId87"/>
      <p:boldItalic r:id="rId88"/>
    </p:embeddedFont>
    <p:embeddedFont>
      <p:font typeface="Verdana" panose="020B0604030504040204" pitchFamily="34" charset="0"/>
      <p:regular r:id="rId89"/>
      <p:bold r:id="rId90"/>
      <p:italic r:id="rId91"/>
      <p:boldItalic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08">
          <p15:clr>
            <a:srgbClr val="A4A3A4"/>
          </p15:clr>
        </p15:guide>
        <p15:guide id="2" orient="horz" pos="1548">
          <p15:clr>
            <a:srgbClr val="A4A3A4"/>
          </p15:clr>
        </p15:guide>
        <p15:guide id="3" pos="5751">
          <p15:clr>
            <a:srgbClr val="A4A3A4"/>
          </p15:clr>
        </p15:guide>
        <p15:guide id="4" pos="808">
          <p15:clr>
            <a:srgbClr val="A4A3A4"/>
          </p15:clr>
        </p15:guide>
        <p15:guide id="5" pos="5142">
          <p15:clr>
            <a:srgbClr val="A4A3A4"/>
          </p15:clr>
        </p15:guide>
        <p15:guide id="6" pos="3117">
          <p15:clr>
            <a:srgbClr val="A4A3A4"/>
          </p15:clr>
        </p15:guide>
        <p15:guide id="7" pos="1192">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26" userDrawn="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9" roundtripDataSignature="AMtx7miPKbp0fz89HBMmaw05B3Z5EkCh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6A2"/>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332" y="72"/>
      </p:cViewPr>
      <p:guideLst>
        <p:guide orient="horz" pos="2908"/>
        <p:guide orient="horz" pos="1548"/>
        <p:guide pos="5751"/>
        <p:guide pos="808"/>
        <p:guide pos="5142"/>
        <p:guide pos="3117"/>
        <p:guide pos="119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142"/>
        <p:guide pos="312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84" Type="http://schemas.openxmlformats.org/officeDocument/2006/relationships/font" Target="fonts/font8.fntdata"/><Relationship Id="rId89"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87" Type="http://schemas.openxmlformats.org/officeDocument/2006/relationships/font" Target="fonts/font11.fntdata"/><Relationship Id="rId149" Type="http://customschemas.google.com/relationships/presentationmetadata" Target="meta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90" Type="http://schemas.openxmlformats.org/officeDocument/2006/relationships/font" Target="fonts/font14.fntdata"/><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15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453B35-46B0-48A1-8D59-B96B30FC815B}" type="doc">
      <dgm:prSet loTypeId="urn:microsoft.com/office/officeart/2005/8/layout/radial6" loCatId="relationship" qsTypeId="urn:microsoft.com/office/officeart/2005/8/quickstyle/3d2" qsCatId="3D" csTypeId="urn:microsoft.com/office/officeart/2005/8/colors/accent2_4" csCatId="accent2" phldr="1"/>
      <dgm:spPr/>
      <dgm:t>
        <a:bodyPr/>
        <a:lstStyle/>
        <a:p>
          <a:endParaRPr lang="it-IT"/>
        </a:p>
      </dgm:t>
    </dgm:pt>
    <dgm:pt modelId="{162A1DB2-6B9E-489D-A4DA-DD3725F16586}">
      <dgm:prSet phldrT="[Testo]"/>
      <dgm:spPr/>
      <dgm:t>
        <a:bodyPr/>
        <a:lstStyle/>
        <a:p>
          <a:r>
            <a:rPr lang="it-IT" dirty="0">
              <a:latin typeface="Georgia" panose="02040502050405020303" pitchFamily="18" charset="0"/>
            </a:rPr>
            <a:t>Codice della crisi di impresa </a:t>
          </a:r>
        </a:p>
      </dgm:t>
    </dgm:pt>
    <dgm:pt modelId="{1C318571-8609-4952-A5BC-A22F16934EB7}" type="parTrans" cxnId="{1B3363B5-8314-4E0B-B69F-2E9AF4D4EACC}">
      <dgm:prSet/>
      <dgm:spPr/>
      <dgm:t>
        <a:bodyPr/>
        <a:lstStyle/>
        <a:p>
          <a:endParaRPr lang="it-IT"/>
        </a:p>
      </dgm:t>
    </dgm:pt>
    <dgm:pt modelId="{3B8AEF17-0738-46E0-8FDF-DFE7BF2CCF8C}" type="sibTrans" cxnId="{1B3363B5-8314-4E0B-B69F-2E9AF4D4EACC}">
      <dgm:prSet/>
      <dgm:spPr/>
      <dgm:t>
        <a:bodyPr/>
        <a:lstStyle/>
        <a:p>
          <a:endParaRPr lang="it-IT"/>
        </a:p>
      </dgm:t>
    </dgm:pt>
    <dgm:pt modelId="{7673B141-BCB3-4E0B-BFF9-43D6D15904BD}">
      <dgm:prSet phldrT="[Testo]" custT="1"/>
      <dgm:spPr/>
      <dgm:t>
        <a:bodyPr/>
        <a:lstStyle/>
        <a:p>
          <a:r>
            <a:rPr lang="it-IT" sz="1200" dirty="0">
              <a:latin typeface="Georgia" panose="02040502050405020303" pitchFamily="18" charset="0"/>
            </a:rPr>
            <a:t>Art. 375 ccii di (2 comma 2086 cc</a:t>
          </a:r>
        </a:p>
      </dgm:t>
    </dgm:pt>
    <dgm:pt modelId="{5D1B7719-9263-429B-9D0F-26110337858E}" type="parTrans" cxnId="{ED30C729-0ABF-46EA-9B1E-027186AFE453}">
      <dgm:prSet/>
      <dgm:spPr/>
      <dgm:t>
        <a:bodyPr/>
        <a:lstStyle/>
        <a:p>
          <a:endParaRPr lang="it-IT"/>
        </a:p>
      </dgm:t>
    </dgm:pt>
    <dgm:pt modelId="{0DFEE7BD-CD85-43FA-993F-9C7BB75B76F4}" type="sibTrans" cxnId="{ED30C729-0ABF-46EA-9B1E-027186AFE453}">
      <dgm:prSet/>
      <dgm:spPr/>
      <dgm:t>
        <a:bodyPr/>
        <a:lstStyle/>
        <a:p>
          <a:endParaRPr lang="it-IT"/>
        </a:p>
      </dgm:t>
    </dgm:pt>
    <dgm:pt modelId="{580B7CDD-14C4-487A-875E-C399BAED4BC8}">
      <dgm:prSet phldrT="[Testo]" custT="1"/>
      <dgm:spPr/>
      <dgm:t>
        <a:bodyPr/>
        <a:lstStyle/>
        <a:p>
          <a:r>
            <a:rPr lang="it-IT" sz="1200" dirty="0">
              <a:latin typeface="Georgia" panose="02040502050405020303" pitchFamily="18" charset="0"/>
            </a:rPr>
            <a:t>Art. 3 – art. 25 </a:t>
          </a:r>
          <a:r>
            <a:rPr lang="it-IT" sz="1200" dirty="0" err="1">
              <a:latin typeface="Georgia" panose="02040502050405020303" pitchFamily="18" charset="0"/>
            </a:rPr>
            <a:t>octies</a:t>
          </a:r>
          <a:r>
            <a:rPr lang="it-IT" sz="1200" dirty="0">
              <a:latin typeface="Georgia" panose="02040502050405020303" pitchFamily="18" charset="0"/>
            </a:rPr>
            <a:t> – art. 25 </a:t>
          </a:r>
          <a:r>
            <a:rPr lang="it-IT" sz="1200" dirty="0" err="1">
              <a:latin typeface="Georgia" panose="02040502050405020303" pitchFamily="18" charset="0"/>
            </a:rPr>
            <a:t>novies</a:t>
          </a:r>
          <a:r>
            <a:rPr lang="it-IT" sz="1200" dirty="0">
              <a:latin typeface="Georgia" panose="02040502050405020303" pitchFamily="18" charset="0"/>
            </a:rPr>
            <a:t> ccii  - art 25 </a:t>
          </a:r>
          <a:r>
            <a:rPr lang="it-IT" sz="1200" dirty="0" err="1">
              <a:latin typeface="Georgia" panose="02040502050405020303" pitchFamily="18" charset="0"/>
            </a:rPr>
            <a:t>decies</a:t>
          </a:r>
          <a:r>
            <a:rPr lang="it-IT" sz="1200" dirty="0">
              <a:latin typeface="Georgia" panose="02040502050405020303" pitchFamily="18" charset="0"/>
            </a:rPr>
            <a:t> ccii</a:t>
          </a:r>
        </a:p>
      </dgm:t>
    </dgm:pt>
    <dgm:pt modelId="{D977381F-626F-494E-B53F-E336A04AF8E7}" type="parTrans" cxnId="{5BF3EF43-4CD3-47A9-A84D-33281BFFEE59}">
      <dgm:prSet/>
      <dgm:spPr/>
      <dgm:t>
        <a:bodyPr/>
        <a:lstStyle/>
        <a:p>
          <a:endParaRPr lang="it-IT"/>
        </a:p>
      </dgm:t>
    </dgm:pt>
    <dgm:pt modelId="{21595188-85B4-428C-A110-1F2208CBE292}" type="sibTrans" cxnId="{5BF3EF43-4CD3-47A9-A84D-33281BFFEE59}">
      <dgm:prSet/>
      <dgm:spPr/>
      <dgm:t>
        <a:bodyPr/>
        <a:lstStyle/>
        <a:p>
          <a:endParaRPr lang="it-IT"/>
        </a:p>
      </dgm:t>
    </dgm:pt>
    <dgm:pt modelId="{CE582A51-2214-494B-B073-6389DC01F02A}">
      <dgm:prSet phldrT="[Testo]" custT="1"/>
      <dgm:spPr/>
      <dgm:t>
        <a:bodyPr/>
        <a:lstStyle/>
        <a:p>
          <a:r>
            <a:rPr lang="it-IT" sz="1050" dirty="0">
              <a:solidFill>
                <a:schemeClr val="accent2"/>
              </a:solidFill>
              <a:latin typeface="Georgia" panose="02040502050405020303" pitchFamily="18" charset="0"/>
            </a:rPr>
            <a:t>Art. 377 ccii di modifica art. 2257 cc – 2380 bis cc – 2409 </a:t>
          </a:r>
          <a:r>
            <a:rPr lang="it-IT" sz="1050" dirty="0" err="1">
              <a:solidFill>
                <a:schemeClr val="accent2"/>
              </a:solidFill>
              <a:latin typeface="Georgia" panose="02040502050405020303" pitchFamily="18" charset="0"/>
            </a:rPr>
            <a:t>novies</a:t>
          </a:r>
          <a:r>
            <a:rPr lang="it-IT" sz="1050" dirty="0">
              <a:solidFill>
                <a:schemeClr val="accent2"/>
              </a:solidFill>
              <a:latin typeface="Georgia" panose="02040502050405020303" pitchFamily="18" charset="0"/>
            </a:rPr>
            <a:t> primo comma cc – 2475 cc</a:t>
          </a:r>
        </a:p>
      </dgm:t>
    </dgm:pt>
    <dgm:pt modelId="{81E9854B-DA2D-41AA-8D8D-12AC2C64E93A}" type="parTrans" cxnId="{B9AD72FB-A32E-4FC9-84AD-CCA08A11B248}">
      <dgm:prSet/>
      <dgm:spPr/>
      <dgm:t>
        <a:bodyPr/>
        <a:lstStyle/>
        <a:p>
          <a:endParaRPr lang="it-IT"/>
        </a:p>
      </dgm:t>
    </dgm:pt>
    <dgm:pt modelId="{DC8B5E9D-97AD-4B34-B784-341519EFD1D8}" type="sibTrans" cxnId="{B9AD72FB-A32E-4FC9-84AD-CCA08A11B248}">
      <dgm:prSet/>
      <dgm:spPr/>
      <dgm:t>
        <a:bodyPr/>
        <a:lstStyle/>
        <a:p>
          <a:endParaRPr lang="it-IT"/>
        </a:p>
      </dgm:t>
    </dgm:pt>
    <dgm:pt modelId="{B4EDAA6C-466A-4DF1-BCDE-4B9CF481356C}">
      <dgm:prSet phldrT="[Testo]" custT="1"/>
      <dgm:spPr/>
      <dgm:t>
        <a:bodyPr/>
        <a:lstStyle/>
        <a:p>
          <a:r>
            <a:rPr lang="it-IT" sz="1200" dirty="0">
              <a:effectLst/>
              <a:latin typeface="Georgia" panose="02040502050405020303" pitchFamily="18" charset="0"/>
            </a:rPr>
            <a:t>Art- 378 ccii (responsabilità degli amministratori di modifica art. 2476 cc e 2486 cc </a:t>
          </a:r>
        </a:p>
      </dgm:t>
    </dgm:pt>
    <dgm:pt modelId="{E2170E4E-A450-47D5-8492-63B1C4AB4558}" type="parTrans" cxnId="{769AA53F-03FB-4981-96C8-4D24857761D8}">
      <dgm:prSet/>
      <dgm:spPr/>
      <dgm:t>
        <a:bodyPr/>
        <a:lstStyle/>
        <a:p>
          <a:endParaRPr lang="it-IT"/>
        </a:p>
      </dgm:t>
    </dgm:pt>
    <dgm:pt modelId="{6EE38F8F-5563-4513-9FBE-79945E5B8150}" type="sibTrans" cxnId="{769AA53F-03FB-4981-96C8-4D24857761D8}">
      <dgm:prSet/>
      <dgm:spPr/>
      <dgm:t>
        <a:bodyPr/>
        <a:lstStyle/>
        <a:p>
          <a:endParaRPr lang="it-IT"/>
        </a:p>
      </dgm:t>
    </dgm:pt>
    <dgm:pt modelId="{E05767B2-1589-45AD-BA94-15F950626453}" type="pres">
      <dgm:prSet presAssocID="{5D453B35-46B0-48A1-8D59-B96B30FC815B}" presName="Name0" presStyleCnt="0">
        <dgm:presLayoutVars>
          <dgm:chMax val="1"/>
          <dgm:dir/>
          <dgm:animLvl val="ctr"/>
          <dgm:resizeHandles val="exact"/>
        </dgm:presLayoutVars>
      </dgm:prSet>
      <dgm:spPr/>
    </dgm:pt>
    <dgm:pt modelId="{A658A3F4-0781-4515-9122-6DF7ADFE341B}" type="pres">
      <dgm:prSet presAssocID="{162A1DB2-6B9E-489D-A4DA-DD3725F16586}" presName="centerShape" presStyleLbl="node0" presStyleIdx="0" presStyleCnt="1"/>
      <dgm:spPr/>
    </dgm:pt>
    <dgm:pt modelId="{0735442E-9581-4CFC-BE73-E77D2449B255}" type="pres">
      <dgm:prSet presAssocID="{7673B141-BCB3-4E0B-BFF9-43D6D15904BD}" presName="node" presStyleLbl="node1" presStyleIdx="0" presStyleCnt="4">
        <dgm:presLayoutVars>
          <dgm:bulletEnabled val="1"/>
        </dgm:presLayoutVars>
      </dgm:prSet>
      <dgm:spPr/>
    </dgm:pt>
    <dgm:pt modelId="{6D0B438E-6761-419A-AC3B-C76CAB81373A}" type="pres">
      <dgm:prSet presAssocID="{7673B141-BCB3-4E0B-BFF9-43D6D15904BD}" presName="dummy" presStyleCnt="0"/>
      <dgm:spPr/>
    </dgm:pt>
    <dgm:pt modelId="{EEA9B1AA-A1C7-4305-8C62-8E4B528EDA9F}" type="pres">
      <dgm:prSet presAssocID="{0DFEE7BD-CD85-43FA-993F-9C7BB75B76F4}" presName="sibTrans" presStyleLbl="sibTrans2D1" presStyleIdx="0" presStyleCnt="4" custLinFactNeighborX="14089" custLinFactNeighborY="-4536"/>
      <dgm:spPr/>
    </dgm:pt>
    <dgm:pt modelId="{6267C4A1-3E93-4E9B-89F7-014D2B210481}" type="pres">
      <dgm:prSet presAssocID="{580B7CDD-14C4-487A-875E-C399BAED4BC8}" presName="node" presStyleLbl="node1" presStyleIdx="1" presStyleCnt="4" custScaleX="155436" custScaleY="143112">
        <dgm:presLayoutVars>
          <dgm:bulletEnabled val="1"/>
        </dgm:presLayoutVars>
      </dgm:prSet>
      <dgm:spPr/>
    </dgm:pt>
    <dgm:pt modelId="{0DB0E820-9139-4ACA-BD60-D815C8B2B8EE}" type="pres">
      <dgm:prSet presAssocID="{580B7CDD-14C4-487A-875E-C399BAED4BC8}" presName="dummy" presStyleCnt="0"/>
      <dgm:spPr/>
    </dgm:pt>
    <dgm:pt modelId="{F91A66F0-0671-4712-B0CE-C4B636EC9621}" type="pres">
      <dgm:prSet presAssocID="{21595188-85B4-428C-A110-1F2208CBE292}" presName="sibTrans" presStyleLbl="sibTrans2D1" presStyleIdx="1" presStyleCnt="4" custScaleX="123186" custScaleY="100717" custLinFactNeighborX="5496" custLinFactNeighborY="109"/>
      <dgm:spPr/>
    </dgm:pt>
    <dgm:pt modelId="{D95DB626-2051-4B9C-9A35-9A9D8EA35935}" type="pres">
      <dgm:prSet presAssocID="{CE582A51-2214-494B-B073-6389DC01F02A}" presName="node" presStyleLbl="node1" presStyleIdx="2" presStyleCnt="4" custScaleX="152313" custScaleY="99677" custRadScaleRad="100104" custRadScaleInc="1874">
        <dgm:presLayoutVars>
          <dgm:bulletEnabled val="1"/>
        </dgm:presLayoutVars>
      </dgm:prSet>
      <dgm:spPr/>
    </dgm:pt>
    <dgm:pt modelId="{89F2B2B0-56E3-4AA8-A3A4-340CFA8844EA}" type="pres">
      <dgm:prSet presAssocID="{CE582A51-2214-494B-B073-6389DC01F02A}" presName="dummy" presStyleCnt="0"/>
      <dgm:spPr/>
    </dgm:pt>
    <dgm:pt modelId="{43A1E57C-4A12-40EB-ADED-BE396BE47FEC}" type="pres">
      <dgm:prSet presAssocID="{DC8B5E9D-97AD-4B34-B784-341519EFD1D8}" presName="sibTrans" presStyleLbl="sibTrans2D1" presStyleIdx="2" presStyleCnt="4"/>
      <dgm:spPr/>
    </dgm:pt>
    <dgm:pt modelId="{E75B9F98-6B03-4EC2-93B9-C9E2C6E2BAA5}" type="pres">
      <dgm:prSet presAssocID="{B4EDAA6C-466A-4DF1-BCDE-4B9CF481356C}" presName="node" presStyleLbl="node1" presStyleIdx="3" presStyleCnt="4" custScaleX="164823" custScaleY="157483" custRadScaleRad="131255" custRadScaleInc="78">
        <dgm:presLayoutVars>
          <dgm:bulletEnabled val="1"/>
        </dgm:presLayoutVars>
      </dgm:prSet>
      <dgm:spPr/>
    </dgm:pt>
    <dgm:pt modelId="{02E4FA24-96C9-47F9-BD5B-15CED222E55D}" type="pres">
      <dgm:prSet presAssocID="{B4EDAA6C-466A-4DF1-BCDE-4B9CF481356C}" presName="dummy" presStyleCnt="0"/>
      <dgm:spPr/>
    </dgm:pt>
    <dgm:pt modelId="{47B39BC5-0BD1-4734-89C9-CBCBB5F07237}" type="pres">
      <dgm:prSet presAssocID="{6EE38F8F-5563-4513-9FBE-79945E5B8150}" presName="sibTrans" presStyleLbl="sibTrans2D1" presStyleIdx="3" presStyleCnt="4" custLinFactNeighborX="-163" custLinFactNeighborY="-1381"/>
      <dgm:spPr/>
    </dgm:pt>
  </dgm:ptLst>
  <dgm:cxnLst>
    <dgm:cxn modelId="{42527A15-1540-44DF-B8F5-F2AA9E39B45D}" type="presOf" srcId="{CE582A51-2214-494B-B073-6389DC01F02A}" destId="{D95DB626-2051-4B9C-9A35-9A9D8EA35935}" srcOrd="0" destOrd="0" presId="urn:microsoft.com/office/officeart/2005/8/layout/radial6"/>
    <dgm:cxn modelId="{DFB26518-C803-452D-AA2B-3C169966A741}" type="presOf" srcId="{B4EDAA6C-466A-4DF1-BCDE-4B9CF481356C}" destId="{E75B9F98-6B03-4EC2-93B9-C9E2C6E2BAA5}" srcOrd="0" destOrd="0" presId="urn:microsoft.com/office/officeart/2005/8/layout/radial6"/>
    <dgm:cxn modelId="{ED30C729-0ABF-46EA-9B1E-027186AFE453}" srcId="{162A1DB2-6B9E-489D-A4DA-DD3725F16586}" destId="{7673B141-BCB3-4E0B-BFF9-43D6D15904BD}" srcOrd="0" destOrd="0" parTransId="{5D1B7719-9263-429B-9D0F-26110337858E}" sibTransId="{0DFEE7BD-CD85-43FA-993F-9C7BB75B76F4}"/>
    <dgm:cxn modelId="{7BA2732C-EF2D-4150-8CB5-3D0B2E08FD2B}" type="presOf" srcId="{6EE38F8F-5563-4513-9FBE-79945E5B8150}" destId="{47B39BC5-0BD1-4734-89C9-CBCBB5F07237}" srcOrd="0" destOrd="0" presId="urn:microsoft.com/office/officeart/2005/8/layout/radial6"/>
    <dgm:cxn modelId="{769AA53F-03FB-4981-96C8-4D24857761D8}" srcId="{162A1DB2-6B9E-489D-A4DA-DD3725F16586}" destId="{B4EDAA6C-466A-4DF1-BCDE-4B9CF481356C}" srcOrd="3" destOrd="0" parTransId="{E2170E4E-A450-47D5-8492-63B1C4AB4558}" sibTransId="{6EE38F8F-5563-4513-9FBE-79945E5B8150}"/>
    <dgm:cxn modelId="{5BF3EF43-4CD3-47A9-A84D-33281BFFEE59}" srcId="{162A1DB2-6B9E-489D-A4DA-DD3725F16586}" destId="{580B7CDD-14C4-487A-875E-C399BAED4BC8}" srcOrd="1" destOrd="0" parTransId="{D977381F-626F-494E-B53F-E336A04AF8E7}" sibTransId="{21595188-85B4-428C-A110-1F2208CBE292}"/>
    <dgm:cxn modelId="{2D0C59A0-4762-492C-A8E2-C33245A75705}" type="presOf" srcId="{580B7CDD-14C4-487A-875E-C399BAED4BC8}" destId="{6267C4A1-3E93-4E9B-89F7-014D2B210481}" srcOrd="0" destOrd="0" presId="urn:microsoft.com/office/officeart/2005/8/layout/radial6"/>
    <dgm:cxn modelId="{4D243DB0-B7F4-4C23-A7F0-B4FE604A79C1}" type="presOf" srcId="{7673B141-BCB3-4E0B-BFF9-43D6D15904BD}" destId="{0735442E-9581-4CFC-BE73-E77D2449B255}" srcOrd="0" destOrd="0" presId="urn:microsoft.com/office/officeart/2005/8/layout/radial6"/>
    <dgm:cxn modelId="{388627B5-AEDB-4E15-8428-0A254794F45E}" type="presOf" srcId="{162A1DB2-6B9E-489D-A4DA-DD3725F16586}" destId="{A658A3F4-0781-4515-9122-6DF7ADFE341B}" srcOrd="0" destOrd="0" presId="urn:microsoft.com/office/officeart/2005/8/layout/radial6"/>
    <dgm:cxn modelId="{1B3363B5-8314-4E0B-B69F-2E9AF4D4EACC}" srcId="{5D453B35-46B0-48A1-8D59-B96B30FC815B}" destId="{162A1DB2-6B9E-489D-A4DA-DD3725F16586}" srcOrd="0" destOrd="0" parTransId="{1C318571-8609-4952-A5BC-A22F16934EB7}" sibTransId="{3B8AEF17-0738-46E0-8FDF-DFE7BF2CCF8C}"/>
    <dgm:cxn modelId="{0B10ACBF-918F-4BF6-B86D-F90CA61A9A0E}" type="presOf" srcId="{21595188-85B4-428C-A110-1F2208CBE292}" destId="{F91A66F0-0671-4712-B0CE-C4B636EC9621}" srcOrd="0" destOrd="0" presId="urn:microsoft.com/office/officeart/2005/8/layout/radial6"/>
    <dgm:cxn modelId="{3422BDE8-1B8E-4CF4-860F-6166685EBEB7}" type="presOf" srcId="{DC8B5E9D-97AD-4B34-B784-341519EFD1D8}" destId="{43A1E57C-4A12-40EB-ADED-BE396BE47FEC}" srcOrd="0" destOrd="0" presId="urn:microsoft.com/office/officeart/2005/8/layout/radial6"/>
    <dgm:cxn modelId="{5162D5F4-590A-4368-BDF8-B4157535CD7B}" type="presOf" srcId="{5D453B35-46B0-48A1-8D59-B96B30FC815B}" destId="{E05767B2-1589-45AD-BA94-15F950626453}" srcOrd="0" destOrd="0" presId="urn:microsoft.com/office/officeart/2005/8/layout/radial6"/>
    <dgm:cxn modelId="{B9AD72FB-A32E-4FC9-84AD-CCA08A11B248}" srcId="{162A1DB2-6B9E-489D-A4DA-DD3725F16586}" destId="{CE582A51-2214-494B-B073-6389DC01F02A}" srcOrd="2" destOrd="0" parTransId="{81E9854B-DA2D-41AA-8D8D-12AC2C64E93A}" sibTransId="{DC8B5E9D-97AD-4B34-B784-341519EFD1D8}"/>
    <dgm:cxn modelId="{0DB5B7FC-5580-4150-ACC9-372044147EF0}" type="presOf" srcId="{0DFEE7BD-CD85-43FA-993F-9C7BB75B76F4}" destId="{EEA9B1AA-A1C7-4305-8C62-8E4B528EDA9F}" srcOrd="0" destOrd="0" presId="urn:microsoft.com/office/officeart/2005/8/layout/radial6"/>
    <dgm:cxn modelId="{651AFC49-ACF2-435C-93A9-B35692EF7442}" type="presParOf" srcId="{E05767B2-1589-45AD-BA94-15F950626453}" destId="{A658A3F4-0781-4515-9122-6DF7ADFE341B}" srcOrd="0" destOrd="0" presId="urn:microsoft.com/office/officeart/2005/8/layout/radial6"/>
    <dgm:cxn modelId="{C34E5824-A19B-48BD-9D22-48804FDF3624}" type="presParOf" srcId="{E05767B2-1589-45AD-BA94-15F950626453}" destId="{0735442E-9581-4CFC-BE73-E77D2449B255}" srcOrd="1" destOrd="0" presId="urn:microsoft.com/office/officeart/2005/8/layout/radial6"/>
    <dgm:cxn modelId="{F84E3183-1632-4D6A-82CA-93B060CD3867}" type="presParOf" srcId="{E05767B2-1589-45AD-BA94-15F950626453}" destId="{6D0B438E-6761-419A-AC3B-C76CAB81373A}" srcOrd="2" destOrd="0" presId="urn:microsoft.com/office/officeart/2005/8/layout/radial6"/>
    <dgm:cxn modelId="{E16B6930-2D35-470C-BBD2-A19C9074C021}" type="presParOf" srcId="{E05767B2-1589-45AD-BA94-15F950626453}" destId="{EEA9B1AA-A1C7-4305-8C62-8E4B528EDA9F}" srcOrd="3" destOrd="0" presId="urn:microsoft.com/office/officeart/2005/8/layout/radial6"/>
    <dgm:cxn modelId="{1E6E8CB7-E49F-404C-9292-DEF7CB697ECA}" type="presParOf" srcId="{E05767B2-1589-45AD-BA94-15F950626453}" destId="{6267C4A1-3E93-4E9B-89F7-014D2B210481}" srcOrd="4" destOrd="0" presId="urn:microsoft.com/office/officeart/2005/8/layout/radial6"/>
    <dgm:cxn modelId="{B563DA36-8647-48F7-A61D-4892B419BB26}" type="presParOf" srcId="{E05767B2-1589-45AD-BA94-15F950626453}" destId="{0DB0E820-9139-4ACA-BD60-D815C8B2B8EE}" srcOrd="5" destOrd="0" presId="urn:microsoft.com/office/officeart/2005/8/layout/radial6"/>
    <dgm:cxn modelId="{E37CDA05-3EA6-4427-B936-4B94E1E84FC4}" type="presParOf" srcId="{E05767B2-1589-45AD-BA94-15F950626453}" destId="{F91A66F0-0671-4712-B0CE-C4B636EC9621}" srcOrd="6" destOrd="0" presId="urn:microsoft.com/office/officeart/2005/8/layout/radial6"/>
    <dgm:cxn modelId="{64CDE3E7-B86E-47E5-9CF8-51EB492F2FDF}" type="presParOf" srcId="{E05767B2-1589-45AD-BA94-15F950626453}" destId="{D95DB626-2051-4B9C-9A35-9A9D8EA35935}" srcOrd="7" destOrd="0" presId="urn:microsoft.com/office/officeart/2005/8/layout/radial6"/>
    <dgm:cxn modelId="{7362909D-C7F6-4384-B63D-9C19E54A01B6}" type="presParOf" srcId="{E05767B2-1589-45AD-BA94-15F950626453}" destId="{89F2B2B0-56E3-4AA8-A3A4-340CFA8844EA}" srcOrd="8" destOrd="0" presId="urn:microsoft.com/office/officeart/2005/8/layout/radial6"/>
    <dgm:cxn modelId="{A5949059-05CD-4A4B-A326-623DD7433D0E}" type="presParOf" srcId="{E05767B2-1589-45AD-BA94-15F950626453}" destId="{43A1E57C-4A12-40EB-ADED-BE396BE47FEC}" srcOrd="9" destOrd="0" presId="urn:microsoft.com/office/officeart/2005/8/layout/radial6"/>
    <dgm:cxn modelId="{8EA2D440-6932-43C3-9958-DEEA42E00BD1}" type="presParOf" srcId="{E05767B2-1589-45AD-BA94-15F950626453}" destId="{E75B9F98-6B03-4EC2-93B9-C9E2C6E2BAA5}" srcOrd="10" destOrd="0" presId="urn:microsoft.com/office/officeart/2005/8/layout/radial6"/>
    <dgm:cxn modelId="{EC5138B9-54D3-430D-9FAC-85D84E19A051}" type="presParOf" srcId="{E05767B2-1589-45AD-BA94-15F950626453}" destId="{02E4FA24-96C9-47F9-BD5B-15CED222E55D}" srcOrd="11" destOrd="0" presId="urn:microsoft.com/office/officeart/2005/8/layout/radial6"/>
    <dgm:cxn modelId="{A586699D-F812-4A0B-B0D5-34E854BAEA85}" type="presParOf" srcId="{E05767B2-1589-45AD-BA94-15F950626453}" destId="{47B39BC5-0BD1-4734-89C9-CBCBB5F0723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C3A103-454C-45A0-8A49-09AB7C76078E}"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it-IT"/>
        </a:p>
      </dgm:t>
    </dgm:pt>
    <dgm:pt modelId="{6D7D6079-DD06-4F5E-A78E-107DD337CEFE}">
      <dgm:prSet custT="1"/>
      <dgm:spPr/>
      <dgm:t>
        <a:bodyPr/>
        <a:lstStyle/>
        <a:p>
          <a:pPr rtl="0"/>
          <a:r>
            <a:rPr lang="it-IT" sz="900" b="0" i="0" dirty="0">
              <a:solidFill>
                <a:schemeClr val="bg1"/>
              </a:solidFill>
              <a:latin typeface="Georgia" panose="02040502050405020303" pitchFamily="18" charset="0"/>
            </a:rPr>
            <a:t>Sostenibilità ambientale </a:t>
          </a:r>
          <a:endParaRPr lang="it-IT" sz="900" dirty="0">
            <a:solidFill>
              <a:schemeClr val="bg1"/>
            </a:solidFill>
            <a:latin typeface="Georgia" panose="02040502050405020303" pitchFamily="18" charset="0"/>
          </a:endParaRPr>
        </a:p>
      </dgm:t>
    </dgm:pt>
    <dgm:pt modelId="{1925F1BC-8506-4070-A9FC-2D69047AE34F}" type="parTrans" cxnId="{6E03BAC8-4757-4795-9025-6325C6DC5FA7}">
      <dgm:prSet/>
      <dgm:spPr/>
      <dgm:t>
        <a:bodyPr/>
        <a:lstStyle/>
        <a:p>
          <a:endParaRPr lang="it-IT"/>
        </a:p>
      </dgm:t>
    </dgm:pt>
    <dgm:pt modelId="{76338A54-5485-487A-95DA-D2C0E3122156}" type="sibTrans" cxnId="{6E03BAC8-4757-4795-9025-6325C6DC5FA7}">
      <dgm:prSet/>
      <dgm:spPr/>
      <dgm:t>
        <a:bodyPr/>
        <a:lstStyle/>
        <a:p>
          <a:endParaRPr lang="it-IT"/>
        </a:p>
      </dgm:t>
    </dgm:pt>
    <dgm:pt modelId="{8CEC63E9-BBA6-4E50-9AA2-1E6056DE7A58}">
      <dgm:prSet custT="1"/>
      <dgm:spPr/>
      <dgm:t>
        <a:bodyPr/>
        <a:lstStyle/>
        <a:p>
          <a:pPr rtl="0"/>
          <a:r>
            <a:rPr lang="it-IT" sz="900" b="0" i="0" dirty="0">
              <a:solidFill>
                <a:schemeClr val="bg1"/>
              </a:solidFill>
              <a:latin typeface="Georgia" panose="02040502050405020303" pitchFamily="18" charset="0"/>
            </a:rPr>
            <a:t>Iniziative di responsabilità sociale</a:t>
          </a:r>
          <a:endParaRPr lang="it-IT" sz="900" dirty="0">
            <a:solidFill>
              <a:schemeClr val="bg1"/>
            </a:solidFill>
            <a:latin typeface="Georgia" panose="02040502050405020303" pitchFamily="18" charset="0"/>
          </a:endParaRPr>
        </a:p>
      </dgm:t>
    </dgm:pt>
    <dgm:pt modelId="{D96E413F-7F7B-4E9D-8655-F7954B59958C}" type="parTrans" cxnId="{3F5D21BA-B6E8-4D8D-B860-6C02814CC4A6}">
      <dgm:prSet/>
      <dgm:spPr/>
      <dgm:t>
        <a:bodyPr/>
        <a:lstStyle/>
        <a:p>
          <a:endParaRPr lang="it-IT"/>
        </a:p>
      </dgm:t>
    </dgm:pt>
    <dgm:pt modelId="{B131F40A-B454-4125-9A99-E127B798C018}" type="sibTrans" cxnId="{3F5D21BA-B6E8-4D8D-B860-6C02814CC4A6}">
      <dgm:prSet/>
      <dgm:spPr/>
      <dgm:t>
        <a:bodyPr/>
        <a:lstStyle/>
        <a:p>
          <a:endParaRPr lang="it-IT"/>
        </a:p>
      </dgm:t>
    </dgm:pt>
    <dgm:pt modelId="{01A879B3-8A27-4484-B863-B3BAA8257863}">
      <dgm:prSet custT="1"/>
      <dgm:spPr/>
      <dgm:t>
        <a:bodyPr/>
        <a:lstStyle/>
        <a:p>
          <a:pPr algn="r" rtl="0"/>
          <a:r>
            <a:rPr lang="it-IT" sz="900" b="0" i="0" dirty="0">
              <a:solidFill>
                <a:schemeClr val="bg1"/>
              </a:solidFill>
              <a:latin typeface="Georgia" panose="02040502050405020303" pitchFamily="18" charset="0"/>
            </a:rPr>
            <a:t>Iniziative per la </a:t>
          </a:r>
          <a:r>
            <a:rPr lang="it-IT" sz="900" b="0" i="0" dirty="0" err="1">
              <a:solidFill>
                <a:schemeClr val="bg1"/>
              </a:solidFill>
              <a:latin typeface="Georgia" panose="02040502050405020303" pitchFamily="18" charset="0"/>
            </a:rPr>
            <a:t>governance</a:t>
          </a:r>
          <a:r>
            <a:rPr lang="it-IT" sz="900" b="0" i="0" dirty="0">
              <a:solidFill>
                <a:schemeClr val="bg1"/>
              </a:solidFill>
              <a:latin typeface="Georgia" panose="02040502050405020303" pitchFamily="18" charset="0"/>
            </a:rPr>
            <a:t> </a:t>
          </a:r>
          <a:endParaRPr lang="it-IT" sz="900" dirty="0">
            <a:solidFill>
              <a:schemeClr val="bg1"/>
            </a:solidFill>
            <a:latin typeface="Georgia" panose="02040502050405020303" pitchFamily="18" charset="0"/>
          </a:endParaRPr>
        </a:p>
      </dgm:t>
    </dgm:pt>
    <dgm:pt modelId="{2B7F16DD-B571-481B-B544-981BD388BC59}" type="parTrans" cxnId="{106DFFC4-F28F-4290-8043-8933EB725A34}">
      <dgm:prSet/>
      <dgm:spPr/>
      <dgm:t>
        <a:bodyPr/>
        <a:lstStyle/>
        <a:p>
          <a:endParaRPr lang="it-IT"/>
        </a:p>
      </dgm:t>
    </dgm:pt>
    <dgm:pt modelId="{E5A82262-10C6-4806-B0BD-B81AAAEB41A9}" type="sibTrans" cxnId="{106DFFC4-F28F-4290-8043-8933EB725A34}">
      <dgm:prSet/>
      <dgm:spPr/>
      <dgm:t>
        <a:bodyPr/>
        <a:lstStyle/>
        <a:p>
          <a:endParaRPr lang="it-IT"/>
        </a:p>
      </dgm:t>
    </dgm:pt>
    <dgm:pt modelId="{B237077C-8097-4546-B142-2225ED6EE3A3}" type="pres">
      <dgm:prSet presAssocID="{ADC3A103-454C-45A0-8A49-09AB7C76078E}" presName="compositeShape" presStyleCnt="0">
        <dgm:presLayoutVars>
          <dgm:chMax val="7"/>
          <dgm:dir/>
          <dgm:resizeHandles val="exact"/>
        </dgm:presLayoutVars>
      </dgm:prSet>
      <dgm:spPr/>
    </dgm:pt>
    <dgm:pt modelId="{5A5BC25E-4452-4574-9BEA-624CDD775268}" type="pres">
      <dgm:prSet presAssocID="{6D7D6079-DD06-4F5E-A78E-107DD337CEFE}" presName="circ1" presStyleLbl="vennNode1" presStyleIdx="0" presStyleCnt="3"/>
      <dgm:spPr/>
    </dgm:pt>
    <dgm:pt modelId="{3EA0F4C9-5F2E-4F96-981D-ECD34620AD43}" type="pres">
      <dgm:prSet presAssocID="{6D7D6079-DD06-4F5E-A78E-107DD337CEFE}" presName="circ1Tx" presStyleLbl="revTx" presStyleIdx="0" presStyleCnt="0">
        <dgm:presLayoutVars>
          <dgm:chMax val="0"/>
          <dgm:chPref val="0"/>
          <dgm:bulletEnabled val="1"/>
        </dgm:presLayoutVars>
      </dgm:prSet>
      <dgm:spPr/>
    </dgm:pt>
    <dgm:pt modelId="{84D2B7FF-18E1-46D0-8E89-F3EBF4F894C9}" type="pres">
      <dgm:prSet presAssocID="{8CEC63E9-BBA6-4E50-9AA2-1E6056DE7A58}" presName="circ2" presStyleLbl="vennNode1" presStyleIdx="1" presStyleCnt="3" custScaleX="126890" custScaleY="102524" custLinFactNeighborX="-2770" custLinFactNeighborY="-8551"/>
      <dgm:spPr/>
    </dgm:pt>
    <dgm:pt modelId="{2091A595-1544-46C6-A79A-F30A20C6E350}" type="pres">
      <dgm:prSet presAssocID="{8CEC63E9-BBA6-4E50-9AA2-1E6056DE7A58}" presName="circ2Tx" presStyleLbl="revTx" presStyleIdx="0" presStyleCnt="0">
        <dgm:presLayoutVars>
          <dgm:chMax val="0"/>
          <dgm:chPref val="0"/>
          <dgm:bulletEnabled val="1"/>
        </dgm:presLayoutVars>
      </dgm:prSet>
      <dgm:spPr/>
    </dgm:pt>
    <dgm:pt modelId="{F2B79C38-1631-43FC-A1AC-D80327C7DD7E}" type="pres">
      <dgm:prSet presAssocID="{01A879B3-8A27-4484-B863-B3BAA8257863}" presName="circ3" presStyleLbl="vennNode1" presStyleIdx="2" presStyleCnt="3" custLinFactNeighborX="-12929" custLinFactNeighborY="-8551"/>
      <dgm:spPr/>
    </dgm:pt>
    <dgm:pt modelId="{8D621E72-FD60-41B8-9B55-11C8FB3F6E2D}" type="pres">
      <dgm:prSet presAssocID="{01A879B3-8A27-4484-B863-B3BAA8257863}" presName="circ3Tx" presStyleLbl="revTx" presStyleIdx="0" presStyleCnt="0">
        <dgm:presLayoutVars>
          <dgm:chMax val="0"/>
          <dgm:chPref val="0"/>
          <dgm:bulletEnabled val="1"/>
        </dgm:presLayoutVars>
      </dgm:prSet>
      <dgm:spPr/>
    </dgm:pt>
  </dgm:ptLst>
  <dgm:cxnLst>
    <dgm:cxn modelId="{91289701-88D9-4110-BA48-6D56F16F0C6B}" type="presOf" srcId="{ADC3A103-454C-45A0-8A49-09AB7C76078E}" destId="{B237077C-8097-4546-B142-2225ED6EE3A3}" srcOrd="0" destOrd="0" presId="urn:microsoft.com/office/officeart/2005/8/layout/venn1"/>
    <dgm:cxn modelId="{63622103-2CA9-4B39-943D-59056CC65AD1}" type="presOf" srcId="{6D7D6079-DD06-4F5E-A78E-107DD337CEFE}" destId="{3EA0F4C9-5F2E-4F96-981D-ECD34620AD43}" srcOrd="1" destOrd="0" presId="urn:microsoft.com/office/officeart/2005/8/layout/venn1"/>
    <dgm:cxn modelId="{DAA06E23-E8E2-4928-B29E-8A427237E359}" type="presOf" srcId="{6D7D6079-DD06-4F5E-A78E-107DD337CEFE}" destId="{5A5BC25E-4452-4574-9BEA-624CDD775268}" srcOrd="0" destOrd="0" presId="urn:microsoft.com/office/officeart/2005/8/layout/venn1"/>
    <dgm:cxn modelId="{8E2A3129-7FFC-4B84-8BDE-2839D0F30B1A}" type="presOf" srcId="{8CEC63E9-BBA6-4E50-9AA2-1E6056DE7A58}" destId="{84D2B7FF-18E1-46D0-8E89-F3EBF4F894C9}" srcOrd="0" destOrd="0" presId="urn:microsoft.com/office/officeart/2005/8/layout/venn1"/>
    <dgm:cxn modelId="{013A3774-C802-4F2C-81FD-832372AB5EDE}" type="presOf" srcId="{01A879B3-8A27-4484-B863-B3BAA8257863}" destId="{F2B79C38-1631-43FC-A1AC-D80327C7DD7E}" srcOrd="0" destOrd="0" presId="urn:microsoft.com/office/officeart/2005/8/layout/venn1"/>
    <dgm:cxn modelId="{ED252C9C-6AD8-40CC-88B3-33851BE978C3}" type="presOf" srcId="{8CEC63E9-BBA6-4E50-9AA2-1E6056DE7A58}" destId="{2091A595-1544-46C6-A79A-F30A20C6E350}" srcOrd="1" destOrd="0" presId="urn:microsoft.com/office/officeart/2005/8/layout/venn1"/>
    <dgm:cxn modelId="{24BBD9A1-91CE-4CFC-B54F-42F062BC7149}" type="presOf" srcId="{01A879B3-8A27-4484-B863-B3BAA8257863}" destId="{8D621E72-FD60-41B8-9B55-11C8FB3F6E2D}" srcOrd="1" destOrd="0" presId="urn:microsoft.com/office/officeart/2005/8/layout/venn1"/>
    <dgm:cxn modelId="{3F5D21BA-B6E8-4D8D-B860-6C02814CC4A6}" srcId="{ADC3A103-454C-45A0-8A49-09AB7C76078E}" destId="{8CEC63E9-BBA6-4E50-9AA2-1E6056DE7A58}" srcOrd="1" destOrd="0" parTransId="{D96E413F-7F7B-4E9D-8655-F7954B59958C}" sibTransId="{B131F40A-B454-4125-9A99-E127B798C018}"/>
    <dgm:cxn modelId="{106DFFC4-F28F-4290-8043-8933EB725A34}" srcId="{ADC3A103-454C-45A0-8A49-09AB7C76078E}" destId="{01A879B3-8A27-4484-B863-B3BAA8257863}" srcOrd="2" destOrd="0" parTransId="{2B7F16DD-B571-481B-B544-981BD388BC59}" sibTransId="{E5A82262-10C6-4806-B0BD-B81AAAEB41A9}"/>
    <dgm:cxn modelId="{6E03BAC8-4757-4795-9025-6325C6DC5FA7}" srcId="{ADC3A103-454C-45A0-8A49-09AB7C76078E}" destId="{6D7D6079-DD06-4F5E-A78E-107DD337CEFE}" srcOrd="0" destOrd="0" parTransId="{1925F1BC-8506-4070-A9FC-2D69047AE34F}" sibTransId="{76338A54-5485-487A-95DA-D2C0E3122156}"/>
    <dgm:cxn modelId="{BA411526-8932-4016-AF62-CD751BB02B5D}" type="presParOf" srcId="{B237077C-8097-4546-B142-2225ED6EE3A3}" destId="{5A5BC25E-4452-4574-9BEA-624CDD775268}" srcOrd="0" destOrd="0" presId="urn:microsoft.com/office/officeart/2005/8/layout/venn1"/>
    <dgm:cxn modelId="{7B770C3B-3A8A-4D71-B3C9-77931E871F16}" type="presParOf" srcId="{B237077C-8097-4546-B142-2225ED6EE3A3}" destId="{3EA0F4C9-5F2E-4F96-981D-ECD34620AD43}" srcOrd="1" destOrd="0" presId="urn:microsoft.com/office/officeart/2005/8/layout/venn1"/>
    <dgm:cxn modelId="{02C4469B-59EF-4824-A683-84C371109396}" type="presParOf" srcId="{B237077C-8097-4546-B142-2225ED6EE3A3}" destId="{84D2B7FF-18E1-46D0-8E89-F3EBF4F894C9}" srcOrd="2" destOrd="0" presId="urn:microsoft.com/office/officeart/2005/8/layout/venn1"/>
    <dgm:cxn modelId="{819BD13D-26E6-4A40-BAF5-58F548B22C80}" type="presParOf" srcId="{B237077C-8097-4546-B142-2225ED6EE3A3}" destId="{2091A595-1544-46C6-A79A-F30A20C6E350}" srcOrd="3" destOrd="0" presId="urn:microsoft.com/office/officeart/2005/8/layout/venn1"/>
    <dgm:cxn modelId="{6DC953EF-7E5D-4E18-9C26-A5DE1DEAB715}" type="presParOf" srcId="{B237077C-8097-4546-B142-2225ED6EE3A3}" destId="{F2B79C38-1631-43FC-A1AC-D80327C7DD7E}" srcOrd="4" destOrd="0" presId="urn:microsoft.com/office/officeart/2005/8/layout/venn1"/>
    <dgm:cxn modelId="{3D3342AF-CEFD-499D-A88E-7475ABCDBB45}" type="presParOf" srcId="{B237077C-8097-4546-B142-2225ED6EE3A3}" destId="{8D621E72-FD60-41B8-9B55-11C8FB3F6E2D}" srcOrd="5" destOrd="0" presId="urn:microsoft.com/office/officeart/2005/8/layout/ven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AE4B2C-3958-48F6-8661-13478A17B4A9}"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it-IT"/>
        </a:p>
      </dgm:t>
    </dgm:pt>
    <dgm:pt modelId="{1144C0E6-3AC5-408F-A011-0E6DF29A3B62}">
      <dgm:prSet custT="1"/>
      <dgm:spPr/>
      <dgm:t>
        <a:bodyPr/>
        <a:lstStyle/>
        <a:p>
          <a:pPr rtl="0"/>
          <a:r>
            <a:rPr lang="it-IT" sz="800" b="1" i="0" dirty="0">
              <a:solidFill>
                <a:schemeClr val="bg1"/>
              </a:solidFill>
              <a:latin typeface="Georgia" panose="02040502050405020303" pitchFamily="18" charset="0"/>
            </a:rPr>
            <a:t>Misure relative ai clienti</a:t>
          </a:r>
          <a:r>
            <a:rPr lang="it-IT" sz="800" b="0" i="0" dirty="0">
              <a:solidFill>
                <a:schemeClr val="bg1"/>
              </a:solidFill>
              <a:latin typeface="Georgia" panose="02040502050405020303" pitchFamily="18" charset="0"/>
            </a:rPr>
            <a:t> (</a:t>
          </a:r>
          <a:r>
            <a:rPr lang="it-IT" sz="800" b="0" i="1" dirty="0">
              <a:solidFill>
                <a:schemeClr val="bg1"/>
              </a:solidFill>
              <a:latin typeface="Georgia" panose="02040502050405020303" pitchFamily="18" charset="0"/>
            </a:rPr>
            <a:t>come ci percepiscono i nostri clienti?</a:t>
          </a:r>
          <a:r>
            <a:rPr lang="it-IT" sz="800" b="0" i="0" dirty="0">
              <a:solidFill>
                <a:schemeClr val="bg1"/>
              </a:solidFill>
              <a:latin typeface="Georgia" panose="02040502050405020303" pitchFamily="18" charset="0"/>
            </a:rPr>
            <a:t>)</a:t>
          </a:r>
          <a:endParaRPr lang="it-IT" sz="800" dirty="0">
            <a:solidFill>
              <a:schemeClr val="bg1"/>
            </a:solidFill>
            <a:latin typeface="Georgia" panose="02040502050405020303" pitchFamily="18" charset="0"/>
          </a:endParaRPr>
        </a:p>
      </dgm:t>
    </dgm:pt>
    <dgm:pt modelId="{03EB5B86-269A-4EE2-8A6C-C3CE4DDAB0A1}" type="parTrans" cxnId="{F32920C4-D7B4-40AE-BAA1-A7F8A1F45367}">
      <dgm:prSet/>
      <dgm:spPr/>
      <dgm:t>
        <a:bodyPr/>
        <a:lstStyle/>
        <a:p>
          <a:endParaRPr lang="it-IT"/>
        </a:p>
      </dgm:t>
    </dgm:pt>
    <dgm:pt modelId="{051AC895-0200-4ED2-BDF2-A4ABF47B2C67}" type="sibTrans" cxnId="{F32920C4-D7B4-40AE-BAA1-A7F8A1F45367}">
      <dgm:prSet/>
      <dgm:spPr/>
      <dgm:t>
        <a:bodyPr/>
        <a:lstStyle/>
        <a:p>
          <a:endParaRPr lang="it-IT"/>
        </a:p>
      </dgm:t>
    </dgm:pt>
    <dgm:pt modelId="{5159C537-8761-49EB-ADDA-B8D2693F10FD}">
      <dgm:prSet custT="1"/>
      <dgm:spPr/>
      <dgm:t>
        <a:bodyPr/>
        <a:lstStyle/>
        <a:p>
          <a:pPr rtl="0"/>
          <a:r>
            <a:rPr lang="it-IT" sz="800" b="1" i="0" dirty="0">
              <a:solidFill>
                <a:schemeClr val="bg1"/>
              </a:solidFill>
              <a:latin typeface="Georgia" panose="02040502050405020303" pitchFamily="18" charset="0"/>
            </a:rPr>
            <a:t>Misure di processo</a:t>
          </a:r>
          <a:r>
            <a:rPr lang="it-IT" sz="800" b="0" i="0" dirty="0">
              <a:solidFill>
                <a:schemeClr val="bg1"/>
              </a:solidFill>
              <a:latin typeface="Georgia" panose="02040502050405020303" pitchFamily="18" charset="0"/>
            </a:rPr>
            <a:t> (</a:t>
          </a:r>
          <a:r>
            <a:rPr lang="it-IT" sz="800" b="0" i="1" dirty="0">
              <a:solidFill>
                <a:schemeClr val="bg1"/>
              </a:solidFill>
              <a:latin typeface="Georgia" panose="02040502050405020303" pitchFamily="18" charset="0"/>
            </a:rPr>
            <a:t>in cosa è necessario eccellere?</a:t>
          </a:r>
          <a:r>
            <a:rPr lang="it-IT" sz="800" b="0" i="0" dirty="0">
              <a:solidFill>
                <a:schemeClr val="bg1"/>
              </a:solidFill>
              <a:latin typeface="Georgia" panose="02040502050405020303" pitchFamily="18" charset="0"/>
            </a:rPr>
            <a:t>)</a:t>
          </a:r>
          <a:br>
            <a:rPr lang="it-IT" sz="600" b="0" i="0" dirty="0"/>
          </a:br>
          <a:endParaRPr lang="it-IT" sz="600" dirty="0"/>
        </a:p>
      </dgm:t>
    </dgm:pt>
    <dgm:pt modelId="{6E7AF367-8BCF-4A0B-9A2D-3F9A90E0271F}" type="parTrans" cxnId="{4539E376-4462-476E-9994-3700468A8BC2}">
      <dgm:prSet/>
      <dgm:spPr/>
      <dgm:t>
        <a:bodyPr/>
        <a:lstStyle/>
        <a:p>
          <a:endParaRPr lang="it-IT"/>
        </a:p>
      </dgm:t>
    </dgm:pt>
    <dgm:pt modelId="{FAB5249D-6AE5-410C-B279-0C24361C2FB8}" type="sibTrans" cxnId="{4539E376-4462-476E-9994-3700468A8BC2}">
      <dgm:prSet/>
      <dgm:spPr/>
      <dgm:t>
        <a:bodyPr/>
        <a:lstStyle/>
        <a:p>
          <a:endParaRPr lang="it-IT"/>
        </a:p>
      </dgm:t>
    </dgm:pt>
    <dgm:pt modelId="{2D9C132B-0D67-4E28-AE99-4F014DE044DA}">
      <dgm:prSet custT="1"/>
      <dgm:spPr/>
      <dgm:t>
        <a:bodyPr/>
        <a:lstStyle/>
        <a:p>
          <a:r>
            <a:rPr lang="it-IT" sz="800" b="1" dirty="0">
              <a:solidFill>
                <a:schemeClr val="bg1"/>
              </a:solidFill>
              <a:latin typeface="Georgia" panose="02040502050405020303" pitchFamily="18" charset="0"/>
            </a:rPr>
            <a:t>Misure finanziarie </a:t>
          </a:r>
          <a:endParaRPr lang="it-IT" sz="800" i="1" dirty="0">
            <a:solidFill>
              <a:schemeClr val="bg1"/>
            </a:solidFill>
            <a:latin typeface="Georgia" panose="02040502050405020303" pitchFamily="18" charset="0"/>
          </a:endParaRPr>
        </a:p>
      </dgm:t>
    </dgm:pt>
    <dgm:pt modelId="{BF44B45F-9058-4E25-9CD1-BAC080D765E0}" type="parTrans" cxnId="{D5FFFF7A-AB13-4A20-9DDA-A96236E63C67}">
      <dgm:prSet/>
      <dgm:spPr/>
      <dgm:t>
        <a:bodyPr/>
        <a:lstStyle/>
        <a:p>
          <a:endParaRPr lang="it-IT"/>
        </a:p>
      </dgm:t>
    </dgm:pt>
    <dgm:pt modelId="{300A86EC-48F2-4FD0-A96D-98A63C4AFA51}" type="sibTrans" cxnId="{D5FFFF7A-AB13-4A20-9DDA-A96236E63C67}">
      <dgm:prSet/>
      <dgm:spPr/>
      <dgm:t>
        <a:bodyPr/>
        <a:lstStyle/>
        <a:p>
          <a:endParaRPr lang="it-IT"/>
        </a:p>
      </dgm:t>
    </dgm:pt>
    <dgm:pt modelId="{AFC23FBE-DBF6-490E-B8B5-3D33D64342EA}">
      <dgm:prSet custT="1"/>
      <dgm:spPr/>
      <dgm:t>
        <a:bodyPr/>
        <a:lstStyle/>
        <a:p>
          <a:pPr rtl="0"/>
          <a:r>
            <a:rPr lang="it-IT" sz="800" b="1" i="0" dirty="0">
              <a:solidFill>
                <a:schemeClr val="bg1"/>
              </a:solidFill>
              <a:latin typeface="Georgia" panose="02040502050405020303" pitchFamily="18" charset="0"/>
            </a:rPr>
            <a:t>Misure di apprendimento e innovazione</a:t>
          </a:r>
          <a:r>
            <a:rPr lang="it-IT" sz="800" b="0" i="0" dirty="0">
              <a:solidFill>
                <a:schemeClr val="bg1"/>
              </a:solidFill>
              <a:latin typeface="Georgia" panose="02040502050405020303" pitchFamily="18" charset="0"/>
            </a:rPr>
            <a:t> (</a:t>
          </a:r>
          <a:r>
            <a:rPr lang="it-IT" sz="800" b="0" i="1" dirty="0">
              <a:solidFill>
                <a:schemeClr val="bg1"/>
              </a:solidFill>
              <a:latin typeface="Georgia" panose="02040502050405020303" pitchFamily="18" charset="0"/>
            </a:rPr>
            <a:t>come coltiviamo la nostra capacità di cambiare e migliorare?</a:t>
          </a:r>
          <a:r>
            <a:rPr lang="it-IT" sz="800" b="0" i="0" dirty="0">
              <a:solidFill>
                <a:schemeClr val="bg1"/>
              </a:solidFill>
              <a:latin typeface="Georgia" panose="02040502050405020303" pitchFamily="18" charset="0"/>
            </a:rPr>
            <a:t>)</a:t>
          </a:r>
          <a:br>
            <a:rPr lang="it-IT" sz="800" b="0" i="0" dirty="0">
              <a:solidFill>
                <a:schemeClr val="bg1"/>
              </a:solidFill>
              <a:latin typeface="Georgia" panose="02040502050405020303" pitchFamily="18" charset="0"/>
            </a:rPr>
          </a:br>
          <a:endParaRPr lang="it-IT" sz="800" dirty="0">
            <a:solidFill>
              <a:schemeClr val="bg1"/>
            </a:solidFill>
            <a:latin typeface="Georgia" panose="02040502050405020303" pitchFamily="18" charset="0"/>
          </a:endParaRPr>
        </a:p>
      </dgm:t>
    </dgm:pt>
    <dgm:pt modelId="{C2E62DBD-E175-448D-8488-05FB8D0FE430}" type="parTrans" cxnId="{0F0C7818-BDDC-45B2-A2BB-B5060AA9EACD}">
      <dgm:prSet/>
      <dgm:spPr/>
      <dgm:t>
        <a:bodyPr/>
        <a:lstStyle/>
        <a:p>
          <a:endParaRPr lang="it-IT"/>
        </a:p>
      </dgm:t>
    </dgm:pt>
    <dgm:pt modelId="{75D882A5-122A-488B-A8D6-D46EBF51AD47}" type="sibTrans" cxnId="{0F0C7818-BDDC-45B2-A2BB-B5060AA9EACD}">
      <dgm:prSet/>
      <dgm:spPr/>
      <dgm:t>
        <a:bodyPr/>
        <a:lstStyle/>
        <a:p>
          <a:endParaRPr lang="it-IT"/>
        </a:p>
      </dgm:t>
    </dgm:pt>
    <dgm:pt modelId="{E530BEA5-BA12-4240-AC8A-CFB92E0EC8ED}" type="pres">
      <dgm:prSet presAssocID="{33AE4B2C-3958-48F6-8661-13478A17B4A9}" presName="compositeShape" presStyleCnt="0">
        <dgm:presLayoutVars>
          <dgm:chMax val="7"/>
          <dgm:dir/>
          <dgm:resizeHandles val="exact"/>
        </dgm:presLayoutVars>
      </dgm:prSet>
      <dgm:spPr/>
    </dgm:pt>
    <dgm:pt modelId="{C02D5D4F-292D-43A9-86F4-D7E4C0A6362D}" type="pres">
      <dgm:prSet presAssocID="{1144C0E6-3AC5-408F-A011-0E6DF29A3B62}" presName="circ1" presStyleLbl="vennNode1" presStyleIdx="0" presStyleCnt="4"/>
      <dgm:spPr/>
    </dgm:pt>
    <dgm:pt modelId="{199707F9-D72D-4B1D-AC9B-D692DA174989}" type="pres">
      <dgm:prSet presAssocID="{1144C0E6-3AC5-408F-A011-0E6DF29A3B62}" presName="circ1Tx" presStyleLbl="revTx" presStyleIdx="0" presStyleCnt="0">
        <dgm:presLayoutVars>
          <dgm:chMax val="0"/>
          <dgm:chPref val="0"/>
          <dgm:bulletEnabled val="1"/>
        </dgm:presLayoutVars>
      </dgm:prSet>
      <dgm:spPr/>
    </dgm:pt>
    <dgm:pt modelId="{865E7E54-3262-4255-BC71-7FFE703770E6}" type="pres">
      <dgm:prSet presAssocID="{5159C537-8761-49EB-ADDA-B8D2693F10FD}" presName="circ2" presStyleLbl="vennNode1" presStyleIdx="1" presStyleCnt="4"/>
      <dgm:spPr/>
    </dgm:pt>
    <dgm:pt modelId="{BEF97C31-BE7A-4C71-A48C-F6E8F650B3DA}" type="pres">
      <dgm:prSet presAssocID="{5159C537-8761-49EB-ADDA-B8D2693F10FD}" presName="circ2Tx" presStyleLbl="revTx" presStyleIdx="0" presStyleCnt="0">
        <dgm:presLayoutVars>
          <dgm:chMax val="0"/>
          <dgm:chPref val="0"/>
          <dgm:bulletEnabled val="1"/>
        </dgm:presLayoutVars>
      </dgm:prSet>
      <dgm:spPr/>
    </dgm:pt>
    <dgm:pt modelId="{A672A29E-9DAD-485B-9D6C-2B1529272614}" type="pres">
      <dgm:prSet presAssocID="{AFC23FBE-DBF6-490E-B8B5-3D33D64342EA}" presName="circ3" presStyleLbl="vennNode1" presStyleIdx="2" presStyleCnt="4"/>
      <dgm:spPr/>
    </dgm:pt>
    <dgm:pt modelId="{F0EB5EC1-1C84-41B2-BCD3-8CFDC0AA8018}" type="pres">
      <dgm:prSet presAssocID="{AFC23FBE-DBF6-490E-B8B5-3D33D64342EA}" presName="circ3Tx" presStyleLbl="revTx" presStyleIdx="0" presStyleCnt="0">
        <dgm:presLayoutVars>
          <dgm:chMax val="0"/>
          <dgm:chPref val="0"/>
          <dgm:bulletEnabled val="1"/>
        </dgm:presLayoutVars>
      </dgm:prSet>
      <dgm:spPr/>
    </dgm:pt>
    <dgm:pt modelId="{212106BF-B692-4996-A566-F57EBE1DA253}" type="pres">
      <dgm:prSet presAssocID="{2D9C132B-0D67-4E28-AE99-4F014DE044DA}" presName="circ4" presStyleLbl="vennNode1" presStyleIdx="3" presStyleCnt="4"/>
      <dgm:spPr/>
    </dgm:pt>
    <dgm:pt modelId="{03A8E932-5BD3-465E-8025-C49968B574BC}" type="pres">
      <dgm:prSet presAssocID="{2D9C132B-0D67-4E28-AE99-4F014DE044DA}" presName="circ4Tx" presStyleLbl="revTx" presStyleIdx="0" presStyleCnt="0">
        <dgm:presLayoutVars>
          <dgm:chMax val="0"/>
          <dgm:chPref val="0"/>
          <dgm:bulletEnabled val="1"/>
        </dgm:presLayoutVars>
      </dgm:prSet>
      <dgm:spPr/>
    </dgm:pt>
  </dgm:ptLst>
  <dgm:cxnLst>
    <dgm:cxn modelId="{66CE8E01-59E5-432A-9279-20BA0E60EE1B}" type="presOf" srcId="{AFC23FBE-DBF6-490E-B8B5-3D33D64342EA}" destId="{A672A29E-9DAD-485B-9D6C-2B1529272614}" srcOrd="0" destOrd="0" presId="urn:microsoft.com/office/officeart/2005/8/layout/venn1"/>
    <dgm:cxn modelId="{0F0C7818-BDDC-45B2-A2BB-B5060AA9EACD}" srcId="{33AE4B2C-3958-48F6-8661-13478A17B4A9}" destId="{AFC23FBE-DBF6-490E-B8B5-3D33D64342EA}" srcOrd="2" destOrd="0" parTransId="{C2E62DBD-E175-448D-8488-05FB8D0FE430}" sibTransId="{75D882A5-122A-488B-A8D6-D46EBF51AD47}"/>
    <dgm:cxn modelId="{EF1D966E-97A5-484A-9DFD-9AD746BD6D39}" type="presOf" srcId="{5159C537-8761-49EB-ADDA-B8D2693F10FD}" destId="{BEF97C31-BE7A-4C71-A48C-F6E8F650B3DA}" srcOrd="1" destOrd="0" presId="urn:microsoft.com/office/officeart/2005/8/layout/venn1"/>
    <dgm:cxn modelId="{4539E376-4462-476E-9994-3700468A8BC2}" srcId="{33AE4B2C-3958-48F6-8661-13478A17B4A9}" destId="{5159C537-8761-49EB-ADDA-B8D2693F10FD}" srcOrd="1" destOrd="0" parTransId="{6E7AF367-8BCF-4A0B-9A2D-3F9A90E0271F}" sibTransId="{FAB5249D-6AE5-410C-B279-0C24361C2FB8}"/>
    <dgm:cxn modelId="{D5FFFF7A-AB13-4A20-9DDA-A96236E63C67}" srcId="{33AE4B2C-3958-48F6-8661-13478A17B4A9}" destId="{2D9C132B-0D67-4E28-AE99-4F014DE044DA}" srcOrd="3" destOrd="0" parTransId="{BF44B45F-9058-4E25-9CD1-BAC080D765E0}" sibTransId="{300A86EC-48F2-4FD0-A96D-98A63C4AFA51}"/>
    <dgm:cxn modelId="{E85B487D-1363-4035-B171-2A8AE36A13B0}" type="presOf" srcId="{2D9C132B-0D67-4E28-AE99-4F014DE044DA}" destId="{212106BF-B692-4996-A566-F57EBE1DA253}" srcOrd="0" destOrd="0" presId="urn:microsoft.com/office/officeart/2005/8/layout/venn1"/>
    <dgm:cxn modelId="{F32920C4-D7B4-40AE-BAA1-A7F8A1F45367}" srcId="{33AE4B2C-3958-48F6-8661-13478A17B4A9}" destId="{1144C0E6-3AC5-408F-A011-0E6DF29A3B62}" srcOrd="0" destOrd="0" parTransId="{03EB5B86-269A-4EE2-8A6C-C3CE4DDAB0A1}" sibTransId="{051AC895-0200-4ED2-BDF2-A4ABF47B2C67}"/>
    <dgm:cxn modelId="{1FFE25CD-CED3-43DB-8A9E-E692CCDCE61B}" type="presOf" srcId="{2D9C132B-0D67-4E28-AE99-4F014DE044DA}" destId="{03A8E932-5BD3-465E-8025-C49968B574BC}" srcOrd="1" destOrd="0" presId="urn:microsoft.com/office/officeart/2005/8/layout/venn1"/>
    <dgm:cxn modelId="{6A63D9D4-08EF-462C-AADF-41340D6B2C62}" type="presOf" srcId="{33AE4B2C-3958-48F6-8661-13478A17B4A9}" destId="{E530BEA5-BA12-4240-AC8A-CFB92E0EC8ED}" srcOrd="0" destOrd="0" presId="urn:microsoft.com/office/officeart/2005/8/layout/venn1"/>
    <dgm:cxn modelId="{BAFDD8E2-D121-4F00-AF9A-127E4E271303}" type="presOf" srcId="{1144C0E6-3AC5-408F-A011-0E6DF29A3B62}" destId="{C02D5D4F-292D-43A9-86F4-D7E4C0A6362D}" srcOrd="1" destOrd="0" presId="urn:microsoft.com/office/officeart/2005/8/layout/venn1"/>
    <dgm:cxn modelId="{E85C7CEB-A8F4-48D2-841F-8C64C59E6981}" type="presOf" srcId="{AFC23FBE-DBF6-490E-B8B5-3D33D64342EA}" destId="{F0EB5EC1-1C84-41B2-BCD3-8CFDC0AA8018}" srcOrd="1" destOrd="0" presId="urn:microsoft.com/office/officeart/2005/8/layout/venn1"/>
    <dgm:cxn modelId="{BA650BF0-F5C2-4BA9-961F-AF43BF0E7E02}" type="presOf" srcId="{1144C0E6-3AC5-408F-A011-0E6DF29A3B62}" destId="{199707F9-D72D-4B1D-AC9B-D692DA174989}" srcOrd="0" destOrd="0" presId="urn:microsoft.com/office/officeart/2005/8/layout/venn1"/>
    <dgm:cxn modelId="{928A7EFA-9D87-4ED8-83F5-6A36C73385D2}" type="presOf" srcId="{5159C537-8761-49EB-ADDA-B8D2693F10FD}" destId="{865E7E54-3262-4255-BC71-7FFE703770E6}" srcOrd="0" destOrd="0" presId="urn:microsoft.com/office/officeart/2005/8/layout/venn1"/>
    <dgm:cxn modelId="{D6EC8F2C-38A4-4814-AE77-710FA89BF608}" type="presParOf" srcId="{E530BEA5-BA12-4240-AC8A-CFB92E0EC8ED}" destId="{C02D5D4F-292D-43A9-86F4-D7E4C0A6362D}" srcOrd="0" destOrd="0" presId="urn:microsoft.com/office/officeart/2005/8/layout/venn1"/>
    <dgm:cxn modelId="{323E3A50-0CB2-4D71-A937-9E96B2C49D4C}" type="presParOf" srcId="{E530BEA5-BA12-4240-AC8A-CFB92E0EC8ED}" destId="{199707F9-D72D-4B1D-AC9B-D692DA174989}" srcOrd="1" destOrd="0" presId="urn:microsoft.com/office/officeart/2005/8/layout/venn1"/>
    <dgm:cxn modelId="{C12F36CC-DF2E-4F11-978D-15662668931D}" type="presParOf" srcId="{E530BEA5-BA12-4240-AC8A-CFB92E0EC8ED}" destId="{865E7E54-3262-4255-BC71-7FFE703770E6}" srcOrd="2" destOrd="0" presId="urn:microsoft.com/office/officeart/2005/8/layout/venn1"/>
    <dgm:cxn modelId="{648F0792-1390-4366-B00F-CCC9F12E55EF}" type="presParOf" srcId="{E530BEA5-BA12-4240-AC8A-CFB92E0EC8ED}" destId="{BEF97C31-BE7A-4C71-A48C-F6E8F650B3DA}" srcOrd="3" destOrd="0" presId="urn:microsoft.com/office/officeart/2005/8/layout/venn1"/>
    <dgm:cxn modelId="{D24F3322-1F80-41C7-AC3D-6A804398BD18}" type="presParOf" srcId="{E530BEA5-BA12-4240-AC8A-CFB92E0EC8ED}" destId="{A672A29E-9DAD-485B-9D6C-2B1529272614}" srcOrd="4" destOrd="0" presId="urn:microsoft.com/office/officeart/2005/8/layout/venn1"/>
    <dgm:cxn modelId="{4FA949CD-90CF-48B3-BE70-2D86CEEEF59C}" type="presParOf" srcId="{E530BEA5-BA12-4240-AC8A-CFB92E0EC8ED}" destId="{F0EB5EC1-1C84-41B2-BCD3-8CFDC0AA8018}" srcOrd="5" destOrd="0" presId="urn:microsoft.com/office/officeart/2005/8/layout/venn1"/>
    <dgm:cxn modelId="{1297BE73-0AC0-45B6-A04C-A41225841166}" type="presParOf" srcId="{E530BEA5-BA12-4240-AC8A-CFB92E0EC8ED}" destId="{212106BF-B692-4996-A566-F57EBE1DA253}" srcOrd="6" destOrd="0" presId="urn:microsoft.com/office/officeart/2005/8/layout/venn1"/>
    <dgm:cxn modelId="{E0E39BB7-F727-4488-88A0-4FC77D26789A}" type="presParOf" srcId="{E530BEA5-BA12-4240-AC8A-CFB92E0EC8ED}" destId="{03A8E932-5BD3-465E-8025-C49968B574BC}" srcOrd="7" destOrd="0" presId="urn:microsoft.com/office/officeart/2005/8/layout/venn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1ED4A56-A3DD-416C-A60A-1A11D0D3798B}" type="doc">
      <dgm:prSet loTypeId="urn:microsoft.com/office/officeart/2005/8/layout/radial6" loCatId="cycle" qsTypeId="urn:microsoft.com/office/officeart/2005/8/quickstyle/simple1" qsCatId="simple" csTypeId="urn:microsoft.com/office/officeart/2005/8/colors/accent6_4" csCatId="accent6" phldr="1"/>
      <dgm:spPr/>
      <dgm:t>
        <a:bodyPr/>
        <a:lstStyle/>
        <a:p>
          <a:endParaRPr lang="it-IT"/>
        </a:p>
      </dgm:t>
    </dgm:pt>
    <dgm:pt modelId="{2B7A6F98-0A4F-43D5-8107-73789EB8F618}">
      <dgm:prSet phldrT="[Testo]" custT="1"/>
      <dgm:spPr/>
      <dgm:t>
        <a:bodyPr/>
        <a:lstStyle/>
        <a:p>
          <a:r>
            <a:rPr lang="it-IT" sz="900" dirty="0">
              <a:latin typeface="Georgia" panose="02040502050405020303" pitchFamily="18" charset="0"/>
            </a:rPr>
            <a:t>Strutturazione Organizzativa: Creare una struttura organizzativa chiara che definisca ruoli, responsabilità, e relazioni gerarchiche tra i vari livelli dell’organizzazione.</a:t>
          </a:r>
        </a:p>
      </dgm:t>
    </dgm:pt>
    <dgm:pt modelId="{4709015D-1748-4A1A-AB36-0D062C9255A1}" type="parTrans" cxnId="{593FA891-9964-44CD-AF09-9C36A34480D0}">
      <dgm:prSet/>
      <dgm:spPr/>
      <dgm:t>
        <a:bodyPr/>
        <a:lstStyle/>
        <a:p>
          <a:endParaRPr lang="it-IT"/>
        </a:p>
      </dgm:t>
    </dgm:pt>
    <dgm:pt modelId="{99D7BEE3-66A3-45F4-8A73-DDC83B359CD2}" type="sibTrans" cxnId="{593FA891-9964-44CD-AF09-9C36A34480D0}">
      <dgm:prSet/>
      <dgm:spPr/>
      <dgm:t>
        <a:bodyPr/>
        <a:lstStyle/>
        <a:p>
          <a:endParaRPr lang="it-IT"/>
        </a:p>
      </dgm:t>
    </dgm:pt>
    <dgm:pt modelId="{922576D0-E1BB-4D08-BAAC-BAB69BB072A5}">
      <dgm:prSet custT="1"/>
      <dgm:spPr/>
      <dgm:t>
        <a:bodyPr/>
        <a:lstStyle/>
        <a:p>
          <a:r>
            <a:rPr lang="it-IT" sz="900" dirty="0">
              <a:latin typeface="Georgia" panose="02040502050405020303" pitchFamily="18" charset="0"/>
            </a:rPr>
            <a:t>Delega di Autorità: Stabilire meccanismi di delega dell’autorità che consentano una presa di decisione efficace, permettendo al contempo un adeguato controllo e supervisione.</a:t>
          </a:r>
        </a:p>
      </dgm:t>
    </dgm:pt>
    <dgm:pt modelId="{AED035D6-F419-433D-B4EE-3D3171635F4D}" type="parTrans" cxnId="{DFA02E08-2726-4261-9927-9E007F6EE1F8}">
      <dgm:prSet/>
      <dgm:spPr/>
      <dgm:t>
        <a:bodyPr/>
        <a:lstStyle/>
        <a:p>
          <a:endParaRPr lang="it-IT"/>
        </a:p>
      </dgm:t>
    </dgm:pt>
    <dgm:pt modelId="{E4CDF6F8-2271-4EF1-9500-D1665D1417E9}" type="sibTrans" cxnId="{DFA02E08-2726-4261-9927-9E007F6EE1F8}">
      <dgm:prSet/>
      <dgm:spPr/>
      <dgm:t>
        <a:bodyPr/>
        <a:lstStyle/>
        <a:p>
          <a:endParaRPr lang="it-IT"/>
        </a:p>
      </dgm:t>
    </dgm:pt>
    <dgm:pt modelId="{F749513F-65F5-4E00-9A9B-DDDC966E967D}">
      <dgm:prSet custT="1"/>
      <dgm:spPr/>
      <dgm:t>
        <a:bodyPr/>
        <a:lstStyle/>
        <a:p>
          <a:r>
            <a:rPr lang="it-IT" sz="900" dirty="0">
              <a:latin typeface="Georgia" panose="02040502050405020303" pitchFamily="18" charset="0"/>
            </a:rPr>
            <a:t>Procedure Decisionali: Definire procedure per la presa di decisioni importanti, inclusi i flussi di approvazione necessari e le modalità di documentazione delle decisioni.</a:t>
          </a:r>
        </a:p>
      </dgm:t>
    </dgm:pt>
    <dgm:pt modelId="{A3691820-14FB-45AF-95A6-9FE4C72CEE79}" type="parTrans" cxnId="{13CE6F89-3FAC-4BEA-80CE-E384FD602C94}">
      <dgm:prSet/>
      <dgm:spPr/>
      <dgm:t>
        <a:bodyPr/>
        <a:lstStyle/>
        <a:p>
          <a:endParaRPr lang="it-IT"/>
        </a:p>
      </dgm:t>
    </dgm:pt>
    <dgm:pt modelId="{53177399-07B2-4901-9327-B132DF2392D2}" type="sibTrans" cxnId="{13CE6F89-3FAC-4BEA-80CE-E384FD602C94}">
      <dgm:prSet/>
      <dgm:spPr/>
      <dgm:t>
        <a:bodyPr/>
        <a:lstStyle/>
        <a:p>
          <a:endParaRPr lang="it-IT"/>
        </a:p>
      </dgm:t>
    </dgm:pt>
    <dgm:pt modelId="{815330E6-376D-47A4-A83C-B195F670E575}">
      <dgm:prSet custT="1"/>
      <dgm:spPr/>
      <dgm:t>
        <a:bodyPr/>
        <a:lstStyle/>
        <a:p>
          <a:pPr>
            <a:lnSpc>
              <a:spcPct val="100000"/>
            </a:lnSpc>
          </a:pPr>
          <a:r>
            <a:rPr lang="it-IT" sz="900" dirty="0">
              <a:latin typeface="Georgia" panose="02040502050405020303" pitchFamily="18" charset="0"/>
            </a:rPr>
            <a:t>Comunicazione Interna: Assicurare una comunicazione efficace tra i vari livelli dell’organizzazione e tra i diversi dipartimenti</a:t>
          </a:r>
          <a:r>
            <a:rPr lang="it-IT" sz="800" dirty="0">
              <a:latin typeface="Georgia" panose="02040502050405020303" pitchFamily="18" charset="0"/>
            </a:rPr>
            <a:t>.</a:t>
          </a:r>
        </a:p>
      </dgm:t>
    </dgm:pt>
    <dgm:pt modelId="{36C52830-6944-408C-9BBF-B5242018960B}" type="parTrans" cxnId="{CF314DF9-3A1A-41E4-9647-702586E8BD24}">
      <dgm:prSet/>
      <dgm:spPr/>
      <dgm:t>
        <a:bodyPr/>
        <a:lstStyle/>
        <a:p>
          <a:endParaRPr lang="it-IT"/>
        </a:p>
      </dgm:t>
    </dgm:pt>
    <dgm:pt modelId="{D2B8B5F9-44AF-434C-95B8-10B8251163D6}" type="sibTrans" cxnId="{CF314DF9-3A1A-41E4-9647-702586E8BD24}">
      <dgm:prSet/>
      <dgm:spPr/>
      <dgm:t>
        <a:bodyPr/>
        <a:lstStyle/>
        <a:p>
          <a:endParaRPr lang="it-IT"/>
        </a:p>
      </dgm:t>
    </dgm:pt>
    <dgm:pt modelId="{5BC5FA32-1FE6-4294-B333-8B98ECF80BBC}">
      <dgm:prSet/>
      <dgm:spPr/>
      <dgm:t>
        <a:bodyPr/>
        <a:lstStyle/>
        <a:p>
          <a:endParaRPr lang="it-IT" dirty="0"/>
        </a:p>
      </dgm:t>
    </dgm:pt>
    <dgm:pt modelId="{C4504A28-EB81-4085-A793-D50A90E688C4}" type="parTrans" cxnId="{71C30E2C-CA1A-4158-961A-D873F7D213DB}">
      <dgm:prSet/>
      <dgm:spPr/>
      <dgm:t>
        <a:bodyPr/>
        <a:lstStyle/>
        <a:p>
          <a:endParaRPr lang="it-IT"/>
        </a:p>
      </dgm:t>
    </dgm:pt>
    <dgm:pt modelId="{9C641BDC-37ED-46D4-93A2-76AED02172DC}" type="sibTrans" cxnId="{71C30E2C-CA1A-4158-961A-D873F7D213DB}">
      <dgm:prSet/>
      <dgm:spPr/>
      <dgm:t>
        <a:bodyPr/>
        <a:lstStyle/>
        <a:p>
          <a:endParaRPr lang="it-IT"/>
        </a:p>
      </dgm:t>
    </dgm:pt>
    <dgm:pt modelId="{AB6B5E6F-CFC7-4B1F-9096-D538B8811DAF}">
      <dgm:prSet phldrT="[Testo]" custT="1"/>
      <dgm:spPr/>
      <dgm:t>
        <a:bodyPr/>
        <a:lstStyle/>
        <a:p>
          <a:r>
            <a:rPr lang="it-IT" sz="1400" dirty="0">
              <a:latin typeface="Georgia" panose="02040502050405020303" pitchFamily="18" charset="0"/>
            </a:rPr>
            <a:t>Assetto Organizzativo </a:t>
          </a:r>
        </a:p>
      </dgm:t>
    </dgm:pt>
    <dgm:pt modelId="{94C6DB6C-D07A-4F65-AD8E-DD754E1A3F03}" type="sibTrans" cxnId="{9E4BF923-E1B9-49D2-BE56-3573A2D61ACF}">
      <dgm:prSet/>
      <dgm:spPr/>
      <dgm:t>
        <a:bodyPr/>
        <a:lstStyle/>
        <a:p>
          <a:endParaRPr lang="it-IT"/>
        </a:p>
      </dgm:t>
    </dgm:pt>
    <dgm:pt modelId="{2A86ED97-B487-40BF-B587-25ED61A10B9D}" type="parTrans" cxnId="{9E4BF923-E1B9-49D2-BE56-3573A2D61ACF}">
      <dgm:prSet/>
      <dgm:spPr/>
      <dgm:t>
        <a:bodyPr/>
        <a:lstStyle/>
        <a:p>
          <a:endParaRPr lang="it-IT"/>
        </a:p>
      </dgm:t>
    </dgm:pt>
    <dgm:pt modelId="{08DFBF5E-9E88-43E9-BFF5-3A128E7BB03E}" type="pres">
      <dgm:prSet presAssocID="{C1ED4A56-A3DD-416C-A60A-1A11D0D3798B}" presName="Name0" presStyleCnt="0">
        <dgm:presLayoutVars>
          <dgm:chMax val="1"/>
          <dgm:dir/>
          <dgm:animLvl val="ctr"/>
          <dgm:resizeHandles val="exact"/>
        </dgm:presLayoutVars>
      </dgm:prSet>
      <dgm:spPr/>
    </dgm:pt>
    <dgm:pt modelId="{AAC5D47A-6FED-4379-BA0A-31D8A4FF4780}" type="pres">
      <dgm:prSet presAssocID="{AB6B5E6F-CFC7-4B1F-9096-D538B8811DAF}" presName="centerShape" presStyleLbl="node0" presStyleIdx="0" presStyleCnt="1" custScaleX="125339"/>
      <dgm:spPr/>
    </dgm:pt>
    <dgm:pt modelId="{87EC5918-C2B9-48D1-8CC7-D0B3239C65D7}" type="pres">
      <dgm:prSet presAssocID="{2B7A6F98-0A4F-43D5-8107-73789EB8F618}" presName="node" presStyleLbl="node1" presStyleIdx="0" presStyleCnt="4" custScaleX="222584" custScaleY="112780">
        <dgm:presLayoutVars>
          <dgm:bulletEnabled val="1"/>
        </dgm:presLayoutVars>
      </dgm:prSet>
      <dgm:spPr/>
    </dgm:pt>
    <dgm:pt modelId="{7F0CB385-3100-4228-BA01-0B195AD7F8FB}" type="pres">
      <dgm:prSet presAssocID="{2B7A6F98-0A4F-43D5-8107-73789EB8F618}" presName="dummy" presStyleCnt="0"/>
      <dgm:spPr/>
    </dgm:pt>
    <dgm:pt modelId="{14CC1642-9313-4D99-8A48-CE8F30FE177A}" type="pres">
      <dgm:prSet presAssocID="{99D7BEE3-66A3-45F4-8A73-DDC83B359CD2}" presName="sibTrans" presStyleLbl="sibTrans2D1" presStyleIdx="0" presStyleCnt="4" custScaleX="136222"/>
      <dgm:spPr/>
    </dgm:pt>
    <dgm:pt modelId="{376D0886-10A5-4003-B5D6-DA37BD469B8B}" type="pres">
      <dgm:prSet presAssocID="{922576D0-E1BB-4D08-BAAC-BAB69BB072A5}" presName="node" presStyleLbl="node1" presStyleIdx="1" presStyleCnt="4" custScaleX="166090" custScaleY="124404" custRadScaleRad="124756" custRadScaleInc="2289">
        <dgm:presLayoutVars>
          <dgm:bulletEnabled val="1"/>
        </dgm:presLayoutVars>
      </dgm:prSet>
      <dgm:spPr/>
    </dgm:pt>
    <dgm:pt modelId="{9C7F3C9C-AD18-4129-AB46-A69D09755A4C}" type="pres">
      <dgm:prSet presAssocID="{922576D0-E1BB-4D08-BAAC-BAB69BB072A5}" presName="dummy" presStyleCnt="0"/>
      <dgm:spPr/>
    </dgm:pt>
    <dgm:pt modelId="{AC13C10C-1AD6-41C4-B3DA-49EC08B05A24}" type="pres">
      <dgm:prSet presAssocID="{E4CDF6F8-2271-4EF1-9500-D1665D1417E9}" presName="sibTrans" presStyleLbl="sibTrans2D1" presStyleIdx="1" presStyleCnt="4"/>
      <dgm:spPr/>
    </dgm:pt>
    <dgm:pt modelId="{F75D8A55-8395-4A06-93F2-4EA9B7536FDC}" type="pres">
      <dgm:prSet presAssocID="{F749513F-65F5-4E00-9A9B-DDDC966E967D}" presName="node" presStyleLbl="node1" presStyleIdx="2" presStyleCnt="4" custScaleX="203411">
        <dgm:presLayoutVars>
          <dgm:bulletEnabled val="1"/>
        </dgm:presLayoutVars>
      </dgm:prSet>
      <dgm:spPr/>
    </dgm:pt>
    <dgm:pt modelId="{9293E4B3-2692-4F03-A159-C57D602493C5}" type="pres">
      <dgm:prSet presAssocID="{F749513F-65F5-4E00-9A9B-DDDC966E967D}" presName="dummy" presStyleCnt="0"/>
      <dgm:spPr/>
    </dgm:pt>
    <dgm:pt modelId="{1C914B7C-CBC3-42EC-A773-36C9B81311D5}" type="pres">
      <dgm:prSet presAssocID="{53177399-07B2-4901-9327-B132DF2392D2}" presName="sibTrans" presStyleLbl="sibTrans2D1" presStyleIdx="2" presStyleCnt="4"/>
      <dgm:spPr/>
    </dgm:pt>
    <dgm:pt modelId="{6138BBDD-3275-4988-BE80-07D58FF12A64}" type="pres">
      <dgm:prSet presAssocID="{815330E6-376D-47A4-A83C-B195F670E575}" presName="node" presStyleLbl="node1" presStyleIdx="3" presStyleCnt="4" custScaleX="145335" custScaleY="130568" custRadScaleRad="123206" custRadScaleInc="-19028">
        <dgm:presLayoutVars>
          <dgm:bulletEnabled val="1"/>
        </dgm:presLayoutVars>
      </dgm:prSet>
      <dgm:spPr/>
    </dgm:pt>
    <dgm:pt modelId="{EFBE3160-0DC9-4FDF-8850-61C65C29C91A}" type="pres">
      <dgm:prSet presAssocID="{815330E6-376D-47A4-A83C-B195F670E575}" presName="dummy" presStyleCnt="0"/>
      <dgm:spPr/>
    </dgm:pt>
    <dgm:pt modelId="{E724E8F1-0031-469E-9119-BDE5D1298FD7}" type="pres">
      <dgm:prSet presAssocID="{D2B8B5F9-44AF-434C-95B8-10B8251163D6}" presName="sibTrans" presStyleLbl="sibTrans2D1" presStyleIdx="3" presStyleCnt="4" custScaleX="132307" custScaleY="105653"/>
      <dgm:spPr/>
    </dgm:pt>
  </dgm:ptLst>
  <dgm:cxnLst>
    <dgm:cxn modelId="{DFA02E08-2726-4261-9927-9E007F6EE1F8}" srcId="{AB6B5E6F-CFC7-4B1F-9096-D538B8811DAF}" destId="{922576D0-E1BB-4D08-BAAC-BAB69BB072A5}" srcOrd="1" destOrd="0" parTransId="{AED035D6-F419-433D-B4EE-3D3171635F4D}" sibTransId="{E4CDF6F8-2271-4EF1-9500-D1665D1417E9}"/>
    <dgm:cxn modelId="{B7DBFD1B-D9AF-4303-9955-318307C775B5}" type="presOf" srcId="{D2B8B5F9-44AF-434C-95B8-10B8251163D6}" destId="{E724E8F1-0031-469E-9119-BDE5D1298FD7}" srcOrd="0" destOrd="0" presId="urn:microsoft.com/office/officeart/2005/8/layout/radial6"/>
    <dgm:cxn modelId="{9E4BF923-E1B9-49D2-BE56-3573A2D61ACF}" srcId="{C1ED4A56-A3DD-416C-A60A-1A11D0D3798B}" destId="{AB6B5E6F-CFC7-4B1F-9096-D538B8811DAF}" srcOrd="0" destOrd="0" parTransId="{2A86ED97-B487-40BF-B587-25ED61A10B9D}" sibTransId="{94C6DB6C-D07A-4F65-AD8E-DD754E1A3F03}"/>
    <dgm:cxn modelId="{71C30E2C-CA1A-4158-961A-D873F7D213DB}" srcId="{C1ED4A56-A3DD-416C-A60A-1A11D0D3798B}" destId="{5BC5FA32-1FE6-4294-B333-8B98ECF80BBC}" srcOrd="1" destOrd="0" parTransId="{C4504A28-EB81-4085-A793-D50A90E688C4}" sibTransId="{9C641BDC-37ED-46D4-93A2-76AED02172DC}"/>
    <dgm:cxn modelId="{41393536-2EAA-44DC-875A-56FAFDEAF205}" type="presOf" srcId="{53177399-07B2-4901-9327-B132DF2392D2}" destId="{1C914B7C-CBC3-42EC-A773-36C9B81311D5}" srcOrd="0" destOrd="0" presId="urn:microsoft.com/office/officeart/2005/8/layout/radial6"/>
    <dgm:cxn modelId="{660C6339-12ED-4553-9F3A-82A310D5ADE3}" type="presOf" srcId="{C1ED4A56-A3DD-416C-A60A-1A11D0D3798B}" destId="{08DFBF5E-9E88-43E9-BFF5-3A128E7BB03E}" srcOrd="0" destOrd="0" presId="urn:microsoft.com/office/officeart/2005/8/layout/radial6"/>
    <dgm:cxn modelId="{BC0DEE64-5250-4102-8F82-B475323903AF}" type="presOf" srcId="{922576D0-E1BB-4D08-BAAC-BAB69BB072A5}" destId="{376D0886-10A5-4003-B5D6-DA37BD469B8B}" srcOrd="0" destOrd="0" presId="urn:microsoft.com/office/officeart/2005/8/layout/radial6"/>
    <dgm:cxn modelId="{13CE6F89-3FAC-4BEA-80CE-E384FD602C94}" srcId="{AB6B5E6F-CFC7-4B1F-9096-D538B8811DAF}" destId="{F749513F-65F5-4E00-9A9B-DDDC966E967D}" srcOrd="2" destOrd="0" parTransId="{A3691820-14FB-45AF-95A6-9FE4C72CEE79}" sibTransId="{53177399-07B2-4901-9327-B132DF2392D2}"/>
    <dgm:cxn modelId="{593FA891-9964-44CD-AF09-9C36A34480D0}" srcId="{AB6B5E6F-CFC7-4B1F-9096-D538B8811DAF}" destId="{2B7A6F98-0A4F-43D5-8107-73789EB8F618}" srcOrd="0" destOrd="0" parTransId="{4709015D-1748-4A1A-AB36-0D062C9255A1}" sibTransId="{99D7BEE3-66A3-45F4-8A73-DDC83B359CD2}"/>
    <dgm:cxn modelId="{9F158C9E-60D5-4F7B-B586-C9FD5C9E66ED}" type="presOf" srcId="{AB6B5E6F-CFC7-4B1F-9096-D538B8811DAF}" destId="{AAC5D47A-6FED-4379-BA0A-31D8A4FF4780}" srcOrd="0" destOrd="0" presId="urn:microsoft.com/office/officeart/2005/8/layout/radial6"/>
    <dgm:cxn modelId="{22B7D2A4-0C0D-4796-A8EC-E87E295B3919}" type="presOf" srcId="{815330E6-376D-47A4-A83C-B195F670E575}" destId="{6138BBDD-3275-4988-BE80-07D58FF12A64}" srcOrd="0" destOrd="0" presId="urn:microsoft.com/office/officeart/2005/8/layout/radial6"/>
    <dgm:cxn modelId="{7ED476D9-D1B5-40B9-9BAD-CBF8217052AF}" type="presOf" srcId="{2B7A6F98-0A4F-43D5-8107-73789EB8F618}" destId="{87EC5918-C2B9-48D1-8CC7-D0B3239C65D7}" srcOrd="0" destOrd="0" presId="urn:microsoft.com/office/officeart/2005/8/layout/radial6"/>
    <dgm:cxn modelId="{9B6273DD-C0A1-4883-9310-F887C92C2975}" type="presOf" srcId="{E4CDF6F8-2271-4EF1-9500-D1665D1417E9}" destId="{AC13C10C-1AD6-41C4-B3DA-49EC08B05A24}" srcOrd="0" destOrd="0" presId="urn:microsoft.com/office/officeart/2005/8/layout/radial6"/>
    <dgm:cxn modelId="{B91F0CE2-C2EC-4400-B981-D7D91C532853}" type="presOf" srcId="{99D7BEE3-66A3-45F4-8A73-DDC83B359CD2}" destId="{14CC1642-9313-4D99-8A48-CE8F30FE177A}" srcOrd="0" destOrd="0" presId="urn:microsoft.com/office/officeart/2005/8/layout/radial6"/>
    <dgm:cxn modelId="{06A407F1-4AB8-49EF-A913-C0A631CA195E}" type="presOf" srcId="{F749513F-65F5-4E00-9A9B-DDDC966E967D}" destId="{F75D8A55-8395-4A06-93F2-4EA9B7536FDC}" srcOrd="0" destOrd="0" presId="urn:microsoft.com/office/officeart/2005/8/layout/radial6"/>
    <dgm:cxn modelId="{CF314DF9-3A1A-41E4-9647-702586E8BD24}" srcId="{AB6B5E6F-CFC7-4B1F-9096-D538B8811DAF}" destId="{815330E6-376D-47A4-A83C-B195F670E575}" srcOrd="3" destOrd="0" parTransId="{36C52830-6944-408C-9BBF-B5242018960B}" sibTransId="{D2B8B5F9-44AF-434C-95B8-10B8251163D6}"/>
    <dgm:cxn modelId="{C7D57F83-E9A8-4646-8EF3-4A11AD4AF7C3}" type="presParOf" srcId="{08DFBF5E-9E88-43E9-BFF5-3A128E7BB03E}" destId="{AAC5D47A-6FED-4379-BA0A-31D8A4FF4780}" srcOrd="0" destOrd="0" presId="urn:microsoft.com/office/officeart/2005/8/layout/radial6"/>
    <dgm:cxn modelId="{04979A8C-A6AA-4BC1-B6E6-6342E06BF056}" type="presParOf" srcId="{08DFBF5E-9E88-43E9-BFF5-3A128E7BB03E}" destId="{87EC5918-C2B9-48D1-8CC7-D0B3239C65D7}" srcOrd="1" destOrd="0" presId="urn:microsoft.com/office/officeart/2005/8/layout/radial6"/>
    <dgm:cxn modelId="{441B055D-7AB3-4583-B9B8-E6EDF3B65060}" type="presParOf" srcId="{08DFBF5E-9E88-43E9-BFF5-3A128E7BB03E}" destId="{7F0CB385-3100-4228-BA01-0B195AD7F8FB}" srcOrd="2" destOrd="0" presId="urn:microsoft.com/office/officeart/2005/8/layout/radial6"/>
    <dgm:cxn modelId="{1CA9BDFC-0193-4792-9A79-A4BBBA86B813}" type="presParOf" srcId="{08DFBF5E-9E88-43E9-BFF5-3A128E7BB03E}" destId="{14CC1642-9313-4D99-8A48-CE8F30FE177A}" srcOrd="3" destOrd="0" presId="urn:microsoft.com/office/officeart/2005/8/layout/radial6"/>
    <dgm:cxn modelId="{DB44FC50-D684-45EC-B557-2F775566141C}" type="presParOf" srcId="{08DFBF5E-9E88-43E9-BFF5-3A128E7BB03E}" destId="{376D0886-10A5-4003-B5D6-DA37BD469B8B}" srcOrd="4" destOrd="0" presId="urn:microsoft.com/office/officeart/2005/8/layout/radial6"/>
    <dgm:cxn modelId="{BAAA22B1-AEE8-44CD-BFBB-79CE7CC124BB}" type="presParOf" srcId="{08DFBF5E-9E88-43E9-BFF5-3A128E7BB03E}" destId="{9C7F3C9C-AD18-4129-AB46-A69D09755A4C}" srcOrd="5" destOrd="0" presId="urn:microsoft.com/office/officeart/2005/8/layout/radial6"/>
    <dgm:cxn modelId="{2CB8BBA7-EBA9-4885-94AE-3F29D7F6DA6A}" type="presParOf" srcId="{08DFBF5E-9E88-43E9-BFF5-3A128E7BB03E}" destId="{AC13C10C-1AD6-41C4-B3DA-49EC08B05A24}" srcOrd="6" destOrd="0" presId="urn:microsoft.com/office/officeart/2005/8/layout/radial6"/>
    <dgm:cxn modelId="{72F0E703-ED3B-4D9E-B3EA-4FC523CD236B}" type="presParOf" srcId="{08DFBF5E-9E88-43E9-BFF5-3A128E7BB03E}" destId="{F75D8A55-8395-4A06-93F2-4EA9B7536FDC}" srcOrd="7" destOrd="0" presId="urn:microsoft.com/office/officeart/2005/8/layout/radial6"/>
    <dgm:cxn modelId="{179127CB-DC7A-4E92-83EA-A348A6B01092}" type="presParOf" srcId="{08DFBF5E-9E88-43E9-BFF5-3A128E7BB03E}" destId="{9293E4B3-2692-4F03-A159-C57D602493C5}" srcOrd="8" destOrd="0" presId="urn:microsoft.com/office/officeart/2005/8/layout/radial6"/>
    <dgm:cxn modelId="{999A403B-7748-485B-8A60-D24BD3A8D42A}" type="presParOf" srcId="{08DFBF5E-9E88-43E9-BFF5-3A128E7BB03E}" destId="{1C914B7C-CBC3-42EC-A773-36C9B81311D5}" srcOrd="9" destOrd="0" presId="urn:microsoft.com/office/officeart/2005/8/layout/radial6"/>
    <dgm:cxn modelId="{F61CF580-0833-4A34-BAAA-7BDAA3961309}" type="presParOf" srcId="{08DFBF5E-9E88-43E9-BFF5-3A128E7BB03E}" destId="{6138BBDD-3275-4988-BE80-07D58FF12A64}" srcOrd="10" destOrd="0" presId="urn:microsoft.com/office/officeart/2005/8/layout/radial6"/>
    <dgm:cxn modelId="{65FCFF04-58E5-4D7B-9C59-92C25A974BA6}" type="presParOf" srcId="{08DFBF5E-9E88-43E9-BFF5-3A128E7BB03E}" destId="{EFBE3160-0DC9-4FDF-8850-61C65C29C91A}" srcOrd="11" destOrd="0" presId="urn:microsoft.com/office/officeart/2005/8/layout/radial6"/>
    <dgm:cxn modelId="{7368FB61-1722-4EC4-B847-8D8A49CD61B8}" type="presParOf" srcId="{08DFBF5E-9E88-43E9-BFF5-3A128E7BB03E}" destId="{E724E8F1-0031-469E-9119-BDE5D1298FD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211DD8C-D61C-4075-AEA3-FC31CBC4E085}" type="doc">
      <dgm:prSet loTypeId="urn:microsoft.com/office/officeart/2005/8/layout/radial5" loCatId="cycle" qsTypeId="urn:microsoft.com/office/officeart/2005/8/quickstyle/simple1" qsCatId="simple" csTypeId="urn:microsoft.com/office/officeart/2005/8/colors/accent6_4" csCatId="accent6" phldr="1"/>
      <dgm:spPr/>
      <dgm:t>
        <a:bodyPr/>
        <a:lstStyle/>
        <a:p>
          <a:endParaRPr lang="it-IT"/>
        </a:p>
      </dgm:t>
    </dgm:pt>
    <dgm:pt modelId="{DBFF804E-0FA8-4F24-839B-FE6884FB7C57}">
      <dgm:prSet phldrT="[Testo]" custT="1"/>
      <dgm:spPr/>
      <dgm:t>
        <a:bodyPr/>
        <a:lstStyle/>
        <a:p>
          <a:r>
            <a:rPr lang="it-IT" sz="1400" dirty="0">
              <a:latin typeface="Georgia" panose="02040502050405020303" pitchFamily="18" charset="0"/>
            </a:rPr>
            <a:t>Assetto Amministrativo</a:t>
          </a:r>
        </a:p>
      </dgm:t>
    </dgm:pt>
    <dgm:pt modelId="{ED272C2E-9B70-4269-8BC4-27AE53D18CBD}" type="parTrans" cxnId="{1221DF1A-750C-4F2B-89B1-1246E0677CD0}">
      <dgm:prSet/>
      <dgm:spPr/>
      <dgm:t>
        <a:bodyPr/>
        <a:lstStyle/>
        <a:p>
          <a:endParaRPr lang="it-IT"/>
        </a:p>
      </dgm:t>
    </dgm:pt>
    <dgm:pt modelId="{0EE7B01D-414B-49B4-825D-0F86A84B0B55}" type="sibTrans" cxnId="{1221DF1A-750C-4F2B-89B1-1246E0677CD0}">
      <dgm:prSet/>
      <dgm:spPr/>
      <dgm:t>
        <a:bodyPr/>
        <a:lstStyle/>
        <a:p>
          <a:endParaRPr lang="it-IT"/>
        </a:p>
      </dgm:t>
    </dgm:pt>
    <dgm:pt modelId="{2D0834B3-9A68-46C5-9D9F-743804E04AC2}">
      <dgm:prSet phldrT="[Testo]" custT="1"/>
      <dgm:spPr/>
      <dgm:t>
        <a:bodyPr/>
        <a:lstStyle/>
        <a:p>
          <a:r>
            <a:rPr lang="it-IT" sz="1000" b="1" dirty="0">
              <a:latin typeface="Georgia" panose="02040502050405020303" pitchFamily="18" charset="0"/>
            </a:rPr>
            <a:t>Procedure Operative: Stabilire procedure operative standard </a:t>
          </a:r>
          <a:r>
            <a:rPr lang="it-IT" sz="1000" dirty="0">
              <a:latin typeface="Georgia" panose="02040502050405020303" pitchFamily="18" charset="0"/>
            </a:rPr>
            <a:t>(SOP) per le varie funzioni aziendali, al fine di garantire che le operazioni siano eseguite in modo coerente ed efficiente.</a:t>
          </a:r>
        </a:p>
      </dgm:t>
    </dgm:pt>
    <dgm:pt modelId="{B8873E98-EB3F-4188-A133-8103E543D717}" type="parTrans" cxnId="{44038AFA-685B-4602-98A0-41F9A5FE2F85}">
      <dgm:prSet/>
      <dgm:spPr/>
      <dgm:t>
        <a:bodyPr/>
        <a:lstStyle/>
        <a:p>
          <a:endParaRPr lang="it-IT"/>
        </a:p>
      </dgm:t>
    </dgm:pt>
    <dgm:pt modelId="{8F86A9A0-A855-4764-9409-A63FB8B2319D}" type="sibTrans" cxnId="{44038AFA-685B-4602-98A0-41F9A5FE2F85}">
      <dgm:prSet/>
      <dgm:spPr/>
      <dgm:t>
        <a:bodyPr/>
        <a:lstStyle/>
        <a:p>
          <a:endParaRPr lang="it-IT"/>
        </a:p>
      </dgm:t>
    </dgm:pt>
    <dgm:pt modelId="{0686C061-677C-4CC3-A841-75411807E1CE}">
      <dgm:prSet custT="1"/>
      <dgm:spPr/>
      <dgm:t>
        <a:bodyPr/>
        <a:lstStyle/>
        <a:p>
          <a:r>
            <a:rPr lang="it-IT" sz="1000" b="1" dirty="0">
              <a:latin typeface="Georgia" panose="02040502050405020303" pitchFamily="18" charset="0"/>
            </a:rPr>
            <a:t>Controllo di Gestione</a:t>
          </a:r>
          <a:r>
            <a:rPr lang="it-IT" sz="1000" dirty="0">
              <a:latin typeface="Georgia" panose="02040502050405020303" pitchFamily="18" charset="0"/>
            </a:rPr>
            <a:t>: Implementare sistemi di controllo di gestione che monitorino le prestazioni aziendali e identifichino aree di miglioramento.</a:t>
          </a:r>
        </a:p>
      </dgm:t>
    </dgm:pt>
    <dgm:pt modelId="{B7113D11-1E8C-4AFE-AD17-7A56458AB285}" type="parTrans" cxnId="{DCA79627-2AD3-44BD-B92C-ED0FFD0F805B}">
      <dgm:prSet/>
      <dgm:spPr/>
      <dgm:t>
        <a:bodyPr/>
        <a:lstStyle/>
        <a:p>
          <a:endParaRPr lang="it-IT"/>
        </a:p>
      </dgm:t>
    </dgm:pt>
    <dgm:pt modelId="{C117DA87-DE9D-4652-911D-B5117F5571A9}" type="sibTrans" cxnId="{DCA79627-2AD3-44BD-B92C-ED0FFD0F805B}">
      <dgm:prSet/>
      <dgm:spPr/>
      <dgm:t>
        <a:bodyPr/>
        <a:lstStyle/>
        <a:p>
          <a:endParaRPr lang="it-IT"/>
        </a:p>
      </dgm:t>
    </dgm:pt>
    <dgm:pt modelId="{70215FA0-737C-47D7-BE66-7694424235CD}">
      <dgm:prSet custT="1"/>
      <dgm:spPr/>
      <dgm:t>
        <a:bodyPr/>
        <a:lstStyle/>
        <a:p>
          <a:r>
            <a:rPr lang="it-IT" sz="1000" b="1" dirty="0">
              <a:latin typeface="Georgia" panose="02040502050405020303" pitchFamily="18" charset="0"/>
            </a:rPr>
            <a:t>Gestione delle Risorse: </a:t>
          </a:r>
          <a:r>
            <a:rPr lang="it-IT" sz="1000" dirty="0">
              <a:latin typeface="Georgia" panose="02040502050405020303" pitchFamily="18" charset="0"/>
            </a:rPr>
            <a:t>Ottimizzare l’uso delle risorse aziendali, inclusi personale, attrezzature e capitali, per garantire l’efficienza operativa.</a:t>
          </a:r>
        </a:p>
      </dgm:t>
    </dgm:pt>
    <dgm:pt modelId="{2A7D24BA-85C4-4D17-A114-5BBF084374EC}" type="parTrans" cxnId="{B31C2526-753C-4797-9358-92D4F001734B}">
      <dgm:prSet/>
      <dgm:spPr/>
      <dgm:t>
        <a:bodyPr/>
        <a:lstStyle/>
        <a:p>
          <a:endParaRPr lang="it-IT"/>
        </a:p>
      </dgm:t>
    </dgm:pt>
    <dgm:pt modelId="{61542AF1-D696-4F5F-A34F-279A0851354A}" type="sibTrans" cxnId="{B31C2526-753C-4797-9358-92D4F001734B}">
      <dgm:prSet/>
      <dgm:spPr/>
      <dgm:t>
        <a:bodyPr/>
        <a:lstStyle/>
        <a:p>
          <a:endParaRPr lang="it-IT"/>
        </a:p>
      </dgm:t>
    </dgm:pt>
    <dgm:pt modelId="{C5884207-CB38-4E20-8188-D630C64F80F4}">
      <dgm:prSet custT="1"/>
      <dgm:spPr/>
      <dgm:t>
        <a:bodyPr/>
        <a:lstStyle/>
        <a:p>
          <a:r>
            <a:rPr lang="it-IT" sz="1000" dirty="0">
              <a:latin typeface="Georgia" panose="02040502050405020303" pitchFamily="18" charset="0"/>
            </a:rPr>
            <a:t>l’Adeguatezza dell’assetto organizzativo sia perseguibile mediante l’implementazione </a:t>
          </a:r>
          <a:r>
            <a:rPr lang="it-IT" sz="1000" b="1" dirty="0">
              <a:latin typeface="Georgia" panose="02040502050405020303" pitchFamily="18" charset="0"/>
            </a:rPr>
            <a:t>di regole e procedure dirette ad assicurare la corretta </a:t>
          </a:r>
          <a:r>
            <a:rPr lang="it-IT" sz="1000" dirty="0">
              <a:latin typeface="Georgia" panose="02040502050405020303" pitchFamily="18" charset="0"/>
            </a:rPr>
            <a:t>attribuzione del potere decisionale, con riguardo alle capacità e responsabilità dei singoli soggetti. A questo proposito, si ricorda che secondo la norma CNDCEC 3.5., dettata per il comportamento del Collegio Sindacale, un assetto organizzativo è ritenuto adeguato quando:</a:t>
          </a:r>
        </a:p>
      </dgm:t>
    </dgm:pt>
    <dgm:pt modelId="{82C0B3B9-C1BF-4171-B229-756365114652}" type="parTrans" cxnId="{7D47B3E5-457E-41F1-BD7B-34983D794B18}">
      <dgm:prSet/>
      <dgm:spPr/>
      <dgm:t>
        <a:bodyPr/>
        <a:lstStyle/>
        <a:p>
          <a:endParaRPr lang="it-IT"/>
        </a:p>
      </dgm:t>
    </dgm:pt>
    <dgm:pt modelId="{7DC008F2-3AF0-465A-A864-86B2039627D8}" type="sibTrans" cxnId="{7D47B3E5-457E-41F1-BD7B-34983D794B18}">
      <dgm:prSet/>
      <dgm:spPr/>
      <dgm:t>
        <a:bodyPr/>
        <a:lstStyle/>
        <a:p>
          <a:endParaRPr lang="it-IT"/>
        </a:p>
      </dgm:t>
    </dgm:pt>
    <dgm:pt modelId="{F216BD2F-D529-46A0-B340-5205ECC77C37}">
      <dgm:prSet/>
      <dgm:spPr/>
      <dgm:t>
        <a:bodyPr/>
        <a:lstStyle/>
        <a:p>
          <a:endParaRPr lang="it-IT" dirty="0"/>
        </a:p>
      </dgm:t>
    </dgm:pt>
    <dgm:pt modelId="{7B1D504C-98D3-418B-BB7C-AAFFEC9DFD66}" type="parTrans" cxnId="{8D593C15-A16F-4417-9FAC-625B57A40C73}">
      <dgm:prSet/>
      <dgm:spPr/>
      <dgm:t>
        <a:bodyPr/>
        <a:lstStyle/>
        <a:p>
          <a:endParaRPr lang="it-IT"/>
        </a:p>
      </dgm:t>
    </dgm:pt>
    <dgm:pt modelId="{4AFC2FA8-3D95-4163-983F-CF3F1AFBD755}" type="sibTrans" cxnId="{8D593C15-A16F-4417-9FAC-625B57A40C73}">
      <dgm:prSet/>
      <dgm:spPr/>
      <dgm:t>
        <a:bodyPr/>
        <a:lstStyle/>
        <a:p>
          <a:endParaRPr lang="it-IT"/>
        </a:p>
      </dgm:t>
    </dgm:pt>
    <dgm:pt modelId="{3CBFDF73-76D8-4A58-B616-3A80204B7CC3}">
      <dgm:prSet custT="1"/>
      <dgm:spPr/>
      <dgm:t>
        <a:bodyPr/>
        <a:lstStyle/>
        <a:p>
          <a:r>
            <a:rPr lang="it-IT" sz="900" dirty="0">
              <a:latin typeface="Georgia" panose="02040502050405020303" pitchFamily="18" charset="0"/>
            </a:rPr>
            <a:t>è in grado di garantire lo svolgimento delle funzioni aziendali, basandosi sulla separazione e contrapposizione di responsabilità nei compiti e nelle funzioni, e sulla chiara definizione delle deleghe e dei poteri di ciascun ruolo</a:t>
          </a:r>
        </a:p>
      </dgm:t>
    </dgm:pt>
    <dgm:pt modelId="{10962180-FF07-4601-A7B2-FEF4EA314A7F}" type="parTrans" cxnId="{A509C314-392B-48A3-A3E7-2C0E4ECF08D8}">
      <dgm:prSet/>
      <dgm:spPr/>
      <dgm:t>
        <a:bodyPr/>
        <a:lstStyle/>
        <a:p>
          <a:endParaRPr lang="it-IT"/>
        </a:p>
      </dgm:t>
    </dgm:pt>
    <dgm:pt modelId="{F0F4B1CC-0200-43BC-8CE3-EF821584CCDB}" type="sibTrans" cxnId="{A509C314-392B-48A3-A3E7-2C0E4ECF08D8}">
      <dgm:prSet/>
      <dgm:spPr/>
      <dgm:t>
        <a:bodyPr/>
        <a:lstStyle/>
        <a:p>
          <a:endParaRPr lang="it-IT"/>
        </a:p>
      </dgm:t>
    </dgm:pt>
    <dgm:pt modelId="{6FF3DD43-4690-4E99-91F8-EAB50EDEE68D}">
      <dgm:prSet custT="1"/>
      <dgm:spPr/>
      <dgm:t>
        <a:bodyPr/>
        <a:lstStyle/>
        <a:p>
          <a:r>
            <a:rPr lang="it-IT" sz="900" dirty="0">
              <a:latin typeface="Georgia" panose="02040502050405020303" pitchFamily="18" charset="0"/>
            </a:rPr>
            <a:t>permette la precisa indicazione dei principali fattori di rischi aziendale, il monitoraggio e la corretta gestione</a:t>
          </a:r>
        </a:p>
      </dgm:t>
    </dgm:pt>
    <dgm:pt modelId="{6FB1C771-8C4F-4B73-82A1-20FBA796690C}" type="parTrans" cxnId="{7F600F8A-C1A3-4EC3-91A2-9D99FE49907C}">
      <dgm:prSet/>
      <dgm:spPr/>
      <dgm:t>
        <a:bodyPr/>
        <a:lstStyle/>
        <a:p>
          <a:endParaRPr lang="it-IT" dirty="0"/>
        </a:p>
      </dgm:t>
    </dgm:pt>
    <dgm:pt modelId="{64331545-54FA-4B1C-B0C3-07E81739F976}" type="sibTrans" cxnId="{7F600F8A-C1A3-4EC3-91A2-9D99FE49907C}">
      <dgm:prSet/>
      <dgm:spPr/>
      <dgm:t>
        <a:bodyPr/>
        <a:lstStyle/>
        <a:p>
          <a:endParaRPr lang="it-IT"/>
        </a:p>
      </dgm:t>
    </dgm:pt>
    <dgm:pt modelId="{45925862-F796-41BD-B8E0-2D5A3CDBCF59}" type="pres">
      <dgm:prSet presAssocID="{1211DD8C-D61C-4075-AEA3-FC31CBC4E085}" presName="Name0" presStyleCnt="0">
        <dgm:presLayoutVars>
          <dgm:chMax val="1"/>
          <dgm:dir/>
          <dgm:animLvl val="ctr"/>
          <dgm:resizeHandles val="exact"/>
        </dgm:presLayoutVars>
      </dgm:prSet>
      <dgm:spPr/>
    </dgm:pt>
    <dgm:pt modelId="{310F7A61-7D1E-46C2-9738-1DC16A52BCF9}" type="pres">
      <dgm:prSet presAssocID="{DBFF804E-0FA8-4F24-839B-FE6884FB7C57}" presName="centerShape" presStyleLbl="node0" presStyleIdx="0" presStyleCnt="1" custScaleX="234475" custScaleY="59632"/>
      <dgm:spPr/>
    </dgm:pt>
    <dgm:pt modelId="{01AEE40C-D282-4885-9178-06D351348D8B}" type="pres">
      <dgm:prSet presAssocID="{B8873E98-EB3F-4188-A133-8103E543D717}" presName="parTrans" presStyleLbl="sibTrans2D1" presStyleIdx="0" presStyleCnt="6" custAng="21095760" custLinFactNeighborX="-53980" custLinFactNeighborY="-22385"/>
      <dgm:spPr/>
    </dgm:pt>
    <dgm:pt modelId="{1C2BF1B7-D442-4119-AFF7-072644EA3931}" type="pres">
      <dgm:prSet presAssocID="{B8873E98-EB3F-4188-A133-8103E543D717}" presName="connectorText" presStyleLbl="sibTrans2D1" presStyleIdx="0" presStyleCnt="6"/>
      <dgm:spPr/>
    </dgm:pt>
    <dgm:pt modelId="{62F029DA-D35E-4291-8E87-85769292942D}" type="pres">
      <dgm:prSet presAssocID="{2D0834B3-9A68-46C5-9D9F-743804E04AC2}" presName="node" presStyleLbl="node1" presStyleIdx="0" presStyleCnt="6" custScaleX="232995" custScaleY="149874" custRadScaleRad="196666" custRadScaleInc="-369427">
        <dgm:presLayoutVars>
          <dgm:bulletEnabled val="1"/>
        </dgm:presLayoutVars>
      </dgm:prSet>
      <dgm:spPr/>
    </dgm:pt>
    <dgm:pt modelId="{21039E56-4B0C-4F29-A8CE-E82DB9635EF2}" type="pres">
      <dgm:prSet presAssocID="{B7113D11-1E8C-4AFE-AD17-7A56458AB285}" presName="parTrans" presStyleLbl="sibTrans2D1" presStyleIdx="1" presStyleCnt="6" custAng="21105972" custScaleX="152081" custScaleY="84216" custLinFactNeighborX="14401" custLinFactNeighborY="4607"/>
      <dgm:spPr/>
    </dgm:pt>
    <dgm:pt modelId="{6CCAEAE4-39CC-4738-91D3-858B288EA56C}" type="pres">
      <dgm:prSet presAssocID="{B7113D11-1E8C-4AFE-AD17-7A56458AB285}" presName="connectorText" presStyleLbl="sibTrans2D1" presStyleIdx="1" presStyleCnt="6"/>
      <dgm:spPr/>
    </dgm:pt>
    <dgm:pt modelId="{FCDB7328-2C65-4EA4-8CBE-408DB79D6CC5}" type="pres">
      <dgm:prSet presAssocID="{0686C061-677C-4CC3-A841-75411807E1CE}" presName="node" presStyleLbl="node1" presStyleIdx="1" presStyleCnt="6" custScaleX="190550" custScaleY="132468" custRadScaleRad="91608" custRadScaleInc="-172554">
        <dgm:presLayoutVars>
          <dgm:bulletEnabled val="1"/>
        </dgm:presLayoutVars>
      </dgm:prSet>
      <dgm:spPr/>
    </dgm:pt>
    <dgm:pt modelId="{D18B198C-7701-429F-AF73-9F03DB26F5C8}" type="pres">
      <dgm:prSet presAssocID="{2A7D24BA-85C4-4D17-A114-5BBF084374EC}" presName="parTrans" presStyleLbl="sibTrans2D1" presStyleIdx="2" presStyleCnt="6" custAng="333465" custLinFactNeighborX="-34094" custLinFactNeighborY="5102"/>
      <dgm:spPr/>
    </dgm:pt>
    <dgm:pt modelId="{9E15DB73-1132-4B2C-B06E-972390D98EE2}" type="pres">
      <dgm:prSet presAssocID="{2A7D24BA-85C4-4D17-A114-5BBF084374EC}" presName="connectorText" presStyleLbl="sibTrans2D1" presStyleIdx="2" presStyleCnt="6"/>
      <dgm:spPr/>
    </dgm:pt>
    <dgm:pt modelId="{03CCC8D8-1021-4E37-8157-4DC690710A83}" type="pres">
      <dgm:prSet presAssocID="{70215FA0-737C-47D7-BE66-7694424235CD}" presName="node" presStyleLbl="node1" presStyleIdx="2" presStyleCnt="6" custScaleX="199634" custScaleY="118779" custRadScaleRad="189789" custRadScaleInc="567164">
        <dgm:presLayoutVars>
          <dgm:bulletEnabled val="1"/>
        </dgm:presLayoutVars>
      </dgm:prSet>
      <dgm:spPr/>
    </dgm:pt>
    <dgm:pt modelId="{6B575CB9-1F9A-4DE9-A8F9-9FE64CE05B9C}" type="pres">
      <dgm:prSet presAssocID="{10962180-FF07-4601-A7B2-FEF4EA314A7F}" presName="parTrans" presStyleLbl="sibTrans2D1" presStyleIdx="3" presStyleCnt="6" custAng="4876771" custFlipVert="0" custFlipHor="1" custScaleX="37466" custScaleY="75507" custLinFactX="45421" custLinFactNeighborX="100000" custLinFactNeighborY="-28302"/>
      <dgm:spPr/>
    </dgm:pt>
    <dgm:pt modelId="{AD1A2819-C815-4EEA-A17D-1778C6738BCE}" type="pres">
      <dgm:prSet presAssocID="{10962180-FF07-4601-A7B2-FEF4EA314A7F}" presName="connectorText" presStyleLbl="sibTrans2D1" presStyleIdx="3" presStyleCnt="6"/>
      <dgm:spPr/>
    </dgm:pt>
    <dgm:pt modelId="{D6369915-5C33-4FB4-B4DE-4760C1392C09}" type="pres">
      <dgm:prSet presAssocID="{3CBFDF73-76D8-4A58-B616-3A80204B7CC3}" presName="node" presStyleLbl="node1" presStyleIdx="3" presStyleCnt="6" custScaleX="175947" custScaleY="126194" custRadScaleRad="230463" custRadScaleInc="-221261">
        <dgm:presLayoutVars>
          <dgm:bulletEnabled val="1"/>
        </dgm:presLayoutVars>
      </dgm:prSet>
      <dgm:spPr/>
    </dgm:pt>
    <dgm:pt modelId="{B4E25896-363A-4B6D-8245-2940B08DB139}" type="pres">
      <dgm:prSet presAssocID="{6FB1C771-8C4F-4B73-82A1-20FBA796690C}" presName="parTrans" presStyleLbl="sibTrans2D1" presStyleIdx="4" presStyleCnt="6" custAng="4519099" custScaleX="137549" custScaleY="75205" custLinFactX="200000" custLinFactNeighborX="233400" custLinFactNeighborY="-4798"/>
      <dgm:spPr/>
    </dgm:pt>
    <dgm:pt modelId="{78128705-3A51-45D7-A516-0C6670EF0A76}" type="pres">
      <dgm:prSet presAssocID="{6FB1C771-8C4F-4B73-82A1-20FBA796690C}" presName="connectorText" presStyleLbl="sibTrans2D1" presStyleIdx="4" presStyleCnt="6"/>
      <dgm:spPr/>
    </dgm:pt>
    <dgm:pt modelId="{A9C837E9-0A5C-43BD-ACA8-0DF06B6322D8}" type="pres">
      <dgm:prSet presAssocID="{6FF3DD43-4690-4E99-91F8-EAB50EDEE68D}" presName="node" presStyleLbl="node1" presStyleIdx="4" presStyleCnt="6" custScaleX="157113" custScaleY="113502" custRadScaleRad="111563" custRadScaleInc="-344265">
        <dgm:presLayoutVars>
          <dgm:bulletEnabled val="1"/>
        </dgm:presLayoutVars>
      </dgm:prSet>
      <dgm:spPr/>
    </dgm:pt>
    <dgm:pt modelId="{BF67CC8D-AF50-482B-9BBE-F93F18908393}" type="pres">
      <dgm:prSet presAssocID="{82C0B3B9-C1BF-4171-B229-756365114652}" presName="parTrans" presStyleLbl="sibTrans2D1" presStyleIdx="5" presStyleCnt="6" custAng="20758985" custScaleX="81679" custScaleY="81549" custLinFactNeighborX="67845" custLinFactNeighborY="18533"/>
      <dgm:spPr/>
    </dgm:pt>
    <dgm:pt modelId="{A3DFEDBE-82EF-49E2-BE22-74B92A9DCEEE}" type="pres">
      <dgm:prSet presAssocID="{82C0B3B9-C1BF-4171-B229-756365114652}" presName="connectorText" presStyleLbl="sibTrans2D1" presStyleIdx="5" presStyleCnt="6"/>
      <dgm:spPr/>
    </dgm:pt>
    <dgm:pt modelId="{341521D1-2BF1-47E9-96A2-995174598C99}" type="pres">
      <dgm:prSet presAssocID="{C5884207-CB38-4E20-8188-D630C64F80F4}" presName="node" presStyleLbl="node1" presStyleIdx="5" presStyleCnt="6" custScaleX="265727" custScaleY="208272" custRadScaleRad="183137" custRadScaleInc="447594">
        <dgm:presLayoutVars>
          <dgm:bulletEnabled val="1"/>
        </dgm:presLayoutVars>
      </dgm:prSet>
      <dgm:spPr/>
    </dgm:pt>
  </dgm:ptLst>
  <dgm:cxnLst>
    <dgm:cxn modelId="{3DE12407-8E86-4ECD-B22C-C0189EC4ACE5}" type="presOf" srcId="{B8873E98-EB3F-4188-A133-8103E543D717}" destId="{01AEE40C-D282-4885-9178-06D351348D8B}" srcOrd="0" destOrd="0" presId="urn:microsoft.com/office/officeart/2005/8/layout/radial5"/>
    <dgm:cxn modelId="{A509C314-392B-48A3-A3E7-2C0E4ECF08D8}" srcId="{DBFF804E-0FA8-4F24-839B-FE6884FB7C57}" destId="{3CBFDF73-76D8-4A58-B616-3A80204B7CC3}" srcOrd="3" destOrd="0" parTransId="{10962180-FF07-4601-A7B2-FEF4EA314A7F}" sibTransId="{F0F4B1CC-0200-43BC-8CE3-EF821584CCDB}"/>
    <dgm:cxn modelId="{8D593C15-A16F-4417-9FAC-625B57A40C73}" srcId="{1211DD8C-D61C-4075-AEA3-FC31CBC4E085}" destId="{F216BD2F-D529-46A0-B340-5205ECC77C37}" srcOrd="1" destOrd="0" parTransId="{7B1D504C-98D3-418B-BB7C-AAFFEC9DFD66}" sibTransId="{4AFC2FA8-3D95-4163-983F-CF3F1AFBD755}"/>
    <dgm:cxn modelId="{C99CE817-519E-438A-893E-1A191A9484DF}" type="presOf" srcId="{B7113D11-1E8C-4AFE-AD17-7A56458AB285}" destId="{21039E56-4B0C-4F29-A8CE-E82DB9635EF2}" srcOrd="0" destOrd="0" presId="urn:microsoft.com/office/officeart/2005/8/layout/radial5"/>
    <dgm:cxn modelId="{1221DF1A-750C-4F2B-89B1-1246E0677CD0}" srcId="{1211DD8C-D61C-4075-AEA3-FC31CBC4E085}" destId="{DBFF804E-0FA8-4F24-839B-FE6884FB7C57}" srcOrd="0" destOrd="0" parTransId="{ED272C2E-9B70-4269-8BC4-27AE53D18CBD}" sibTransId="{0EE7B01D-414B-49B4-825D-0F86A84B0B55}"/>
    <dgm:cxn modelId="{99C8EF1A-5CAE-4123-B936-6D2D08DFB9A5}" type="presOf" srcId="{0686C061-677C-4CC3-A841-75411807E1CE}" destId="{FCDB7328-2C65-4EA4-8CBE-408DB79D6CC5}" srcOrd="0" destOrd="0" presId="urn:microsoft.com/office/officeart/2005/8/layout/radial5"/>
    <dgm:cxn modelId="{8519ED1D-E839-4148-B087-A6912D5A4474}" type="presOf" srcId="{82C0B3B9-C1BF-4171-B229-756365114652}" destId="{BF67CC8D-AF50-482B-9BBE-F93F18908393}" srcOrd="0" destOrd="0" presId="urn:microsoft.com/office/officeart/2005/8/layout/radial5"/>
    <dgm:cxn modelId="{5CF73124-553A-43A3-AD64-879D50C3FB03}" type="presOf" srcId="{10962180-FF07-4601-A7B2-FEF4EA314A7F}" destId="{AD1A2819-C815-4EEA-A17D-1778C6738BCE}" srcOrd="1" destOrd="0" presId="urn:microsoft.com/office/officeart/2005/8/layout/radial5"/>
    <dgm:cxn modelId="{B31C2526-753C-4797-9358-92D4F001734B}" srcId="{DBFF804E-0FA8-4F24-839B-FE6884FB7C57}" destId="{70215FA0-737C-47D7-BE66-7694424235CD}" srcOrd="2" destOrd="0" parTransId="{2A7D24BA-85C4-4D17-A114-5BBF084374EC}" sibTransId="{61542AF1-D696-4F5F-A34F-279A0851354A}"/>
    <dgm:cxn modelId="{DCA79627-2AD3-44BD-B92C-ED0FFD0F805B}" srcId="{DBFF804E-0FA8-4F24-839B-FE6884FB7C57}" destId="{0686C061-677C-4CC3-A841-75411807E1CE}" srcOrd="1" destOrd="0" parTransId="{B7113D11-1E8C-4AFE-AD17-7A56458AB285}" sibTransId="{C117DA87-DE9D-4652-911D-B5117F5571A9}"/>
    <dgm:cxn modelId="{72516C3A-C9E5-4273-8CB0-467045A4C5D8}" type="presOf" srcId="{6FB1C771-8C4F-4B73-82A1-20FBA796690C}" destId="{78128705-3A51-45D7-A516-0C6670EF0A76}" srcOrd="1" destOrd="0" presId="urn:microsoft.com/office/officeart/2005/8/layout/radial5"/>
    <dgm:cxn modelId="{4486885E-4C9A-4888-9327-3827D493D21A}" type="presOf" srcId="{C5884207-CB38-4E20-8188-D630C64F80F4}" destId="{341521D1-2BF1-47E9-96A2-995174598C99}" srcOrd="0" destOrd="0" presId="urn:microsoft.com/office/officeart/2005/8/layout/radial5"/>
    <dgm:cxn modelId="{97238966-8B05-46B0-ACF4-16C08ED995B7}" type="presOf" srcId="{B7113D11-1E8C-4AFE-AD17-7A56458AB285}" destId="{6CCAEAE4-39CC-4738-91D3-858B288EA56C}" srcOrd="1" destOrd="0" presId="urn:microsoft.com/office/officeart/2005/8/layout/radial5"/>
    <dgm:cxn modelId="{9549CE69-40EB-4761-B7FA-B5BD42122704}" type="presOf" srcId="{6FB1C771-8C4F-4B73-82A1-20FBA796690C}" destId="{B4E25896-363A-4B6D-8245-2940B08DB139}" srcOrd="0" destOrd="0" presId="urn:microsoft.com/office/officeart/2005/8/layout/radial5"/>
    <dgm:cxn modelId="{4D1C806E-A6BC-425D-9493-EB946BEB9300}" type="presOf" srcId="{2D0834B3-9A68-46C5-9D9F-743804E04AC2}" destId="{62F029DA-D35E-4291-8E87-85769292942D}" srcOrd="0" destOrd="0" presId="urn:microsoft.com/office/officeart/2005/8/layout/radial5"/>
    <dgm:cxn modelId="{18709178-7C37-4087-A3BC-AB221AFE86C2}" type="presOf" srcId="{82C0B3B9-C1BF-4171-B229-756365114652}" destId="{A3DFEDBE-82EF-49E2-BE22-74B92A9DCEEE}" srcOrd="1" destOrd="0" presId="urn:microsoft.com/office/officeart/2005/8/layout/radial5"/>
    <dgm:cxn modelId="{7F600F8A-C1A3-4EC3-91A2-9D99FE49907C}" srcId="{DBFF804E-0FA8-4F24-839B-FE6884FB7C57}" destId="{6FF3DD43-4690-4E99-91F8-EAB50EDEE68D}" srcOrd="4" destOrd="0" parTransId="{6FB1C771-8C4F-4B73-82A1-20FBA796690C}" sibTransId="{64331545-54FA-4B1C-B0C3-07E81739F976}"/>
    <dgm:cxn modelId="{D7610095-FF15-46F9-A4A0-C7ED210B8A9D}" type="presOf" srcId="{DBFF804E-0FA8-4F24-839B-FE6884FB7C57}" destId="{310F7A61-7D1E-46C2-9738-1DC16A52BCF9}" srcOrd="0" destOrd="0" presId="urn:microsoft.com/office/officeart/2005/8/layout/radial5"/>
    <dgm:cxn modelId="{C1FD9A9E-424D-44E1-B0DF-A7382D09EE8F}" type="presOf" srcId="{1211DD8C-D61C-4075-AEA3-FC31CBC4E085}" destId="{45925862-F796-41BD-B8E0-2D5A3CDBCF59}" srcOrd="0" destOrd="0" presId="urn:microsoft.com/office/officeart/2005/8/layout/radial5"/>
    <dgm:cxn modelId="{79DE8FB3-9667-4F4D-B04E-88FD20C91888}" type="presOf" srcId="{10962180-FF07-4601-A7B2-FEF4EA314A7F}" destId="{6B575CB9-1F9A-4DE9-A8F9-9FE64CE05B9C}" srcOrd="0" destOrd="0" presId="urn:microsoft.com/office/officeart/2005/8/layout/radial5"/>
    <dgm:cxn modelId="{38948DB8-1BE5-4C0E-9D69-020B0D306267}" type="presOf" srcId="{2A7D24BA-85C4-4D17-A114-5BBF084374EC}" destId="{9E15DB73-1132-4B2C-B06E-972390D98EE2}" srcOrd="1" destOrd="0" presId="urn:microsoft.com/office/officeart/2005/8/layout/radial5"/>
    <dgm:cxn modelId="{9EEFC0CA-4DC5-4E94-8A86-F24811E9DAE1}" type="presOf" srcId="{B8873E98-EB3F-4188-A133-8103E543D717}" destId="{1C2BF1B7-D442-4119-AFF7-072644EA3931}" srcOrd="1" destOrd="0" presId="urn:microsoft.com/office/officeart/2005/8/layout/radial5"/>
    <dgm:cxn modelId="{21F8FDD5-37DA-4822-B939-B3A3EABB78B9}" type="presOf" srcId="{2A7D24BA-85C4-4D17-A114-5BBF084374EC}" destId="{D18B198C-7701-429F-AF73-9F03DB26F5C8}" srcOrd="0" destOrd="0" presId="urn:microsoft.com/office/officeart/2005/8/layout/radial5"/>
    <dgm:cxn modelId="{7D47B3E5-457E-41F1-BD7B-34983D794B18}" srcId="{DBFF804E-0FA8-4F24-839B-FE6884FB7C57}" destId="{C5884207-CB38-4E20-8188-D630C64F80F4}" srcOrd="5" destOrd="0" parTransId="{82C0B3B9-C1BF-4171-B229-756365114652}" sibTransId="{7DC008F2-3AF0-465A-A864-86B2039627D8}"/>
    <dgm:cxn modelId="{65192DF1-2839-4CAC-997C-AF157C657EF9}" type="presOf" srcId="{70215FA0-737C-47D7-BE66-7694424235CD}" destId="{03CCC8D8-1021-4E37-8157-4DC690710A83}" srcOrd="0" destOrd="0" presId="urn:microsoft.com/office/officeart/2005/8/layout/radial5"/>
    <dgm:cxn modelId="{1631EBF7-D433-44FD-9BC0-EA15290B51E2}" type="presOf" srcId="{6FF3DD43-4690-4E99-91F8-EAB50EDEE68D}" destId="{A9C837E9-0A5C-43BD-ACA8-0DF06B6322D8}" srcOrd="0" destOrd="0" presId="urn:microsoft.com/office/officeart/2005/8/layout/radial5"/>
    <dgm:cxn modelId="{44038AFA-685B-4602-98A0-41F9A5FE2F85}" srcId="{DBFF804E-0FA8-4F24-839B-FE6884FB7C57}" destId="{2D0834B3-9A68-46C5-9D9F-743804E04AC2}" srcOrd="0" destOrd="0" parTransId="{B8873E98-EB3F-4188-A133-8103E543D717}" sibTransId="{8F86A9A0-A855-4764-9409-A63FB8B2319D}"/>
    <dgm:cxn modelId="{CBD671FC-08C6-451E-AC99-0A7BB6F06333}" type="presOf" srcId="{3CBFDF73-76D8-4A58-B616-3A80204B7CC3}" destId="{D6369915-5C33-4FB4-B4DE-4760C1392C09}" srcOrd="0" destOrd="0" presId="urn:microsoft.com/office/officeart/2005/8/layout/radial5"/>
    <dgm:cxn modelId="{141C63D4-455D-462E-B371-869371EF2351}" type="presParOf" srcId="{45925862-F796-41BD-B8E0-2D5A3CDBCF59}" destId="{310F7A61-7D1E-46C2-9738-1DC16A52BCF9}" srcOrd="0" destOrd="0" presId="urn:microsoft.com/office/officeart/2005/8/layout/radial5"/>
    <dgm:cxn modelId="{CF6C8736-50AE-427E-AF4E-3E7D9E804FDA}" type="presParOf" srcId="{45925862-F796-41BD-B8E0-2D5A3CDBCF59}" destId="{01AEE40C-D282-4885-9178-06D351348D8B}" srcOrd="1" destOrd="0" presId="urn:microsoft.com/office/officeart/2005/8/layout/radial5"/>
    <dgm:cxn modelId="{FC2F8A46-F294-456E-A775-D61C637E585D}" type="presParOf" srcId="{01AEE40C-D282-4885-9178-06D351348D8B}" destId="{1C2BF1B7-D442-4119-AFF7-072644EA3931}" srcOrd="0" destOrd="0" presId="urn:microsoft.com/office/officeart/2005/8/layout/radial5"/>
    <dgm:cxn modelId="{F59E4433-0E1F-4F33-94E1-C5ABEC458C15}" type="presParOf" srcId="{45925862-F796-41BD-B8E0-2D5A3CDBCF59}" destId="{62F029DA-D35E-4291-8E87-85769292942D}" srcOrd="2" destOrd="0" presId="urn:microsoft.com/office/officeart/2005/8/layout/radial5"/>
    <dgm:cxn modelId="{DA678595-D6E4-4457-8522-AF40FF50EA95}" type="presParOf" srcId="{45925862-F796-41BD-B8E0-2D5A3CDBCF59}" destId="{21039E56-4B0C-4F29-A8CE-E82DB9635EF2}" srcOrd="3" destOrd="0" presId="urn:microsoft.com/office/officeart/2005/8/layout/radial5"/>
    <dgm:cxn modelId="{1D310E71-78CF-466E-B885-A8EB28D7ADEF}" type="presParOf" srcId="{21039E56-4B0C-4F29-A8CE-E82DB9635EF2}" destId="{6CCAEAE4-39CC-4738-91D3-858B288EA56C}" srcOrd="0" destOrd="0" presId="urn:microsoft.com/office/officeart/2005/8/layout/radial5"/>
    <dgm:cxn modelId="{F2B961D7-E367-4503-8012-CE19C6BED427}" type="presParOf" srcId="{45925862-F796-41BD-B8E0-2D5A3CDBCF59}" destId="{FCDB7328-2C65-4EA4-8CBE-408DB79D6CC5}" srcOrd="4" destOrd="0" presId="urn:microsoft.com/office/officeart/2005/8/layout/radial5"/>
    <dgm:cxn modelId="{A6742D97-8EE5-4C98-9371-923E7F0452E6}" type="presParOf" srcId="{45925862-F796-41BD-B8E0-2D5A3CDBCF59}" destId="{D18B198C-7701-429F-AF73-9F03DB26F5C8}" srcOrd="5" destOrd="0" presId="urn:microsoft.com/office/officeart/2005/8/layout/radial5"/>
    <dgm:cxn modelId="{38576327-B88D-4485-AA31-CC6FFC30FCD3}" type="presParOf" srcId="{D18B198C-7701-429F-AF73-9F03DB26F5C8}" destId="{9E15DB73-1132-4B2C-B06E-972390D98EE2}" srcOrd="0" destOrd="0" presId="urn:microsoft.com/office/officeart/2005/8/layout/radial5"/>
    <dgm:cxn modelId="{0211D32C-9DA9-45BB-803C-699191B2527A}" type="presParOf" srcId="{45925862-F796-41BD-B8E0-2D5A3CDBCF59}" destId="{03CCC8D8-1021-4E37-8157-4DC690710A83}" srcOrd="6" destOrd="0" presId="urn:microsoft.com/office/officeart/2005/8/layout/radial5"/>
    <dgm:cxn modelId="{251199A3-E0B9-4385-BEBF-4B421ED7A7A3}" type="presParOf" srcId="{45925862-F796-41BD-B8E0-2D5A3CDBCF59}" destId="{6B575CB9-1F9A-4DE9-A8F9-9FE64CE05B9C}" srcOrd="7" destOrd="0" presId="urn:microsoft.com/office/officeart/2005/8/layout/radial5"/>
    <dgm:cxn modelId="{BCBDF56F-9910-4A28-8ED5-FFA2E3684B19}" type="presParOf" srcId="{6B575CB9-1F9A-4DE9-A8F9-9FE64CE05B9C}" destId="{AD1A2819-C815-4EEA-A17D-1778C6738BCE}" srcOrd="0" destOrd="0" presId="urn:microsoft.com/office/officeart/2005/8/layout/radial5"/>
    <dgm:cxn modelId="{F6A1E3DD-F043-46B6-B9EE-E864CE4D61A1}" type="presParOf" srcId="{45925862-F796-41BD-B8E0-2D5A3CDBCF59}" destId="{D6369915-5C33-4FB4-B4DE-4760C1392C09}" srcOrd="8" destOrd="0" presId="urn:microsoft.com/office/officeart/2005/8/layout/radial5"/>
    <dgm:cxn modelId="{A0FFEF34-5456-41AB-A7C3-EDCEF5746C18}" type="presParOf" srcId="{45925862-F796-41BD-B8E0-2D5A3CDBCF59}" destId="{B4E25896-363A-4B6D-8245-2940B08DB139}" srcOrd="9" destOrd="0" presId="urn:microsoft.com/office/officeart/2005/8/layout/radial5"/>
    <dgm:cxn modelId="{46B02FB0-FC7D-439D-AD56-67C948ABE45D}" type="presParOf" srcId="{B4E25896-363A-4B6D-8245-2940B08DB139}" destId="{78128705-3A51-45D7-A516-0C6670EF0A76}" srcOrd="0" destOrd="0" presId="urn:microsoft.com/office/officeart/2005/8/layout/radial5"/>
    <dgm:cxn modelId="{21602B9C-8BC3-4415-B0F1-7A728D5AD780}" type="presParOf" srcId="{45925862-F796-41BD-B8E0-2D5A3CDBCF59}" destId="{A9C837E9-0A5C-43BD-ACA8-0DF06B6322D8}" srcOrd="10" destOrd="0" presId="urn:microsoft.com/office/officeart/2005/8/layout/radial5"/>
    <dgm:cxn modelId="{BC0AB25D-01B1-46AC-AD03-07BD546ED6E0}" type="presParOf" srcId="{45925862-F796-41BD-B8E0-2D5A3CDBCF59}" destId="{BF67CC8D-AF50-482B-9BBE-F93F18908393}" srcOrd="11" destOrd="0" presId="urn:microsoft.com/office/officeart/2005/8/layout/radial5"/>
    <dgm:cxn modelId="{AFC1310A-37A3-407A-B931-941404B169A6}" type="presParOf" srcId="{BF67CC8D-AF50-482B-9BBE-F93F18908393}" destId="{A3DFEDBE-82EF-49E2-BE22-74B92A9DCEEE}" srcOrd="0" destOrd="0" presId="urn:microsoft.com/office/officeart/2005/8/layout/radial5"/>
    <dgm:cxn modelId="{BB1FAEA5-6116-4590-A0D8-B3F34FB76149}" type="presParOf" srcId="{45925862-F796-41BD-B8E0-2D5A3CDBCF59}" destId="{341521D1-2BF1-47E9-96A2-995174598C99}"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7CE59A6-6ECB-47EE-BE6F-191E234FEF20}" type="doc">
      <dgm:prSet loTypeId="urn:microsoft.com/office/officeart/2005/8/layout/radial6" loCatId="cycle" qsTypeId="urn:microsoft.com/office/officeart/2005/8/quickstyle/simple1" qsCatId="simple" csTypeId="urn:microsoft.com/office/officeart/2005/8/colors/accent6_5" csCatId="accent6" phldr="1"/>
      <dgm:spPr/>
      <dgm:t>
        <a:bodyPr/>
        <a:lstStyle/>
        <a:p>
          <a:endParaRPr lang="it-IT"/>
        </a:p>
      </dgm:t>
    </dgm:pt>
    <dgm:pt modelId="{1D8EEAF6-55EB-49A0-BBD7-FB0071499E3C}">
      <dgm:prSet phldrT="[Testo]" custT="1"/>
      <dgm:spPr/>
      <dgm:t>
        <a:bodyPr/>
        <a:lstStyle/>
        <a:p>
          <a:r>
            <a:rPr lang="it-IT" sz="1400" dirty="0">
              <a:latin typeface="Georgia" panose="02040502050405020303" pitchFamily="18" charset="0"/>
            </a:rPr>
            <a:t>Assetto Contabile</a:t>
          </a:r>
        </a:p>
      </dgm:t>
    </dgm:pt>
    <dgm:pt modelId="{7E058475-5057-4A1E-92C1-37B82DF711CB}" type="parTrans" cxnId="{6CD7D5DC-B4FA-4E07-B940-2665116198CB}">
      <dgm:prSet/>
      <dgm:spPr/>
      <dgm:t>
        <a:bodyPr/>
        <a:lstStyle/>
        <a:p>
          <a:endParaRPr lang="it-IT"/>
        </a:p>
      </dgm:t>
    </dgm:pt>
    <dgm:pt modelId="{4CA99C84-D6EE-49CF-94A8-74ABFB4D39C6}" type="sibTrans" cxnId="{6CD7D5DC-B4FA-4E07-B940-2665116198CB}">
      <dgm:prSet/>
      <dgm:spPr/>
      <dgm:t>
        <a:bodyPr/>
        <a:lstStyle/>
        <a:p>
          <a:endParaRPr lang="it-IT"/>
        </a:p>
      </dgm:t>
    </dgm:pt>
    <dgm:pt modelId="{9C61DA73-75DB-43C8-B966-8D6D984E2A92}">
      <dgm:prSet phldrT="[Testo]" custT="1"/>
      <dgm:spPr/>
      <dgm:t>
        <a:bodyPr/>
        <a:lstStyle/>
        <a:p>
          <a:r>
            <a:rPr lang="it-IT" sz="900" dirty="0">
              <a:latin typeface="Georgia" panose="02040502050405020303" pitchFamily="18" charset="0"/>
            </a:rPr>
            <a:t>Sistemi di Contabilità: Implementazione di sistemi contabili robusti che permettano una registrazione accurata e tempestiva delle transazioni economico-finanziarie.</a:t>
          </a:r>
        </a:p>
      </dgm:t>
    </dgm:pt>
    <dgm:pt modelId="{5DD25C7C-7B71-4A0D-A471-71F15C9448CB}" type="parTrans" cxnId="{6FFC9F80-52DF-4026-9B35-0E58B75B9683}">
      <dgm:prSet/>
      <dgm:spPr/>
      <dgm:t>
        <a:bodyPr/>
        <a:lstStyle/>
        <a:p>
          <a:endParaRPr lang="it-IT"/>
        </a:p>
      </dgm:t>
    </dgm:pt>
    <dgm:pt modelId="{DEE4AC93-C953-4ECC-B129-D6A688475F96}" type="sibTrans" cxnId="{6FFC9F80-52DF-4026-9B35-0E58B75B9683}">
      <dgm:prSet/>
      <dgm:spPr/>
      <dgm:t>
        <a:bodyPr/>
        <a:lstStyle/>
        <a:p>
          <a:endParaRPr lang="it-IT"/>
        </a:p>
      </dgm:t>
    </dgm:pt>
    <dgm:pt modelId="{597329C3-CBF6-43DB-A0E6-384CB35C9D7D}">
      <dgm:prSet custT="1"/>
      <dgm:spPr/>
      <dgm:t>
        <a:bodyPr/>
        <a:lstStyle/>
        <a:p>
          <a:r>
            <a:rPr lang="it-IT" sz="900" dirty="0">
              <a:latin typeface="Georgia" panose="02040502050405020303" pitchFamily="18" charset="0"/>
            </a:rPr>
            <a:t>Principi Contabili: Adesione ai principi contabili generalmente accettati (GAAP) o agli standard internazionali di rendicontazione finanziaria (IFRS), a seconda del contesto normativo.</a:t>
          </a:r>
        </a:p>
      </dgm:t>
    </dgm:pt>
    <dgm:pt modelId="{9D8E249E-9313-44D5-AFAC-A17B9DC80BB4}" type="parTrans" cxnId="{7B466506-4878-4429-957D-34196B398C4F}">
      <dgm:prSet/>
      <dgm:spPr/>
      <dgm:t>
        <a:bodyPr/>
        <a:lstStyle/>
        <a:p>
          <a:endParaRPr lang="it-IT"/>
        </a:p>
      </dgm:t>
    </dgm:pt>
    <dgm:pt modelId="{78B06277-5A01-4340-978C-51154C112449}" type="sibTrans" cxnId="{7B466506-4878-4429-957D-34196B398C4F}">
      <dgm:prSet/>
      <dgm:spPr/>
      <dgm:t>
        <a:bodyPr/>
        <a:lstStyle/>
        <a:p>
          <a:endParaRPr lang="it-IT"/>
        </a:p>
      </dgm:t>
    </dgm:pt>
    <dgm:pt modelId="{586A790F-54B0-4EB8-B6E2-814F083294CC}">
      <dgm:prSet custT="1"/>
      <dgm:spPr/>
      <dgm:t>
        <a:bodyPr/>
        <a:lstStyle/>
        <a:p>
          <a:r>
            <a:rPr lang="it-IT" sz="900" dirty="0">
              <a:latin typeface="Georgia" panose="02040502050405020303" pitchFamily="18" charset="0"/>
            </a:rPr>
            <a:t>Analisi Finanziaria: Esecuzione di analisi finanziarie periodiche per valutare la performance dell’impresa e supportare la presa di decisioni manageriali.</a:t>
          </a:r>
        </a:p>
      </dgm:t>
    </dgm:pt>
    <dgm:pt modelId="{5148BC26-61DB-4A22-A481-F6421F090A93}" type="parTrans" cxnId="{30509460-F269-4B7E-93C6-19889E23D9F2}">
      <dgm:prSet/>
      <dgm:spPr/>
      <dgm:t>
        <a:bodyPr/>
        <a:lstStyle/>
        <a:p>
          <a:endParaRPr lang="it-IT"/>
        </a:p>
      </dgm:t>
    </dgm:pt>
    <dgm:pt modelId="{38F71487-9CCA-433E-B10B-510BB24AE3F6}" type="sibTrans" cxnId="{30509460-F269-4B7E-93C6-19889E23D9F2}">
      <dgm:prSet/>
      <dgm:spPr/>
      <dgm:t>
        <a:bodyPr/>
        <a:lstStyle/>
        <a:p>
          <a:endParaRPr lang="it-IT"/>
        </a:p>
      </dgm:t>
    </dgm:pt>
    <dgm:pt modelId="{4B617A3D-C24C-48EF-B7EE-899310693C1E}">
      <dgm:prSet custT="1"/>
      <dgm:spPr/>
      <dgm:t>
        <a:bodyPr/>
        <a:lstStyle/>
        <a:p>
          <a:r>
            <a:rPr lang="it-IT" sz="900" dirty="0">
              <a:latin typeface="Georgia" panose="02040502050405020303" pitchFamily="18" charset="0"/>
            </a:rPr>
            <a:t>Audit Interni ed Esterni: Stabilire procedure per gli audit interni ed esterni, al fine di garantire la conformità con le normative contabili e fiscali e identificare aree di miglioramento.</a:t>
          </a:r>
        </a:p>
      </dgm:t>
    </dgm:pt>
    <dgm:pt modelId="{2C836B35-35BD-4FD4-B3E8-6442029ADA39}" type="parTrans" cxnId="{ACD062DB-B58F-479F-960E-EA8846BA4D67}">
      <dgm:prSet/>
      <dgm:spPr/>
      <dgm:t>
        <a:bodyPr/>
        <a:lstStyle/>
        <a:p>
          <a:endParaRPr lang="it-IT"/>
        </a:p>
      </dgm:t>
    </dgm:pt>
    <dgm:pt modelId="{8BADEA7F-639C-4B60-8A4D-26E4884BEB07}" type="sibTrans" cxnId="{ACD062DB-B58F-479F-960E-EA8846BA4D67}">
      <dgm:prSet/>
      <dgm:spPr/>
      <dgm:t>
        <a:bodyPr/>
        <a:lstStyle/>
        <a:p>
          <a:endParaRPr lang="it-IT"/>
        </a:p>
      </dgm:t>
    </dgm:pt>
    <dgm:pt modelId="{EFCAC4C0-5EB5-4B8F-9636-21AE0592F189}">
      <dgm:prSet/>
      <dgm:spPr/>
      <dgm:t>
        <a:bodyPr/>
        <a:lstStyle/>
        <a:p>
          <a:endParaRPr lang="it-IT" dirty="0"/>
        </a:p>
      </dgm:t>
    </dgm:pt>
    <dgm:pt modelId="{6D9BA6EB-F4A0-4011-88B8-F10E14C46465}" type="parTrans" cxnId="{23D831A1-6396-4E0A-80B7-118968B1B9FA}">
      <dgm:prSet/>
      <dgm:spPr/>
      <dgm:t>
        <a:bodyPr/>
        <a:lstStyle/>
        <a:p>
          <a:endParaRPr lang="it-IT"/>
        </a:p>
      </dgm:t>
    </dgm:pt>
    <dgm:pt modelId="{25E99EB2-27D5-4D9A-B4BA-DFFAB8DB5D51}" type="sibTrans" cxnId="{23D831A1-6396-4E0A-80B7-118968B1B9FA}">
      <dgm:prSet/>
      <dgm:spPr/>
      <dgm:t>
        <a:bodyPr/>
        <a:lstStyle/>
        <a:p>
          <a:endParaRPr lang="it-IT"/>
        </a:p>
      </dgm:t>
    </dgm:pt>
    <dgm:pt modelId="{85BB12F4-D7F6-46BA-BE62-EF37763E7DA0}" type="pres">
      <dgm:prSet presAssocID="{97CE59A6-6ECB-47EE-BE6F-191E234FEF20}" presName="Name0" presStyleCnt="0">
        <dgm:presLayoutVars>
          <dgm:chMax val="1"/>
          <dgm:dir/>
          <dgm:animLvl val="ctr"/>
          <dgm:resizeHandles val="exact"/>
        </dgm:presLayoutVars>
      </dgm:prSet>
      <dgm:spPr/>
    </dgm:pt>
    <dgm:pt modelId="{58C7933B-945F-4DF8-A85F-3A5BD6EA7DCE}" type="pres">
      <dgm:prSet presAssocID="{1D8EEAF6-55EB-49A0-BBD7-FB0071499E3C}" presName="centerShape" presStyleLbl="node0" presStyleIdx="0" presStyleCnt="1" custScaleX="106772" custScaleY="53720"/>
      <dgm:spPr/>
    </dgm:pt>
    <dgm:pt modelId="{531037B5-02AF-4377-AF1D-C21B91732666}" type="pres">
      <dgm:prSet presAssocID="{9C61DA73-75DB-43C8-B966-8D6D984E2A92}" presName="node" presStyleLbl="node1" presStyleIdx="0" presStyleCnt="4" custScaleX="233093" custScaleY="128431">
        <dgm:presLayoutVars>
          <dgm:bulletEnabled val="1"/>
        </dgm:presLayoutVars>
      </dgm:prSet>
      <dgm:spPr/>
    </dgm:pt>
    <dgm:pt modelId="{B1A7B698-0C1B-424C-9344-61D3AEF1ECA3}" type="pres">
      <dgm:prSet presAssocID="{9C61DA73-75DB-43C8-B966-8D6D984E2A92}" presName="dummy" presStyleCnt="0"/>
      <dgm:spPr/>
    </dgm:pt>
    <dgm:pt modelId="{71B9EE51-FA2B-4239-AE22-4E8D9AD57BC8}" type="pres">
      <dgm:prSet presAssocID="{DEE4AC93-C953-4ECC-B129-D6A688475F96}" presName="sibTrans" presStyleLbl="sibTrans2D1" presStyleIdx="0" presStyleCnt="4"/>
      <dgm:spPr/>
    </dgm:pt>
    <dgm:pt modelId="{32C9A633-2344-40AF-9DB2-7B0D1E4546E9}" type="pres">
      <dgm:prSet presAssocID="{597329C3-CBF6-43DB-A0E6-384CB35C9D7D}" presName="node" presStyleLbl="node1" presStyleIdx="1" presStyleCnt="4" custScaleX="206166" custScaleY="123147" custRadScaleRad="137234" custRadScaleInc="-2960">
        <dgm:presLayoutVars>
          <dgm:bulletEnabled val="1"/>
        </dgm:presLayoutVars>
      </dgm:prSet>
      <dgm:spPr/>
    </dgm:pt>
    <dgm:pt modelId="{5B073489-0C2C-4B93-8877-9B9D2F89977C}" type="pres">
      <dgm:prSet presAssocID="{597329C3-CBF6-43DB-A0E6-384CB35C9D7D}" presName="dummy" presStyleCnt="0"/>
      <dgm:spPr/>
    </dgm:pt>
    <dgm:pt modelId="{FFE860CA-58DA-4101-ACA6-5F92615F4181}" type="pres">
      <dgm:prSet presAssocID="{78B06277-5A01-4340-978C-51154C112449}" presName="sibTrans" presStyleLbl="sibTrans2D1" presStyleIdx="1" presStyleCnt="4"/>
      <dgm:spPr/>
    </dgm:pt>
    <dgm:pt modelId="{65E3EDD4-DB7C-44D8-A92C-0DEE6B1DB9FB}" type="pres">
      <dgm:prSet presAssocID="{586A790F-54B0-4EB8-B6E2-814F083294CC}" presName="node" presStyleLbl="node1" presStyleIdx="2" presStyleCnt="4" custScaleX="260450" custScaleY="101533" custRadScaleRad="100100" custRadScaleInc="1662">
        <dgm:presLayoutVars>
          <dgm:bulletEnabled val="1"/>
        </dgm:presLayoutVars>
      </dgm:prSet>
      <dgm:spPr/>
    </dgm:pt>
    <dgm:pt modelId="{3B227BB2-F21C-45C5-94EB-4A7710AEAF77}" type="pres">
      <dgm:prSet presAssocID="{586A790F-54B0-4EB8-B6E2-814F083294CC}" presName="dummy" presStyleCnt="0"/>
      <dgm:spPr/>
    </dgm:pt>
    <dgm:pt modelId="{1553E58A-7D77-419C-A1B1-78C762E87671}" type="pres">
      <dgm:prSet presAssocID="{38F71487-9CCA-433E-B10B-510BB24AE3F6}" presName="sibTrans" presStyleLbl="sibTrans2D1" presStyleIdx="2" presStyleCnt="4"/>
      <dgm:spPr/>
    </dgm:pt>
    <dgm:pt modelId="{C67B6F75-1FC4-48C8-BCC8-030F41C87A05}" type="pres">
      <dgm:prSet presAssocID="{4B617A3D-C24C-48EF-B7EE-899310693C1E}" presName="node" presStyleLbl="node1" presStyleIdx="3" presStyleCnt="4" custScaleX="219180" custScaleY="139314" custRadScaleRad="162934" custRadScaleInc="9331">
        <dgm:presLayoutVars>
          <dgm:bulletEnabled val="1"/>
        </dgm:presLayoutVars>
      </dgm:prSet>
      <dgm:spPr/>
    </dgm:pt>
    <dgm:pt modelId="{77D0A533-B9AA-429A-8B4C-2E74842A1EBD}" type="pres">
      <dgm:prSet presAssocID="{4B617A3D-C24C-48EF-B7EE-899310693C1E}" presName="dummy" presStyleCnt="0"/>
      <dgm:spPr/>
    </dgm:pt>
    <dgm:pt modelId="{6AA1FF2D-953F-441D-A032-154311570453}" type="pres">
      <dgm:prSet presAssocID="{8BADEA7F-639C-4B60-8A4D-26E4884BEB07}" presName="sibTrans" presStyleLbl="sibTrans2D1" presStyleIdx="3" presStyleCnt="4"/>
      <dgm:spPr/>
    </dgm:pt>
  </dgm:ptLst>
  <dgm:cxnLst>
    <dgm:cxn modelId="{7B466506-4878-4429-957D-34196B398C4F}" srcId="{1D8EEAF6-55EB-49A0-BBD7-FB0071499E3C}" destId="{597329C3-CBF6-43DB-A0E6-384CB35C9D7D}" srcOrd="1" destOrd="0" parTransId="{9D8E249E-9313-44D5-AFAC-A17B9DC80BB4}" sibTransId="{78B06277-5A01-4340-978C-51154C112449}"/>
    <dgm:cxn modelId="{8BD61213-693A-4A65-8546-7C9D18CA1C5A}" type="presOf" srcId="{97CE59A6-6ECB-47EE-BE6F-191E234FEF20}" destId="{85BB12F4-D7F6-46BA-BE62-EF37763E7DA0}" srcOrd="0" destOrd="0" presId="urn:microsoft.com/office/officeart/2005/8/layout/radial6"/>
    <dgm:cxn modelId="{C74BC61C-7A39-482D-BF98-C1F84571CBF9}" type="presOf" srcId="{1D8EEAF6-55EB-49A0-BBD7-FB0071499E3C}" destId="{58C7933B-945F-4DF8-A85F-3A5BD6EA7DCE}" srcOrd="0" destOrd="0" presId="urn:microsoft.com/office/officeart/2005/8/layout/radial6"/>
    <dgm:cxn modelId="{91AD0830-3973-4A5E-9548-D0D70943D64F}" type="presOf" srcId="{9C61DA73-75DB-43C8-B966-8D6D984E2A92}" destId="{531037B5-02AF-4377-AF1D-C21B91732666}" srcOrd="0" destOrd="0" presId="urn:microsoft.com/office/officeart/2005/8/layout/radial6"/>
    <dgm:cxn modelId="{FC3B8A5F-0D23-4580-AC77-18BF0373A0AF}" type="presOf" srcId="{38F71487-9CCA-433E-B10B-510BB24AE3F6}" destId="{1553E58A-7D77-419C-A1B1-78C762E87671}" srcOrd="0" destOrd="0" presId="urn:microsoft.com/office/officeart/2005/8/layout/radial6"/>
    <dgm:cxn modelId="{30509460-F269-4B7E-93C6-19889E23D9F2}" srcId="{1D8EEAF6-55EB-49A0-BBD7-FB0071499E3C}" destId="{586A790F-54B0-4EB8-B6E2-814F083294CC}" srcOrd="2" destOrd="0" parTransId="{5148BC26-61DB-4A22-A481-F6421F090A93}" sibTransId="{38F71487-9CCA-433E-B10B-510BB24AE3F6}"/>
    <dgm:cxn modelId="{648D1047-40C2-4E20-B6F2-D8AB379DD889}" type="presOf" srcId="{8BADEA7F-639C-4B60-8A4D-26E4884BEB07}" destId="{6AA1FF2D-953F-441D-A032-154311570453}" srcOrd="0" destOrd="0" presId="urn:microsoft.com/office/officeart/2005/8/layout/radial6"/>
    <dgm:cxn modelId="{0890724A-4CB6-4C9B-B810-A954F777FA37}" type="presOf" srcId="{586A790F-54B0-4EB8-B6E2-814F083294CC}" destId="{65E3EDD4-DB7C-44D8-A92C-0DEE6B1DB9FB}" srcOrd="0" destOrd="0" presId="urn:microsoft.com/office/officeart/2005/8/layout/radial6"/>
    <dgm:cxn modelId="{9C066B78-B1F8-4D03-B7F3-60910A34A2DA}" type="presOf" srcId="{DEE4AC93-C953-4ECC-B129-D6A688475F96}" destId="{71B9EE51-FA2B-4239-AE22-4E8D9AD57BC8}" srcOrd="0" destOrd="0" presId="urn:microsoft.com/office/officeart/2005/8/layout/radial6"/>
    <dgm:cxn modelId="{6FFC9F80-52DF-4026-9B35-0E58B75B9683}" srcId="{1D8EEAF6-55EB-49A0-BBD7-FB0071499E3C}" destId="{9C61DA73-75DB-43C8-B966-8D6D984E2A92}" srcOrd="0" destOrd="0" parTransId="{5DD25C7C-7B71-4A0D-A471-71F15C9448CB}" sibTransId="{DEE4AC93-C953-4ECC-B129-D6A688475F96}"/>
    <dgm:cxn modelId="{23D831A1-6396-4E0A-80B7-118968B1B9FA}" srcId="{97CE59A6-6ECB-47EE-BE6F-191E234FEF20}" destId="{EFCAC4C0-5EB5-4B8F-9636-21AE0592F189}" srcOrd="1" destOrd="0" parTransId="{6D9BA6EB-F4A0-4011-88B8-F10E14C46465}" sibTransId="{25E99EB2-27D5-4D9A-B4BA-DFFAB8DB5D51}"/>
    <dgm:cxn modelId="{E3FF13DA-95A9-4A0A-88AA-07427E7F1F69}" type="presOf" srcId="{78B06277-5A01-4340-978C-51154C112449}" destId="{FFE860CA-58DA-4101-ACA6-5F92615F4181}" srcOrd="0" destOrd="0" presId="urn:microsoft.com/office/officeart/2005/8/layout/radial6"/>
    <dgm:cxn modelId="{ACD062DB-B58F-479F-960E-EA8846BA4D67}" srcId="{1D8EEAF6-55EB-49A0-BBD7-FB0071499E3C}" destId="{4B617A3D-C24C-48EF-B7EE-899310693C1E}" srcOrd="3" destOrd="0" parTransId="{2C836B35-35BD-4FD4-B3E8-6442029ADA39}" sibTransId="{8BADEA7F-639C-4B60-8A4D-26E4884BEB07}"/>
    <dgm:cxn modelId="{6CD7D5DC-B4FA-4E07-B940-2665116198CB}" srcId="{97CE59A6-6ECB-47EE-BE6F-191E234FEF20}" destId="{1D8EEAF6-55EB-49A0-BBD7-FB0071499E3C}" srcOrd="0" destOrd="0" parTransId="{7E058475-5057-4A1E-92C1-37B82DF711CB}" sibTransId="{4CA99C84-D6EE-49CF-94A8-74ABFB4D39C6}"/>
    <dgm:cxn modelId="{9D359AEF-D978-4BE5-9C03-2BF3AA5A871D}" type="presOf" srcId="{597329C3-CBF6-43DB-A0E6-384CB35C9D7D}" destId="{32C9A633-2344-40AF-9DB2-7B0D1E4546E9}" srcOrd="0" destOrd="0" presId="urn:microsoft.com/office/officeart/2005/8/layout/radial6"/>
    <dgm:cxn modelId="{6306B6FC-8EAA-4890-BC64-FF13DA35CBDF}" type="presOf" srcId="{4B617A3D-C24C-48EF-B7EE-899310693C1E}" destId="{C67B6F75-1FC4-48C8-BCC8-030F41C87A05}" srcOrd="0" destOrd="0" presId="urn:microsoft.com/office/officeart/2005/8/layout/radial6"/>
    <dgm:cxn modelId="{2CA94233-22D3-40C7-8042-8462E67DC1FE}" type="presParOf" srcId="{85BB12F4-D7F6-46BA-BE62-EF37763E7DA0}" destId="{58C7933B-945F-4DF8-A85F-3A5BD6EA7DCE}" srcOrd="0" destOrd="0" presId="urn:microsoft.com/office/officeart/2005/8/layout/radial6"/>
    <dgm:cxn modelId="{58715352-5BE1-41EC-95B6-9E6E29E92D5A}" type="presParOf" srcId="{85BB12F4-D7F6-46BA-BE62-EF37763E7DA0}" destId="{531037B5-02AF-4377-AF1D-C21B91732666}" srcOrd="1" destOrd="0" presId="urn:microsoft.com/office/officeart/2005/8/layout/radial6"/>
    <dgm:cxn modelId="{32F18D3D-99FC-44E6-A2D7-A2B6513024F4}" type="presParOf" srcId="{85BB12F4-D7F6-46BA-BE62-EF37763E7DA0}" destId="{B1A7B698-0C1B-424C-9344-61D3AEF1ECA3}" srcOrd="2" destOrd="0" presId="urn:microsoft.com/office/officeart/2005/8/layout/radial6"/>
    <dgm:cxn modelId="{CCBC39B4-326E-43D3-A083-BDF11A304405}" type="presParOf" srcId="{85BB12F4-D7F6-46BA-BE62-EF37763E7DA0}" destId="{71B9EE51-FA2B-4239-AE22-4E8D9AD57BC8}" srcOrd="3" destOrd="0" presId="urn:microsoft.com/office/officeart/2005/8/layout/radial6"/>
    <dgm:cxn modelId="{EB3DCAA2-A820-4EE4-9361-BA80B1465E34}" type="presParOf" srcId="{85BB12F4-D7F6-46BA-BE62-EF37763E7DA0}" destId="{32C9A633-2344-40AF-9DB2-7B0D1E4546E9}" srcOrd="4" destOrd="0" presId="urn:microsoft.com/office/officeart/2005/8/layout/radial6"/>
    <dgm:cxn modelId="{8FEF2DEC-2EB4-4434-8D72-B3218C8FC140}" type="presParOf" srcId="{85BB12F4-D7F6-46BA-BE62-EF37763E7DA0}" destId="{5B073489-0C2C-4B93-8877-9B9D2F89977C}" srcOrd="5" destOrd="0" presId="urn:microsoft.com/office/officeart/2005/8/layout/radial6"/>
    <dgm:cxn modelId="{2BA76607-9FB7-49CB-A5F7-7FFEAEE257D0}" type="presParOf" srcId="{85BB12F4-D7F6-46BA-BE62-EF37763E7DA0}" destId="{FFE860CA-58DA-4101-ACA6-5F92615F4181}" srcOrd="6" destOrd="0" presId="urn:microsoft.com/office/officeart/2005/8/layout/radial6"/>
    <dgm:cxn modelId="{CC74693E-471B-479B-A590-20561F345322}" type="presParOf" srcId="{85BB12F4-D7F6-46BA-BE62-EF37763E7DA0}" destId="{65E3EDD4-DB7C-44D8-A92C-0DEE6B1DB9FB}" srcOrd="7" destOrd="0" presId="urn:microsoft.com/office/officeart/2005/8/layout/radial6"/>
    <dgm:cxn modelId="{C29939C6-939B-4757-8B56-415A6E20AE71}" type="presParOf" srcId="{85BB12F4-D7F6-46BA-BE62-EF37763E7DA0}" destId="{3B227BB2-F21C-45C5-94EB-4A7710AEAF77}" srcOrd="8" destOrd="0" presId="urn:microsoft.com/office/officeart/2005/8/layout/radial6"/>
    <dgm:cxn modelId="{11DC51C4-F570-4F08-A5B8-75C02A32BD3C}" type="presParOf" srcId="{85BB12F4-D7F6-46BA-BE62-EF37763E7DA0}" destId="{1553E58A-7D77-419C-A1B1-78C762E87671}" srcOrd="9" destOrd="0" presId="urn:microsoft.com/office/officeart/2005/8/layout/radial6"/>
    <dgm:cxn modelId="{3F85ED85-6176-4E14-8460-1727D6ABAEA5}" type="presParOf" srcId="{85BB12F4-D7F6-46BA-BE62-EF37763E7DA0}" destId="{C67B6F75-1FC4-48C8-BCC8-030F41C87A05}" srcOrd="10" destOrd="0" presId="urn:microsoft.com/office/officeart/2005/8/layout/radial6"/>
    <dgm:cxn modelId="{AD0F8261-3BF8-42CB-90FD-E9F82BFF4F4F}" type="presParOf" srcId="{85BB12F4-D7F6-46BA-BE62-EF37763E7DA0}" destId="{77D0A533-B9AA-429A-8B4C-2E74842A1EBD}" srcOrd="11" destOrd="0" presId="urn:microsoft.com/office/officeart/2005/8/layout/radial6"/>
    <dgm:cxn modelId="{DA627A25-22F6-4D60-AE0E-E43177887218}" type="presParOf" srcId="{85BB12F4-D7F6-46BA-BE62-EF37763E7DA0}" destId="{6AA1FF2D-953F-441D-A032-154311570453}"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FD7098D-70E2-4984-9284-24AE48CB7DC7}" type="doc">
      <dgm:prSet loTypeId="urn:microsoft.com/office/officeart/2005/8/layout/radial1" loCatId="cycle" qsTypeId="urn:microsoft.com/office/officeart/2005/8/quickstyle/simple1" qsCatId="simple" csTypeId="urn:microsoft.com/office/officeart/2005/8/colors/accent6_2" csCatId="accent6" phldr="1"/>
      <dgm:spPr/>
      <dgm:t>
        <a:bodyPr/>
        <a:lstStyle/>
        <a:p>
          <a:endParaRPr lang="it-IT"/>
        </a:p>
      </dgm:t>
    </dgm:pt>
    <dgm:pt modelId="{DA6AC8EF-E8F1-414F-8043-19113A6BBAEF}">
      <dgm:prSet phldrT="[Testo]"/>
      <dgm:spPr/>
      <dgm:t>
        <a:bodyPr/>
        <a:lstStyle/>
        <a:p>
          <a:r>
            <a:rPr lang="it-IT" dirty="0"/>
            <a:t>BSC</a:t>
          </a:r>
        </a:p>
      </dgm:t>
    </dgm:pt>
    <dgm:pt modelId="{ED6FE472-7CC9-4CE0-907A-5963F873DBE3}" type="parTrans" cxnId="{01994505-0BDC-4D27-AAB9-AE50BD5BF9E3}">
      <dgm:prSet/>
      <dgm:spPr/>
      <dgm:t>
        <a:bodyPr/>
        <a:lstStyle/>
        <a:p>
          <a:endParaRPr lang="it-IT"/>
        </a:p>
      </dgm:t>
    </dgm:pt>
    <dgm:pt modelId="{D48CF68D-D06C-4ED7-ADF5-B89826EF312D}" type="sibTrans" cxnId="{01994505-0BDC-4D27-AAB9-AE50BD5BF9E3}">
      <dgm:prSet/>
      <dgm:spPr/>
      <dgm:t>
        <a:bodyPr/>
        <a:lstStyle/>
        <a:p>
          <a:endParaRPr lang="it-IT"/>
        </a:p>
      </dgm:t>
    </dgm:pt>
    <dgm:pt modelId="{8B72D321-D147-4592-A75A-FC78AE3231E1}">
      <dgm:prSet phldrT="[Testo]" custT="1"/>
      <dgm:spPr/>
      <dgm:t>
        <a:bodyPr/>
        <a:lstStyle/>
        <a:p>
          <a:r>
            <a:rPr lang="it-IT" sz="1200" dirty="0"/>
            <a:t>Analisi di scenario</a:t>
          </a:r>
        </a:p>
      </dgm:t>
    </dgm:pt>
    <dgm:pt modelId="{65DE2DF8-7C0B-41A8-884B-70AD7D162D72}" type="parTrans" cxnId="{60EF72C8-5648-4D1B-BC2A-858A7728AE70}">
      <dgm:prSet/>
      <dgm:spPr/>
      <dgm:t>
        <a:bodyPr/>
        <a:lstStyle/>
        <a:p>
          <a:endParaRPr lang="it-IT"/>
        </a:p>
      </dgm:t>
    </dgm:pt>
    <dgm:pt modelId="{82002DDC-C1D2-4139-9BE3-ED188BCE9B76}" type="sibTrans" cxnId="{60EF72C8-5648-4D1B-BC2A-858A7728AE70}">
      <dgm:prSet/>
      <dgm:spPr/>
      <dgm:t>
        <a:bodyPr/>
        <a:lstStyle/>
        <a:p>
          <a:endParaRPr lang="it-IT"/>
        </a:p>
      </dgm:t>
    </dgm:pt>
    <dgm:pt modelId="{D4900F47-3450-4E1D-8935-DF8E5BD39FE5}">
      <dgm:prSet phldrT="[Testo]"/>
      <dgm:spPr/>
      <dgm:t>
        <a:bodyPr/>
        <a:lstStyle/>
        <a:p>
          <a:r>
            <a:rPr lang="it-IT" dirty="0"/>
            <a:t>BSC e adeguati assetti</a:t>
          </a:r>
        </a:p>
      </dgm:t>
    </dgm:pt>
    <dgm:pt modelId="{C44D3A1A-D854-4545-8E34-2119EBF3C712}" type="parTrans" cxnId="{E255D42A-9B7D-464B-8A96-89E2DF715525}">
      <dgm:prSet/>
      <dgm:spPr/>
      <dgm:t>
        <a:bodyPr/>
        <a:lstStyle/>
        <a:p>
          <a:endParaRPr lang="it-IT"/>
        </a:p>
      </dgm:t>
    </dgm:pt>
    <dgm:pt modelId="{2BC8CDEB-EAA5-4433-A061-77E6D53605E4}" type="sibTrans" cxnId="{E255D42A-9B7D-464B-8A96-89E2DF715525}">
      <dgm:prSet/>
      <dgm:spPr/>
      <dgm:t>
        <a:bodyPr/>
        <a:lstStyle/>
        <a:p>
          <a:endParaRPr lang="it-IT"/>
        </a:p>
      </dgm:t>
    </dgm:pt>
    <dgm:pt modelId="{6D751DCD-1C8C-4633-98EF-5EAA1DC70B67}">
      <dgm:prSet phldrT="[Testo]"/>
      <dgm:spPr/>
      <dgm:t>
        <a:bodyPr/>
        <a:lstStyle/>
        <a:p>
          <a:r>
            <a:rPr lang="it-IT" dirty="0"/>
            <a:t>Mappa Strategica</a:t>
          </a:r>
        </a:p>
      </dgm:t>
    </dgm:pt>
    <dgm:pt modelId="{31AC84AB-09FC-4E44-AAE9-66D3CABD6CD1}" type="parTrans" cxnId="{D3FD4C88-A4D0-4099-B675-FDA2761D5366}">
      <dgm:prSet/>
      <dgm:spPr/>
      <dgm:t>
        <a:bodyPr/>
        <a:lstStyle/>
        <a:p>
          <a:endParaRPr lang="it-IT"/>
        </a:p>
      </dgm:t>
    </dgm:pt>
    <dgm:pt modelId="{ECD6D5C3-4068-4AD7-868C-FD4B76023F22}" type="sibTrans" cxnId="{D3FD4C88-A4D0-4099-B675-FDA2761D5366}">
      <dgm:prSet/>
      <dgm:spPr/>
      <dgm:t>
        <a:bodyPr/>
        <a:lstStyle/>
        <a:p>
          <a:endParaRPr lang="it-IT"/>
        </a:p>
      </dgm:t>
    </dgm:pt>
    <dgm:pt modelId="{CBBA9FA9-BCF7-4CEA-82D3-C2512413DD3D}">
      <dgm:prSet phldrT="[Testo]"/>
      <dgm:spPr/>
      <dgm:t>
        <a:bodyPr/>
        <a:lstStyle/>
        <a:p>
          <a:r>
            <a:rPr lang="it-IT" dirty="0"/>
            <a:t>Analisi S.W.O.T.</a:t>
          </a:r>
        </a:p>
      </dgm:t>
    </dgm:pt>
    <dgm:pt modelId="{75FB3BCF-0CD1-419B-8E45-6B0167598CF5}" type="parTrans" cxnId="{97BF51FE-4D71-4237-AE39-1308C9A45D01}">
      <dgm:prSet/>
      <dgm:spPr/>
      <dgm:t>
        <a:bodyPr/>
        <a:lstStyle/>
        <a:p>
          <a:endParaRPr lang="it-IT"/>
        </a:p>
      </dgm:t>
    </dgm:pt>
    <dgm:pt modelId="{D4D9F211-AEC0-431D-A139-A12A373F3959}" type="sibTrans" cxnId="{97BF51FE-4D71-4237-AE39-1308C9A45D01}">
      <dgm:prSet/>
      <dgm:spPr/>
      <dgm:t>
        <a:bodyPr/>
        <a:lstStyle/>
        <a:p>
          <a:endParaRPr lang="it-IT"/>
        </a:p>
      </dgm:t>
    </dgm:pt>
    <dgm:pt modelId="{28C87965-8661-42F8-A60B-51B587E5DBF6}" type="pres">
      <dgm:prSet presAssocID="{2FD7098D-70E2-4984-9284-24AE48CB7DC7}" presName="cycle" presStyleCnt="0">
        <dgm:presLayoutVars>
          <dgm:chMax val="1"/>
          <dgm:dir/>
          <dgm:animLvl val="ctr"/>
          <dgm:resizeHandles val="exact"/>
        </dgm:presLayoutVars>
      </dgm:prSet>
      <dgm:spPr/>
    </dgm:pt>
    <dgm:pt modelId="{519D4378-C5BB-4D5E-BA92-161748F0864D}" type="pres">
      <dgm:prSet presAssocID="{DA6AC8EF-E8F1-414F-8043-19113A6BBAEF}" presName="centerShape" presStyleLbl="node0" presStyleIdx="0" presStyleCnt="1" custScaleX="122994"/>
      <dgm:spPr/>
    </dgm:pt>
    <dgm:pt modelId="{77017D08-763B-4E29-86B8-342008035E58}" type="pres">
      <dgm:prSet presAssocID="{65DE2DF8-7C0B-41A8-884B-70AD7D162D72}" presName="Name9" presStyleLbl="parChTrans1D2" presStyleIdx="0" presStyleCnt="4"/>
      <dgm:spPr/>
    </dgm:pt>
    <dgm:pt modelId="{E8665EA2-E908-4E9C-A90A-CEBD9986328F}" type="pres">
      <dgm:prSet presAssocID="{65DE2DF8-7C0B-41A8-884B-70AD7D162D72}" presName="connTx" presStyleLbl="parChTrans1D2" presStyleIdx="0" presStyleCnt="4"/>
      <dgm:spPr/>
    </dgm:pt>
    <dgm:pt modelId="{905122D4-C060-4025-AD11-1B19B810BC82}" type="pres">
      <dgm:prSet presAssocID="{8B72D321-D147-4592-A75A-FC78AE3231E1}" presName="node" presStyleLbl="node1" presStyleIdx="0" presStyleCnt="4" custScaleX="191217" custRadScaleRad="102151">
        <dgm:presLayoutVars>
          <dgm:bulletEnabled val="1"/>
        </dgm:presLayoutVars>
      </dgm:prSet>
      <dgm:spPr/>
    </dgm:pt>
    <dgm:pt modelId="{216F3C85-3CEB-4BB8-9B20-BBEB81C8CDA7}" type="pres">
      <dgm:prSet presAssocID="{C44D3A1A-D854-4545-8E34-2119EBF3C712}" presName="Name9" presStyleLbl="parChTrans1D2" presStyleIdx="1" presStyleCnt="4"/>
      <dgm:spPr/>
    </dgm:pt>
    <dgm:pt modelId="{771E9C6E-001B-44EB-8891-6912758E306C}" type="pres">
      <dgm:prSet presAssocID="{C44D3A1A-D854-4545-8E34-2119EBF3C712}" presName="connTx" presStyleLbl="parChTrans1D2" presStyleIdx="1" presStyleCnt="4"/>
      <dgm:spPr/>
    </dgm:pt>
    <dgm:pt modelId="{00362CB1-5363-400C-9745-7B3387CE001B}" type="pres">
      <dgm:prSet presAssocID="{D4900F47-3450-4E1D-8935-DF8E5BD39FE5}" presName="node" presStyleLbl="node1" presStyleIdx="1" presStyleCnt="4" custScaleX="136133">
        <dgm:presLayoutVars>
          <dgm:bulletEnabled val="1"/>
        </dgm:presLayoutVars>
      </dgm:prSet>
      <dgm:spPr/>
    </dgm:pt>
    <dgm:pt modelId="{730CABBC-E4D4-4E73-A9D3-5FEE7248D107}" type="pres">
      <dgm:prSet presAssocID="{31AC84AB-09FC-4E44-AAE9-66D3CABD6CD1}" presName="Name9" presStyleLbl="parChTrans1D2" presStyleIdx="2" presStyleCnt="4"/>
      <dgm:spPr/>
    </dgm:pt>
    <dgm:pt modelId="{D3851714-1203-43F9-8E07-09F999D452AE}" type="pres">
      <dgm:prSet presAssocID="{31AC84AB-09FC-4E44-AAE9-66D3CABD6CD1}" presName="connTx" presStyleLbl="parChTrans1D2" presStyleIdx="2" presStyleCnt="4"/>
      <dgm:spPr/>
    </dgm:pt>
    <dgm:pt modelId="{9B9ABC99-888F-44D7-9592-1EDAA184A760}" type="pres">
      <dgm:prSet presAssocID="{6D751DCD-1C8C-4633-98EF-5EAA1DC70B67}" presName="node" presStyleLbl="node1" presStyleIdx="2" presStyleCnt="4" custScaleX="236408" custScaleY="89394">
        <dgm:presLayoutVars>
          <dgm:bulletEnabled val="1"/>
        </dgm:presLayoutVars>
      </dgm:prSet>
      <dgm:spPr/>
    </dgm:pt>
    <dgm:pt modelId="{E48A7D14-1265-4B16-B3A2-4D272C28B18B}" type="pres">
      <dgm:prSet presAssocID="{75FB3BCF-0CD1-419B-8E45-6B0167598CF5}" presName="Name9" presStyleLbl="parChTrans1D2" presStyleIdx="3" presStyleCnt="4"/>
      <dgm:spPr/>
    </dgm:pt>
    <dgm:pt modelId="{5C370848-F222-445B-B0AE-F705A5D4606D}" type="pres">
      <dgm:prSet presAssocID="{75FB3BCF-0CD1-419B-8E45-6B0167598CF5}" presName="connTx" presStyleLbl="parChTrans1D2" presStyleIdx="3" presStyleCnt="4"/>
      <dgm:spPr/>
    </dgm:pt>
    <dgm:pt modelId="{24C20A5C-057C-4310-8F3A-45C8EA97B409}" type="pres">
      <dgm:prSet presAssocID="{CBBA9FA9-BCF7-4CEA-82D3-C2512413DD3D}" presName="node" presStyleLbl="node1" presStyleIdx="3" presStyleCnt="4" custScaleX="132577" custScaleY="108531" custRadScaleRad="99292" custRadScaleInc="-2553">
        <dgm:presLayoutVars>
          <dgm:bulletEnabled val="1"/>
        </dgm:presLayoutVars>
      </dgm:prSet>
      <dgm:spPr/>
    </dgm:pt>
  </dgm:ptLst>
  <dgm:cxnLst>
    <dgm:cxn modelId="{01994505-0BDC-4D27-AAB9-AE50BD5BF9E3}" srcId="{2FD7098D-70E2-4984-9284-24AE48CB7DC7}" destId="{DA6AC8EF-E8F1-414F-8043-19113A6BBAEF}" srcOrd="0" destOrd="0" parTransId="{ED6FE472-7CC9-4CE0-907A-5963F873DBE3}" sibTransId="{D48CF68D-D06C-4ED7-ADF5-B89826EF312D}"/>
    <dgm:cxn modelId="{B7A8BA18-3DBC-4857-B1C5-9EE03C271D71}" type="presOf" srcId="{8B72D321-D147-4592-A75A-FC78AE3231E1}" destId="{905122D4-C060-4025-AD11-1B19B810BC82}" srcOrd="0" destOrd="0" presId="urn:microsoft.com/office/officeart/2005/8/layout/radial1"/>
    <dgm:cxn modelId="{FDE5C823-BA34-4A8D-A5C8-9AA0EC087222}" type="presOf" srcId="{31AC84AB-09FC-4E44-AAE9-66D3CABD6CD1}" destId="{D3851714-1203-43F9-8E07-09F999D452AE}" srcOrd="1" destOrd="0" presId="urn:microsoft.com/office/officeart/2005/8/layout/radial1"/>
    <dgm:cxn modelId="{E255D42A-9B7D-464B-8A96-89E2DF715525}" srcId="{DA6AC8EF-E8F1-414F-8043-19113A6BBAEF}" destId="{D4900F47-3450-4E1D-8935-DF8E5BD39FE5}" srcOrd="1" destOrd="0" parTransId="{C44D3A1A-D854-4545-8E34-2119EBF3C712}" sibTransId="{2BC8CDEB-EAA5-4433-A061-77E6D53605E4}"/>
    <dgm:cxn modelId="{8F39042C-2617-48F2-8B24-FFDE7D8E37FF}" type="presOf" srcId="{65DE2DF8-7C0B-41A8-884B-70AD7D162D72}" destId="{77017D08-763B-4E29-86B8-342008035E58}" srcOrd="0" destOrd="0" presId="urn:microsoft.com/office/officeart/2005/8/layout/radial1"/>
    <dgm:cxn modelId="{B023625C-2DCC-4429-86C2-7D61C84B8293}" type="presOf" srcId="{C44D3A1A-D854-4545-8E34-2119EBF3C712}" destId="{771E9C6E-001B-44EB-8891-6912758E306C}" srcOrd="1" destOrd="0" presId="urn:microsoft.com/office/officeart/2005/8/layout/radial1"/>
    <dgm:cxn modelId="{0B9CF568-73D1-48EF-95EC-6AA788EE5129}" type="presOf" srcId="{75FB3BCF-0CD1-419B-8E45-6B0167598CF5}" destId="{E48A7D14-1265-4B16-B3A2-4D272C28B18B}" srcOrd="0" destOrd="0" presId="urn:microsoft.com/office/officeart/2005/8/layout/radial1"/>
    <dgm:cxn modelId="{A29C6E73-79B6-48AF-A5B0-1CDA3037CFD2}" type="presOf" srcId="{2FD7098D-70E2-4984-9284-24AE48CB7DC7}" destId="{28C87965-8661-42F8-A60B-51B587E5DBF6}" srcOrd="0" destOrd="0" presId="urn:microsoft.com/office/officeart/2005/8/layout/radial1"/>
    <dgm:cxn modelId="{20C94F53-EA92-4688-8F3B-96016BB650E0}" type="presOf" srcId="{D4900F47-3450-4E1D-8935-DF8E5BD39FE5}" destId="{00362CB1-5363-400C-9745-7B3387CE001B}" srcOrd="0" destOrd="0" presId="urn:microsoft.com/office/officeart/2005/8/layout/radial1"/>
    <dgm:cxn modelId="{02170375-6D9B-4112-963E-2E46CB325E33}" type="presOf" srcId="{CBBA9FA9-BCF7-4CEA-82D3-C2512413DD3D}" destId="{24C20A5C-057C-4310-8F3A-45C8EA97B409}" srcOrd="0" destOrd="0" presId="urn:microsoft.com/office/officeart/2005/8/layout/radial1"/>
    <dgm:cxn modelId="{93C15C7F-17D2-4F9D-9EC5-1EBEC24322D0}" type="presOf" srcId="{31AC84AB-09FC-4E44-AAE9-66D3CABD6CD1}" destId="{730CABBC-E4D4-4E73-A9D3-5FEE7248D107}" srcOrd="0" destOrd="0" presId="urn:microsoft.com/office/officeart/2005/8/layout/radial1"/>
    <dgm:cxn modelId="{D3FD4C88-A4D0-4099-B675-FDA2761D5366}" srcId="{DA6AC8EF-E8F1-414F-8043-19113A6BBAEF}" destId="{6D751DCD-1C8C-4633-98EF-5EAA1DC70B67}" srcOrd="2" destOrd="0" parTransId="{31AC84AB-09FC-4E44-AAE9-66D3CABD6CD1}" sibTransId="{ECD6D5C3-4068-4AD7-868C-FD4B76023F22}"/>
    <dgm:cxn modelId="{1D6A63C2-CAAB-43BA-B20F-1C45AE03A02D}" type="presOf" srcId="{75FB3BCF-0CD1-419B-8E45-6B0167598CF5}" destId="{5C370848-F222-445B-B0AE-F705A5D4606D}" srcOrd="1" destOrd="0" presId="urn:microsoft.com/office/officeart/2005/8/layout/radial1"/>
    <dgm:cxn modelId="{60EF72C8-5648-4D1B-BC2A-858A7728AE70}" srcId="{DA6AC8EF-E8F1-414F-8043-19113A6BBAEF}" destId="{8B72D321-D147-4592-A75A-FC78AE3231E1}" srcOrd="0" destOrd="0" parTransId="{65DE2DF8-7C0B-41A8-884B-70AD7D162D72}" sibTransId="{82002DDC-C1D2-4139-9BE3-ED188BCE9B76}"/>
    <dgm:cxn modelId="{BA49D5CA-3A37-43BC-963A-EF570D4D6CF8}" type="presOf" srcId="{DA6AC8EF-E8F1-414F-8043-19113A6BBAEF}" destId="{519D4378-C5BB-4D5E-BA92-161748F0864D}" srcOrd="0" destOrd="0" presId="urn:microsoft.com/office/officeart/2005/8/layout/radial1"/>
    <dgm:cxn modelId="{B000A5DB-0902-4D16-9717-F841E8377E46}" type="presOf" srcId="{C44D3A1A-D854-4545-8E34-2119EBF3C712}" destId="{216F3C85-3CEB-4BB8-9B20-BBEB81C8CDA7}" srcOrd="0" destOrd="0" presId="urn:microsoft.com/office/officeart/2005/8/layout/radial1"/>
    <dgm:cxn modelId="{153342F9-2AEE-4E0C-8255-DD49962A3261}" type="presOf" srcId="{65DE2DF8-7C0B-41A8-884B-70AD7D162D72}" destId="{E8665EA2-E908-4E9C-A90A-CEBD9986328F}" srcOrd="1" destOrd="0" presId="urn:microsoft.com/office/officeart/2005/8/layout/radial1"/>
    <dgm:cxn modelId="{F77568FD-1F10-4A33-B447-98B16AFD75FB}" type="presOf" srcId="{6D751DCD-1C8C-4633-98EF-5EAA1DC70B67}" destId="{9B9ABC99-888F-44D7-9592-1EDAA184A760}" srcOrd="0" destOrd="0" presId="urn:microsoft.com/office/officeart/2005/8/layout/radial1"/>
    <dgm:cxn modelId="{97BF51FE-4D71-4237-AE39-1308C9A45D01}" srcId="{DA6AC8EF-E8F1-414F-8043-19113A6BBAEF}" destId="{CBBA9FA9-BCF7-4CEA-82D3-C2512413DD3D}" srcOrd="3" destOrd="0" parTransId="{75FB3BCF-0CD1-419B-8E45-6B0167598CF5}" sibTransId="{D4D9F211-AEC0-431D-A139-A12A373F3959}"/>
    <dgm:cxn modelId="{E7A514B6-42DA-4AC4-A2C7-60B4DE22B101}" type="presParOf" srcId="{28C87965-8661-42F8-A60B-51B587E5DBF6}" destId="{519D4378-C5BB-4D5E-BA92-161748F0864D}" srcOrd="0" destOrd="0" presId="urn:microsoft.com/office/officeart/2005/8/layout/radial1"/>
    <dgm:cxn modelId="{C94413BD-1629-4FD4-8B21-5219BA129D6D}" type="presParOf" srcId="{28C87965-8661-42F8-A60B-51B587E5DBF6}" destId="{77017D08-763B-4E29-86B8-342008035E58}" srcOrd="1" destOrd="0" presId="urn:microsoft.com/office/officeart/2005/8/layout/radial1"/>
    <dgm:cxn modelId="{05152055-3D90-4364-A4F7-DE19EDC65684}" type="presParOf" srcId="{77017D08-763B-4E29-86B8-342008035E58}" destId="{E8665EA2-E908-4E9C-A90A-CEBD9986328F}" srcOrd="0" destOrd="0" presId="urn:microsoft.com/office/officeart/2005/8/layout/radial1"/>
    <dgm:cxn modelId="{948185E9-9E41-40E7-A4AC-2C71A08DB3AD}" type="presParOf" srcId="{28C87965-8661-42F8-A60B-51B587E5DBF6}" destId="{905122D4-C060-4025-AD11-1B19B810BC82}" srcOrd="2" destOrd="0" presId="urn:microsoft.com/office/officeart/2005/8/layout/radial1"/>
    <dgm:cxn modelId="{4FE898F7-9099-4557-9A04-9D5076492C04}" type="presParOf" srcId="{28C87965-8661-42F8-A60B-51B587E5DBF6}" destId="{216F3C85-3CEB-4BB8-9B20-BBEB81C8CDA7}" srcOrd="3" destOrd="0" presId="urn:microsoft.com/office/officeart/2005/8/layout/radial1"/>
    <dgm:cxn modelId="{2D9DBBD9-95B8-4D2E-96E6-D39B0DEB8E4F}" type="presParOf" srcId="{216F3C85-3CEB-4BB8-9B20-BBEB81C8CDA7}" destId="{771E9C6E-001B-44EB-8891-6912758E306C}" srcOrd="0" destOrd="0" presId="urn:microsoft.com/office/officeart/2005/8/layout/radial1"/>
    <dgm:cxn modelId="{079DDD83-133F-40B9-81E3-CA07505C068A}" type="presParOf" srcId="{28C87965-8661-42F8-A60B-51B587E5DBF6}" destId="{00362CB1-5363-400C-9745-7B3387CE001B}" srcOrd="4" destOrd="0" presId="urn:microsoft.com/office/officeart/2005/8/layout/radial1"/>
    <dgm:cxn modelId="{3C6E23A7-BAD9-40D0-8911-FD1FDD2A62A9}" type="presParOf" srcId="{28C87965-8661-42F8-A60B-51B587E5DBF6}" destId="{730CABBC-E4D4-4E73-A9D3-5FEE7248D107}" srcOrd="5" destOrd="0" presId="urn:microsoft.com/office/officeart/2005/8/layout/radial1"/>
    <dgm:cxn modelId="{091D7FEE-D84E-4136-A14D-F9F2A8FFB880}" type="presParOf" srcId="{730CABBC-E4D4-4E73-A9D3-5FEE7248D107}" destId="{D3851714-1203-43F9-8E07-09F999D452AE}" srcOrd="0" destOrd="0" presId="urn:microsoft.com/office/officeart/2005/8/layout/radial1"/>
    <dgm:cxn modelId="{41738CAC-933E-42E8-A769-5034413A579E}" type="presParOf" srcId="{28C87965-8661-42F8-A60B-51B587E5DBF6}" destId="{9B9ABC99-888F-44D7-9592-1EDAA184A760}" srcOrd="6" destOrd="0" presId="urn:microsoft.com/office/officeart/2005/8/layout/radial1"/>
    <dgm:cxn modelId="{FE83064C-D9DF-4D40-9CB2-7BB3A808D1C2}" type="presParOf" srcId="{28C87965-8661-42F8-A60B-51B587E5DBF6}" destId="{E48A7D14-1265-4B16-B3A2-4D272C28B18B}" srcOrd="7" destOrd="0" presId="urn:microsoft.com/office/officeart/2005/8/layout/radial1"/>
    <dgm:cxn modelId="{558DE851-0754-43D9-B6CB-74FE14B6943B}" type="presParOf" srcId="{E48A7D14-1265-4B16-B3A2-4D272C28B18B}" destId="{5C370848-F222-445B-B0AE-F705A5D4606D}" srcOrd="0" destOrd="0" presId="urn:microsoft.com/office/officeart/2005/8/layout/radial1"/>
    <dgm:cxn modelId="{D68541ED-A4C3-4FE2-8E69-34C75C6948C2}" type="presParOf" srcId="{28C87965-8661-42F8-A60B-51B587E5DBF6}" destId="{24C20A5C-057C-4310-8F3A-45C8EA97B409}"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DDDE73C-2419-4D45-817C-31D87DBCD1C8}" type="doc">
      <dgm:prSet loTypeId="urn:microsoft.com/office/officeart/2005/8/layout/matrix1" loCatId="matrix" qsTypeId="urn:microsoft.com/office/officeart/2005/8/quickstyle/simple1" qsCatId="simple" csTypeId="urn:microsoft.com/office/officeart/2005/8/colors/accent6_5" csCatId="accent6" phldr="1"/>
      <dgm:spPr/>
      <dgm:t>
        <a:bodyPr/>
        <a:lstStyle/>
        <a:p>
          <a:endParaRPr lang="it-IT"/>
        </a:p>
      </dgm:t>
    </dgm:pt>
    <dgm:pt modelId="{2172C74C-76E3-454F-AF61-DFD45B6878BE}">
      <dgm:prSet phldrT="[Testo]" custT="1"/>
      <dgm:spPr/>
      <dgm:t>
        <a:bodyPr/>
        <a:lstStyle/>
        <a:p>
          <a:r>
            <a:rPr lang="it-IT" sz="2800" dirty="0">
              <a:solidFill>
                <a:schemeClr val="accent6">
                  <a:lumMod val="75000"/>
                </a:schemeClr>
              </a:solidFill>
              <a:latin typeface="Georgia" panose="02040502050405020303" pitchFamily="18" charset="0"/>
            </a:rPr>
            <a:t>BSC</a:t>
          </a:r>
        </a:p>
      </dgm:t>
    </dgm:pt>
    <dgm:pt modelId="{0C651BE6-4F17-4717-9800-B886D5FC14E0}" type="parTrans" cxnId="{8CD3D423-502F-4E65-8AE9-94AC1DAC631C}">
      <dgm:prSet/>
      <dgm:spPr/>
      <dgm:t>
        <a:bodyPr/>
        <a:lstStyle/>
        <a:p>
          <a:endParaRPr lang="it-IT"/>
        </a:p>
      </dgm:t>
    </dgm:pt>
    <dgm:pt modelId="{8DC04918-FDEA-4E7C-B650-E59AB975B488}" type="sibTrans" cxnId="{8CD3D423-502F-4E65-8AE9-94AC1DAC631C}">
      <dgm:prSet/>
      <dgm:spPr/>
      <dgm:t>
        <a:bodyPr/>
        <a:lstStyle/>
        <a:p>
          <a:endParaRPr lang="it-IT"/>
        </a:p>
      </dgm:t>
    </dgm:pt>
    <dgm:pt modelId="{59155CF2-4BD2-4334-875E-0AB55257C17F}">
      <dgm:prSet phldrT="[Testo]" custT="1"/>
      <dgm:spPr/>
      <dgm:t>
        <a:bodyPr/>
        <a:lstStyle/>
        <a:p>
          <a:pPr algn="ctr"/>
          <a:endParaRPr lang="it-IT" sz="1100" dirty="0">
            <a:latin typeface="Georgia" panose="02040502050405020303" pitchFamily="18" charset="0"/>
          </a:endParaRPr>
        </a:p>
        <a:p>
          <a:pPr algn="ctr"/>
          <a:endParaRPr lang="it-IT" sz="1100" dirty="0">
            <a:latin typeface="Georgia" panose="02040502050405020303" pitchFamily="18" charset="0"/>
          </a:endParaRPr>
        </a:p>
        <a:p>
          <a:pPr algn="ctr"/>
          <a:endParaRPr lang="it-IT" sz="1100" dirty="0">
            <a:latin typeface="Georgia" panose="02040502050405020303" pitchFamily="18" charset="0"/>
          </a:endParaRPr>
        </a:p>
        <a:p>
          <a:pPr algn="just"/>
          <a:r>
            <a:rPr lang="it-IT" sz="1200" b="1" dirty="0">
              <a:latin typeface="Georgia" panose="02040502050405020303" pitchFamily="18" charset="0"/>
            </a:rPr>
            <a:t>L’analisi di scenario </a:t>
          </a:r>
          <a:r>
            <a:rPr lang="it-IT" sz="1200" dirty="0">
              <a:latin typeface="Georgia" panose="02040502050405020303" pitchFamily="18" charset="0"/>
            </a:rPr>
            <a:t>è basata sull’individuazione dei principali macro-trend che influenzano l’ambiente esterno dell’azienda, dei quali gli imprenditori devono tener conto nell’elaborazione delle strategie. Consente ai vertici aziendali di effettuare previsione sull’evoluzione di 4 ambienti:</a:t>
          </a:r>
        </a:p>
        <a:p>
          <a:pPr algn="l"/>
          <a:r>
            <a:rPr lang="it-IT" sz="1200" dirty="0">
              <a:latin typeface="Georgia" panose="02040502050405020303" pitchFamily="18" charset="0"/>
            </a:rPr>
            <a:t>- Sociopolitico</a:t>
          </a:r>
        </a:p>
        <a:p>
          <a:pPr algn="l"/>
          <a:r>
            <a:rPr lang="it-IT" sz="1200" dirty="0">
              <a:latin typeface="Georgia" panose="02040502050405020303" pitchFamily="18" charset="0"/>
            </a:rPr>
            <a:t>- Mercato</a:t>
          </a:r>
        </a:p>
        <a:p>
          <a:pPr algn="l"/>
          <a:r>
            <a:rPr lang="it-IT" sz="1200" dirty="0">
              <a:latin typeface="Georgia" panose="02040502050405020303" pitchFamily="18" charset="0"/>
            </a:rPr>
            <a:t>- Tecnologico</a:t>
          </a:r>
        </a:p>
        <a:p>
          <a:pPr algn="l"/>
          <a:r>
            <a:rPr lang="it-IT" sz="1200" dirty="0">
              <a:latin typeface="Georgia" panose="02040502050405020303" pitchFamily="18" charset="0"/>
            </a:rPr>
            <a:t>-Concorrenza</a:t>
          </a:r>
        </a:p>
      </dgm:t>
    </dgm:pt>
    <dgm:pt modelId="{6F9BF6BA-D211-48B6-ADF1-341208E7576E}" type="parTrans" cxnId="{5930E7A5-3010-4A4F-9159-4C3F28EB4BF7}">
      <dgm:prSet/>
      <dgm:spPr/>
      <dgm:t>
        <a:bodyPr/>
        <a:lstStyle/>
        <a:p>
          <a:endParaRPr lang="it-IT"/>
        </a:p>
      </dgm:t>
    </dgm:pt>
    <dgm:pt modelId="{81EC16B6-FD04-48BA-8583-31D336BD5D8F}" type="sibTrans" cxnId="{5930E7A5-3010-4A4F-9159-4C3F28EB4BF7}">
      <dgm:prSet/>
      <dgm:spPr/>
      <dgm:t>
        <a:bodyPr/>
        <a:lstStyle/>
        <a:p>
          <a:endParaRPr lang="it-IT"/>
        </a:p>
      </dgm:t>
    </dgm:pt>
    <dgm:pt modelId="{3CEB900D-5649-452F-8D9E-AB9C74B85CB1}">
      <dgm:prSet phldrT="[Testo]" custT="1"/>
      <dgm:spPr/>
      <dgm:t>
        <a:bodyPr/>
        <a:lstStyle/>
        <a:p>
          <a:pPr algn="r"/>
          <a:endParaRPr lang="it-IT" sz="1100" dirty="0">
            <a:latin typeface="Georgia" panose="02040502050405020303" pitchFamily="18" charset="0"/>
          </a:endParaRPr>
        </a:p>
        <a:p>
          <a:pPr algn="r"/>
          <a:endParaRPr lang="it-IT" sz="1100" dirty="0">
            <a:latin typeface="Georgia" panose="02040502050405020303" pitchFamily="18" charset="0"/>
          </a:endParaRPr>
        </a:p>
        <a:p>
          <a:pPr algn="r"/>
          <a:endParaRPr lang="it-IT" sz="1200" dirty="0">
            <a:latin typeface="Georgia" panose="02040502050405020303" pitchFamily="18" charset="0"/>
          </a:endParaRPr>
        </a:p>
        <a:p>
          <a:pPr algn="r"/>
          <a:r>
            <a:rPr lang="it-IT" sz="1200" b="1" dirty="0">
              <a:latin typeface="Georgia" panose="02040502050405020303" pitchFamily="18" charset="0"/>
            </a:rPr>
            <a:t>L’analisi S.W.O.T</a:t>
          </a:r>
          <a:r>
            <a:rPr lang="it-IT" sz="1200" dirty="0">
              <a:latin typeface="Georgia" panose="02040502050405020303" pitchFamily="18" charset="0"/>
            </a:rPr>
            <a:t>. consente di identificare i punti di forza e di debolezza dell’Impresa (prospettiva interna all’azienda) e le opportunità e minacce che derivano dall’ambiente esterno (prospettiva esterna). Questo tipo di analisi permette di impostare strategie che consentiranno di disporre al meglio dei punti di forza, sfruttando le opportunità offerte dall’ambiente esterno, ma anche di minimizzare l’impatto di eventuali minace sui punti di debolezza. In generale, si dovrebbe sempre cercare di trasformare le minacce in opportunità</a:t>
          </a:r>
          <a:r>
            <a:rPr lang="it-IT" sz="1000" dirty="0"/>
            <a:t>.</a:t>
          </a:r>
        </a:p>
      </dgm:t>
    </dgm:pt>
    <dgm:pt modelId="{293B9BF8-D009-4161-AB2B-304F042F60E8}" type="parTrans" cxnId="{80AF2610-B41D-4802-B925-43C7DB6B2805}">
      <dgm:prSet/>
      <dgm:spPr/>
      <dgm:t>
        <a:bodyPr/>
        <a:lstStyle/>
        <a:p>
          <a:endParaRPr lang="it-IT"/>
        </a:p>
      </dgm:t>
    </dgm:pt>
    <dgm:pt modelId="{C2400E50-009E-4494-AC73-374F17359DA9}" type="sibTrans" cxnId="{80AF2610-B41D-4802-B925-43C7DB6B2805}">
      <dgm:prSet/>
      <dgm:spPr/>
      <dgm:t>
        <a:bodyPr/>
        <a:lstStyle/>
        <a:p>
          <a:endParaRPr lang="it-IT"/>
        </a:p>
      </dgm:t>
    </dgm:pt>
    <dgm:pt modelId="{E68E6840-638C-48B5-9AC1-B887E2FC9B72}">
      <dgm:prSet phldrT="[Testo]" custT="1"/>
      <dgm:spPr/>
      <dgm:t>
        <a:bodyPr/>
        <a:lstStyle/>
        <a:p>
          <a:pPr algn="l"/>
          <a:r>
            <a:rPr lang="it-IT" sz="1100" b="1" dirty="0">
              <a:latin typeface="Georgia" panose="02040502050405020303" pitchFamily="18" charset="0"/>
            </a:rPr>
            <a:t>Le 4 prospettive chiave </a:t>
          </a:r>
          <a:r>
            <a:rPr lang="it-IT" sz="1100" dirty="0">
              <a:latin typeface="Georgia" panose="02040502050405020303" pitchFamily="18" charset="0"/>
            </a:rPr>
            <a:t>utilizzate nella BSC sono:</a:t>
          </a:r>
        </a:p>
        <a:p>
          <a:pPr algn="l"/>
          <a:r>
            <a:rPr lang="it-IT" sz="1100" dirty="0">
              <a:latin typeface="Georgia" panose="02040502050405020303" pitchFamily="18" charset="0"/>
            </a:rPr>
            <a:t>- Economico-finanziaria     </a:t>
          </a:r>
        </a:p>
        <a:p>
          <a:pPr algn="l"/>
          <a:r>
            <a:rPr lang="it-IT" sz="1100" dirty="0">
              <a:latin typeface="Georgia" panose="02040502050405020303" pitchFamily="18" charset="0"/>
            </a:rPr>
            <a:t>- Cliente</a:t>
          </a:r>
        </a:p>
        <a:p>
          <a:pPr algn="l"/>
          <a:r>
            <a:rPr lang="it-IT" sz="1100" dirty="0">
              <a:latin typeface="Georgia" panose="02040502050405020303" pitchFamily="18" charset="0"/>
            </a:rPr>
            <a:t>- Processi interni   </a:t>
          </a:r>
        </a:p>
        <a:p>
          <a:pPr algn="l"/>
          <a:r>
            <a:rPr lang="it-IT" sz="1100" dirty="0">
              <a:latin typeface="Georgia" panose="02040502050405020303" pitchFamily="18" charset="0"/>
            </a:rPr>
            <a:t>- Apprendimento, clima  aziendale e crescita</a:t>
          </a:r>
        </a:p>
        <a:p>
          <a:pPr algn="l"/>
          <a:endParaRPr lang="it-IT" sz="1100" dirty="0">
            <a:latin typeface="Georgia" panose="02040502050405020303" pitchFamily="18" charset="0"/>
          </a:endParaRPr>
        </a:p>
        <a:p>
          <a:pPr algn="l"/>
          <a:endParaRPr lang="it-IT" sz="1100" dirty="0">
            <a:latin typeface="Georgia" panose="02040502050405020303" pitchFamily="18" charset="0"/>
          </a:endParaRPr>
        </a:p>
        <a:p>
          <a:pPr algn="l"/>
          <a:endParaRPr lang="it-IT" sz="1100" dirty="0">
            <a:latin typeface="Georgia" panose="02040502050405020303" pitchFamily="18" charset="0"/>
          </a:endParaRPr>
        </a:p>
      </dgm:t>
    </dgm:pt>
    <dgm:pt modelId="{B6B39C1A-348A-44FD-81FF-4D8D173E99E5}" type="parTrans" cxnId="{55EE6CF9-8A5A-41ED-9AC9-28E0A6980780}">
      <dgm:prSet/>
      <dgm:spPr/>
      <dgm:t>
        <a:bodyPr/>
        <a:lstStyle/>
        <a:p>
          <a:endParaRPr lang="it-IT"/>
        </a:p>
      </dgm:t>
    </dgm:pt>
    <dgm:pt modelId="{1BDF036B-561C-45B1-9804-C120BDA851FC}" type="sibTrans" cxnId="{55EE6CF9-8A5A-41ED-9AC9-28E0A6980780}">
      <dgm:prSet/>
      <dgm:spPr/>
      <dgm:t>
        <a:bodyPr/>
        <a:lstStyle/>
        <a:p>
          <a:endParaRPr lang="it-IT"/>
        </a:p>
      </dgm:t>
    </dgm:pt>
    <dgm:pt modelId="{1031E9AB-9D86-4990-B252-95E663124A3F}">
      <dgm:prSet phldrT="[Testo]" custT="1"/>
      <dgm:spPr/>
      <dgm:t>
        <a:bodyPr/>
        <a:lstStyle/>
        <a:p>
          <a:pPr algn="r"/>
          <a:r>
            <a:rPr lang="it-IT" sz="1100" b="1" dirty="0">
              <a:latin typeface="Georgia" panose="02040502050405020303" pitchFamily="18" charset="0"/>
            </a:rPr>
            <a:t>La mappa strategica</a:t>
          </a:r>
          <a:r>
            <a:rPr lang="it-IT" sz="1100" dirty="0">
              <a:latin typeface="Georgia" panose="02040502050405020303" pitchFamily="18" charset="0"/>
            </a:rPr>
            <a:t>, costruita nell’ottica delle 4 aree della </a:t>
          </a:r>
          <a:r>
            <a:rPr lang="it-IT" sz="1100" dirty="0" err="1">
              <a:latin typeface="Georgia" panose="02040502050405020303" pitchFamily="18" charset="0"/>
            </a:rPr>
            <a:t>Balanced</a:t>
          </a:r>
          <a:r>
            <a:rPr lang="it-IT" sz="1100" dirty="0">
              <a:latin typeface="Georgia" panose="02040502050405020303" pitchFamily="18" charset="0"/>
            </a:rPr>
            <a:t> </a:t>
          </a:r>
          <a:r>
            <a:rPr lang="it-IT" sz="1100" dirty="0" err="1">
              <a:latin typeface="Georgia" panose="02040502050405020303" pitchFamily="18" charset="0"/>
            </a:rPr>
            <a:t>Scorecard</a:t>
          </a:r>
          <a:r>
            <a:rPr lang="it-IT" sz="1100" dirty="0">
              <a:latin typeface="Georgia" panose="02040502050405020303" pitchFamily="18" charset="0"/>
            </a:rPr>
            <a:t>, evidenzia le relazioni tra gli intenti strategici appartenenti a ogni area. La mappa si legge dal basso verso l’alto: le strategie dell’area della formazione, innovazione, clima aziendale si legano, infatti, ad altre strategie a livello di processi aziendali in un’ottica causa-effetto. A loro volta, gli intenti strategici a livello di processi si legano alle strategie dell’area clienti. Alla fine, tutte le strategie confluiscono e hanno effetti sull’area economico finanziaria, ad esempio con l’aumento del fatturato, che permette nuovi investimenti e quindi la riattivazione di tutto </a:t>
          </a:r>
          <a:r>
            <a:rPr lang="it-IT" sz="1200" dirty="0">
              <a:latin typeface="Georgia" panose="02040502050405020303" pitchFamily="18" charset="0"/>
            </a:rPr>
            <a:t>il processo.</a:t>
          </a:r>
        </a:p>
        <a:p>
          <a:pPr algn="r"/>
          <a:r>
            <a:rPr lang="it-IT" sz="1200" dirty="0">
              <a:latin typeface="Georgia" panose="02040502050405020303" pitchFamily="18" charset="0"/>
            </a:rPr>
            <a:t>.</a:t>
          </a:r>
        </a:p>
        <a:p>
          <a:pPr algn="ctr"/>
          <a:endParaRPr lang="it-IT" sz="1200" dirty="0">
            <a:latin typeface="Georgia" panose="02040502050405020303" pitchFamily="18" charset="0"/>
          </a:endParaRPr>
        </a:p>
        <a:p>
          <a:pPr algn="ctr"/>
          <a:r>
            <a:rPr lang="it-IT" sz="1200" dirty="0">
              <a:latin typeface="Georgia" panose="02040502050405020303" pitchFamily="18" charset="0"/>
            </a:rPr>
            <a:t>processo.</a:t>
          </a:r>
        </a:p>
      </dgm:t>
    </dgm:pt>
    <dgm:pt modelId="{0E215561-9B40-45D9-AB9E-3F43ACE3A635}" type="parTrans" cxnId="{3F7DC4F0-F361-4924-84F8-4816899096B8}">
      <dgm:prSet/>
      <dgm:spPr/>
      <dgm:t>
        <a:bodyPr/>
        <a:lstStyle/>
        <a:p>
          <a:endParaRPr lang="it-IT"/>
        </a:p>
      </dgm:t>
    </dgm:pt>
    <dgm:pt modelId="{0D1F50C5-C798-4FA4-8BAE-FC2E45BDDB1B}" type="sibTrans" cxnId="{3F7DC4F0-F361-4924-84F8-4816899096B8}">
      <dgm:prSet/>
      <dgm:spPr/>
      <dgm:t>
        <a:bodyPr/>
        <a:lstStyle/>
        <a:p>
          <a:endParaRPr lang="it-IT"/>
        </a:p>
      </dgm:t>
    </dgm:pt>
    <dgm:pt modelId="{383D3B1D-9CB0-4062-A2BA-5EBA15F1219E}" type="pres">
      <dgm:prSet presAssocID="{6DDDE73C-2419-4D45-817C-31D87DBCD1C8}" presName="diagram" presStyleCnt="0">
        <dgm:presLayoutVars>
          <dgm:chMax val="1"/>
          <dgm:dir/>
          <dgm:animLvl val="ctr"/>
          <dgm:resizeHandles val="exact"/>
        </dgm:presLayoutVars>
      </dgm:prSet>
      <dgm:spPr/>
    </dgm:pt>
    <dgm:pt modelId="{0DD28CE2-C625-4E27-93AC-BC6E5EAAFA30}" type="pres">
      <dgm:prSet presAssocID="{6DDDE73C-2419-4D45-817C-31D87DBCD1C8}" presName="matrix" presStyleCnt="0"/>
      <dgm:spPr/>
    </dgm:pt>
    <dgm:pt modelId="{44E8CF68-1EDD-490D-B3B9-DA420E648DCE}" type="pres">
      <dgm:prSet presAssocID="{6DDDE73C-2419-4D45-817C-31D87DBCD1C8}" presName="tile1" presStyleLbl="node1" presStyleIdx="0" presStyleCnt="4" custLinFactNeighborX="-799" custLinFactNeighborY="870"/>
      <dgm:spPr/>
    </dgm:pt>
    <dgm:pt modelId="{56889C4F-E4B0-420D-A632-6B0BF6B3A5EF}" type="pres">
      <dgm:prSet presAssocID="{6DDDE73C-2419-4D45-817C-31D87DBCD1C8}" presName="tile1text" presStyleLbl="node1" presStyleIdx="0" presStyleCnt="4">
        <dgm:presLayoutVars>
          <dgm:chMax val="0"/>
          <dgm:chPref val="0"/>
          <dgm:bulletEnabled val="1"/>
        </dgm:presLayoutVars>
      </dgm:prSet>
      <dgm:spPr/>
    </dgm:pt>
    <dgm:pt modelId="{B717EC07-5934-478D-89FC-8C23240528CB}" type="pres">
      <dgm:prSet presAssocID="{6DDDE73C-2419-4D45-817C-31D87DBCD1C8}" presName="tile2" presStyleLbl="node1" presStyleIdx="1" presStyleCnt="4"/>
      <dgm:spPr/>
    </dgm:pt>
    <dgm:pt modelId="{53E3BBCD-0F88-45B1-90ED-386C09304A27}" type="pres">
      <dgm:prSet presAssocID="{6DDDE73C-2419-4D45-817C-31D87DBCD1C8}" presName="tile2text" presStyleLbl="node1" presStyleIdx="1" presStyleCnt="4">
        <dgm:presLayoutVars>
          <dgm:chMax val="0"/>
          <dgm:chPref val="0"/>
          <dgm:bulletEnabled val="1"/>
        </dgm:presLayoutVars>
      </dgm:prSet>
      <dgm:spPr/>
    </dgm:pt>
    <dgm:pt modelId="{D3D55E76-6799-4C4C-9C9F-2A07A7D8887D}" type="pres">
      <dgm:prSet presAssocID="{6DDDE73C-2419-4D45-817C-31D87DBCD1C8}" presName="tile3" presStyleLbl="node1" presStyleIdx="2" presStyleCnt="4" custLinFactNeighborY="0"/>
      <dgm:spPr/>
    </dgm:pt>
    <dgm:pt modelId="{66B72023-6EB1-4DF8-A2B0-EAB1D7F1B7A2}" type="pres">
      <dgm:prSet presAssocID="{6DDDE73C-2419-4D45-817C-31D87DBCD1C8}" presName="tile3text" presStyleLbl="node1" presStyleIdx="2" presStyleCnt="4">
        <dgm:presLayoutVars>
          <dgm:chMax val="0"/>
          <dgm:chPref val="0"/>
          <dgm:bulletEnabled val="1"/>
        </dgm:presLayoutVars>
      </dgm:prSet>
      <dgm:spPr/>
    </dgm:pt>
    <dgm:pt modelId="{FC5DE551-1C75-4C77-B069-545A8CA5A32C}" type="pres">
      <dgm:prSet presAssocID="{6DDDE73C-2419-4D45-817C-31D87DBCD1C8}" presName="tile4" presStyleLbl="node1" presStyleIdx="3" presStyleCnt="4"/>
      <dgm:spPr/>
    </dgm:pt>
    <dgm:pt modelId="{2CF39336-CAEB-4A77-B55B-117EB52D30B1}" type="pres">
      <dgm:prSet presAssocID="{6DDDE73C-2419-4D45-817C-31D87DBCD1C8}" presName="tile4text" presStyleLbl="node1" presStyleIdx="3" presStyleCnt="4">
        <dgm:presLayoutVars>
          <dgm:chMax val="0"/>
          <dgm:chPref val="0"/>
          <dgm:bulletEnabled val="1"/>
        </dgm:presLayoutVars>
      </dgm:prSet>
      <dgm:spPr/>
    </dgm:pt>
    <dgm:pt modelId="{1A4ACAB2-9E98-408B-B309-209F1889FE48}" type="pres">
      <dgm:prSet presAssocID="{6DDDE73C-2419-4D45-817C-31D87DBCD1C8}" presName="centerTile" presStyleLbl="fgShp" presStyleIdx="0" presStyleCnt="1" custScaleX="49026" custScaleY="49464" custLinFactNeighborX="-6482" custLinFactNeighborY="-11505">
        <dgm:presLayoutVars>
          <dgm:chMax val="0"/>
          <dgm:chPref val="0"/>
        </dgm:presLayoutVars>
      </dgm:prSet>
      <dgm:spPr/>
    </dgm:pt>
  </dgm:ptLst>
  <dgm:cxnLst>
    <dgm:cxn modelId="{5D214101-1963-4F3F-91A7-74DBD994396B}" type="presOf" srcId="{1031E9AB-9D86-4990-B252-95E663124A3F}" destId="{FC5DE551-1C75-4C77-B069-545A8CA5A32C}" srcOrd="0" destOrd="0" presId="urn:microsoft.com/office/officeart/2005/8/layout/matrix1"/>
    <dgm:cxn modelId="{80AF2610-B41D-4802-B925-43C7DB6B2805}" srcId="{2172C74C-76E3-454F-AF61-DFD45B6878BE}" destId="{3CEB900D-5649-452F-8D9E-AB9C74B85CB1}" srcOrd="1" destOrd="0" parTransId="{293B9BF8-D009-4161-AB2B-304F042F60E8}" sibTransId="{C2400E50-009E-4494-AC73-374F17359DA9}"/>
    <dgm:cxn modelId="{8CD3D423-502F-4E65-8AE9-94AC1DAC631C}" srcId="{6DDDE73C-2419-4D45-817C-31D87DBCD1C8}" destId="{2172C74C-76E3-454F-AF61-DFD45B6878BE}" srcOrd="0" destOrd="0" parTransId="{0C651BE6-4F17-4717-9800-B886D5FC14E0}" sibTransId="{8DC04918-FDEA-4E7C-B650-E59AB975B488}"/>
    <dgm:cxn modelId="{9642452F-22F9-402F-A746-352E12E5BA34}" type="presOf" srcId="{1031E9AB-9D86-4990-B252-95E663124A3F}" destId="{2CF39336-CAEB-4A77-B55B-117EB52D30B1}" srcOrd="1" destOrd="0" presId="urn:microsoft.com/office/officeart/2005/8/layout/matrix1"/>
    <dgm:cxn modelId="{8805AA82-9CED-463F-BD60-953EDEA1F7EF}" type="presOf" srcId="{E68E6840-638C-48B5-9AC1-B887E2FC9B72}" destId="{66B72023-6EB1-4DF8-A2B0-EAB1D7F1B7A2}" srcOrd="1" destOrd="0" presId="urn:microsoft.com/office/officeart/2005/8/layout/matrix1"/>
    <dgm:cxn modelId="{AF0D6186-E6C9-4B11-BC28-5C00E4C8F069}" type="presOf" srcId="{59155CF2-4BD2-4334-875E-0AB55257C17F}" destId="{56889C4F-E4B0-420D-A632-6B0BF6B3A5EF}" srcOrd="1" destOrd="0" presId="urn:microsoft.com/office/officeart/2005/8/layout/matrix1"/>
    <dgm:cxn modelId="{5930E7A5-3010-4A4F-9159-4C3F28EB4BF7}" srcId="{2172C74C-76E3-454F-AF61-DFD45B6878BE}" destId="{59155CF2-4BD2-4334-875E-0AB55257C17F}" srcOrd="0" destOrd="0" parTransId="{6F9BF6BA-D211-48B6-ADF1-341208E7576E}" sibTransId="{81EC16B6-FD04-48BA-8583-31D336BD5D8F}"/>
    <dgm:cxn modelId="{A433A7A8-9440-4189-A0E4-859D8ADF9908}" type="presOf" srcId="{2172C74C-76E3-454F-AF61-DFD45B6878BE}" destId="{1A4ACAB2-9E98-408B-B309-209F1889FE48}" srcOrd="0" destOrd="0" presId="urn:microsoft.com/office/officeart/2005/8/layout/matrix1"/>
    <dgm:cxn modelId="{8B2CF4BA-8777-4299-A019-6F66C4C5CF0B}" type="presOf" srcId="{3CEB900D-5649-452F-8D9E-AB9C74B85CB1}" destId="{53E3BBCD-0F88-45B1-90ED-386C09304A27}" srcOrd="1" destOrd="0" presId="urn:microsoft.com/office/officeart/2005/8/layout/matrix1"/>
    <dgm:cxn modelId="{33C085EF-A7CD-4EB5-949B-F2E886AA9249}" type="presOf" srcId="{6DDDE73C-2419-4D45-817C-31D87DBCD1C8}" destId="{383D3B1D-9CB0-4062-A2BA-5EBA15F1219E}" srcOrd="0" destOrd="0" presId="urn:microsoft.com/office/officeart/2005/8/layout/matrix1"/>
    <dgm:cxn modelId="{3F7DC4F0-F361-4924-84F8-4816899096B8}" srcId="{2172C74C-76E3-454F-AF61-DFD45B6878BE}" destId="{1031E9AB-9D86-4990-B252-95E663124A3F}" srcOrd="3" destOrd="0" parTransId="{0E215561-9B40-45D9-AB9E-3F43ACE3A635}" sibTransId="{0D1F50C5-C798-4FA4-8BAE-FC2E45BDDB1B}"/>
    <dgm:cxn modelId="{885E29F1-6BF8-4048-B709-390447FF4E36}" type="presOf" srcId="{3CEB900D-5649-452F-8D9E-AB9C74B85CB1}" destId="{B717EC07-5934-478D-89FC-8C23240528CB}" srcOrd="0" destOrd="0" presId="urn:microsoft.com/office/officeart/2005/8/layout/matrix1"/>
    <dgm:cxn modelId="{01A764F8-6641-4763-9D10-1B85899E4150}" type="presOf" srcId="{E68E6840-638C-48B5-9AC1-B887E2FC9B72}" destId="{D3D55E76-6799-4C4C-9C9F-2A07A7D8887D}" srcOrd="0" destOrd="0" presId="urn:microsoft.com/office/officeart/2005/8/layout/matrix1"/>
    <dgm:cxn modelId="{55EE6CF9-8A5A-41ED-9AC9-28E0A6980780}" srcId="{2172C74C-76E3-454F-AF61-DFD45B6878BE}" destId="{E68E6840-638C-48B5-9AC1-B887E2FC9B72}" srcOrd="2" destOrd="0" parTransId="{B6B39C1A-348A-44FD-81FF-4D8D173E99E5}" sibTransId="{1BDF036B-561C-45B1-9804-C120BDA851FC}"/>
    <dgm:cxn modelId="{3CC961FD-7F78-4F79-8AAB-1553D7E0063F}" type="presOf" srcId="{59155CF2-4BD2-4334-875E-0AB55257C17F}" destId="{44E8CF68-1EDD-490D-B3B9-DA420E648DCE}" srcOrd="0" destOrd="0" presId="urn:microsoft.com/office/officeart/2005/8/layout/matrix1"/>
    <dgm:cxn modelId="{51144FFA-BEA9-4C72-B5B4-4EE43D23D757}" type="presParOf" srcId="{383D3B1D-9CB0-4062-A2BA-5EBA15F1219E}" destId="{0DD28CE2-C625-4E27-93AC-BC6E5EAAFA30}" srcOrd="0" destOrd="0" presId="urn:microsoft.com/office/officeart/2005/8/layout/matrix1"/>
    <dgm:cxn modelId="{B4CEE9E0-C700-468E-80B0-8EEAB5FEE370}" type="presParOf" srcId="{0DD28CE2-C625-4E27-93AC-BC6E5EAAFA30}" destId="{44E8CF68-1EDD-490D-B3B9-DA420E648DCE}" srcOrd="0" destOrd="0" presId="urn:microsoft.com/office/officeart/2005/8/layout/matrix1"/>
    <dgm:cxn modelId="{208C93B3-2FEF-43E0-BD1F-89FCE4F3AB96}" type="presParOf" srcId="{0DD28CE2-C625-4E27-93AC-BC6E5EAAFA30}" destId="{56889C4F-E4B0-420D-A632-6B0BF6B3A5EF}" srcOrd="1" destOrd="0" presId="urn:microsoft.com/office/officeart/2005/8/layout/matrix1"/>
    <dgm:cxn modelId="{77723C31-FDF7-41BA-AD39-6022C03F8373}" type="presParOf" srcId="{0DD28CE2-C625-4E27-93AC-BC6E5EAAFA30}" destId="{B717EC07-5934-478D-89FC-8C23240528CB}" srcOrd="2" destOrd="0" presId="urn:microsoft.com/office/officeart/2005/8/layout/matrix1"/>
    <dgm:cxn modelId="{485818E5-E23F-4D5A-8CF5-0AF7ADB01C03}" type="presParOf" srcId="{0DD28CE2-C625-4E27-93AC-BC6E5EAAFA30}" destId="{53E3BBCD-0F88-45B1-90ED-386C09304A27}" srcOrd="3" destOrd="0" presId="urn:microsoft.com/office/officeart/2005/8/layout/matrix1"/>
    <dgm:cxn modelId="{77EFD69F-48D3-4A7E-A90F-54131F94EA8D}" type="presParOf" srcId="{0DD28CE2-C625-4E27-93AC-BC6E5EAAFA30}" destId="{D3D55E76-6799-4C4C-9C9F-2A07A7D8887D}" srcOrd="4" destOrd="0" presId="urn:microsoft.com/office/officeart/2005/8/layout/matrix1"/>
    <dgm:cxn modelId="{4E180DBD-9102-4165-8EAC-3ED9707DACC3}" type="presParOf" srcId="{0DD28CE2-C625-4E27-93AC-BC6E5EAAFA30}" destId="{66B72023-6EB1-4DF8-A2B0-EAB1D7F1B7A2}" srcOrd="5" destOrd="0" presId="urn:microsoft.com/office/officeart/2005/8/layout/matrix1"/>
    <dgm:cxn modelId="{AF94A028-25F9-41EB-80B1-6E9E019CA0BF}" type="presParOf" srcId="{0DD28CE2-C625-4E27-93AC-BC6E5EAAFA30}" destId="{FC5DE551-1C75-4C77-B069-545A8CA5A32C}" srcOrd="6" destOrd="0" presId="urn:microsoft.com/office/officeart/2005/8/layout/matrix1"/>
    <dgm:cxn modelId="{E1A7518F-F962-4B90-A6C7-3B883E3DEFCE}" type="presParOf" srcId="{0DD28CE2-C625-4E27-93AC-BC6E5EAAFA30}" destId="{2CF39336-CAEB-4A77-B55B-117EB52D30B1}" srcOrd="7" destOrd="0" presId="urn:microsoft.com/office/officeart/2005/8/layout/matrix1"/>
    <dgm:cxn modelId="{0F2CFD4F-5F63-4585-8F42-9A9033D0FEAD}" type="presParOf" srcId="{383D3B1D-9CB0-4062-A2BA-5EBA15F1219E}" destId="{1A4ACAB2-9E98-408B-B309-209F1889FE4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DCAD89A-8096-4F63-9A47-8F15737EE4C1}" type="doc">
      <dgm:prSet loTypeId="urn:microsoft.com/office/officeart/2005/8/layout/venn3" loCatId="relationship" qsTypeId="urn:microsoft.com/office/officeart/2005/8/quickstyle/simple2" qsCatId="simple" csTypeId="urn:microsoft.com/office/officeart/2005/8/colors/accent2_4" csCatId="accent2" phldr="1"/>
      <dgm:spPr/>
      <dgm:t>
        <a:bodyPr/>
        <a:lstStyle/>
        <a:p>
          <a:endParaRPr lang="it-IT"/>
        </a:p>
      </dgm:t>
    </dgm:pt>
    <dgm:pt modelId="{74FC0FE7-D031-47A9-ADE2-1CA88AD9FD15}">
      <dgm:prSet custT="1"/>
      <dgm:spPr/>
      <dgm:t>
        <a:bodyPr/>
        <a:lstStyle/>
        <a:p>
          <a:pPr rtl="0"/>
          <a:r>
            <a:rPr lang="it-IT" sz="1800" b="0" i="0" dirty="0">
              <a:latin typeface="Georgia" panose="02040502050405020303" pitchFamily="18" charset="0"/>
            </a:rPr>
            <a:t>MISSION</a:t>
          </a:r>
          <a:endParaRPr lang="it-IT" sz="1600" dirty="0">
            <a:latin typeface="Georgia" panose="02040502050405020303" pitchFamily="18" charset="0"/>
          </a:endParaRPr>
        </a:p>
      </dgm:t>
    </dgm:pt>
    <dgm:pt modelId="{09EFD263-C3B0-4F34-8409-BD6A346F14F8}" type="parTrans" cxnId="{726E8FA2-71B2-4044-B5B2-63778B0EEDEE}">
      <dgm:prSet/>
      <dgm:spPr/>
      <dgm:t>
        <a:bodyPr/>
        <a:lstStyle/>
        <a:p>
          <a:endParaRPr lang="it-IT"/>
        </a:p>
      </dgm:t>
    </dgm:pt>
    <dgm:pt modelId="{B6AF2E9F-8F14-4B7E-A055-FE0E8532EB44}" type="sibTrans" cxnId="{726E8FA2-71B2-4044-B5B2-63778B0EEDEE}">
      <dgm:prSet/>
      <dgm:spPr/>
      <dgm:t>
        <a:bodyPr/>
        <a:lstStyle/>
        <a:p>
          <a:endParaRPr lang="it-IT"/>
        </a:p>
      </dgm:t>
    </dgm:pt>
    <dgm:pt modelId="{7C89095F-2852-44C5-A63A-6EFCE1F82A29}" type="pres">
      <dgm:prSet presAssocID="{8DCAD89A-8096-4F63-9A47-8F15737EE4C1}" presName="Name0" presStyleCnt="0">
        <dgm:presLayoutVars>
          <dgm:dir/>
          <dgm:resizeHandles val="exact"/>
        </dgm:presLayoutVars>
      </dgm:prSet>
      <dgm:spPr/>
    </dgm:pt>
    <dgm:pt modelId="{880D144E-7F44-4443-A5F7-E6F6394AE680}" type="pres">
      <dgm:prSet presAssocID="{74FC0FE7-D031-47A9-ADE2-1CA88AD9FD15}" presName="Name5" presStyleLbl="vennNode1" presStyleIdx="0" presStyleCnt="1" custScaleX="225350">
        <dgm:presLayoutVars>
          <dgm:bulletEnabled val="1"/>
        </dgm:presLayoutVars>
      </dgm:prSet>
      <dgm:spPr/>
    </dgm:pt>
  </dgm:ptLst>
  <dgm:cxnLst>
    <dgm:cxn modelId="{DB788987-2F8F-4D8A-8E41-107344C7420D}" type="presOf" srcId="{74FC0FE7-D031-47A9-ADE2-1CA88AD9FD15}" destId="{880D144E-7F44-4443-A5F7-E6F6394AE680}" srcOrd="0" destOrd="0" presId="urn:microsoft.com/office/officeart/2005/8/layout/venn3"/>
    <dgm:cxn modelId="{726E8FA2-71B2-4044-B5B2-63778B0EEDEE}" srcId="{8DCAD89A-8096-4F63-9A47-8F15737EE4C1}" destId="{74FC0FE7-D031-47A9-ADE2-1CA88AD9FD15}" srcOrd="0" destOrd="0" parTransId="{09EFD263-C3B0-4F34-8409-BD6A346F14F8}" sibTransId="{B6AF2E9F-8F14-4B7E-A055-FE0E8532EB44}"/>
    <dgm:cxn modelId="{EE1E2CF8-9A1F-4A21-91E8-704B6AE02F67}" type="presOf" srcId="{8DCAD89A-8096-4F63-9A47-8F15737EE4C1}" destId="{7C89095F-2852-44C5-A63A-6EFCE1F82A29}" srcOrd="0" destOrd="0" presId="urn:microsoft.com/office/officeart/2005/8/layout/venn3"/>
    <dgm:cxn modelId="{3955D731-EBB7-4408-9BFA-1964697BB712}" type="presParOf" srcId="{7C89095F-2852-44C5-A63A-6EFCE1F82A29}" destId="{880D144E-7F44-4443-A5F7-E6F6394AE680}" srcOrd="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E8394A9-2551-465E-B44B-A5F5FA883B83}"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it-IT"/>
        </a:p>
      </dgm:t>
    </dgm:pt>
    <dgm:pt modelId="{D5C03294-6A1F-4344-9AF4-FD6F1DCD206E}">
      <dgm:prSet custT="1"/>
      <dgm:spPr/>
      <dgm:t>
        <a:bodyPr/>
        <a:lstStyle/>
        <a:p>
          <a:pPr rtl="0"/>
          <a:r>
            <a:rPr lang="it-IT" sz="1800" b="0" i="0" dirty="0">
              <a:latin typeface="Georgia" panose="02040502050405020303" pitchFamily="18" charset="0"/>
            </a:rPr>
            <a:t>VALORI</a:t>
          </a:r>
          <a:endParaRPr lang="it-IT" sz="1700" dirty="0">
            <a:latin typeface="Georgia" panose="02040502050405020303" pitchFamily="18" charset="0"/>
          </a:endParaRPr>
        </a:p>
      </dgm:t>
    </dgm:pt>
    <dgm:pt modelId="{6B115826-4D61-4F72-B9CF-CAA952FB22D8}" type="parTrans" cxnId="{2DAAD397-8F85-4DEC-842F-58BA03B70BB3}">
      <dgm:prSet/>
      <dgm:spPr/>
      <dgm:t>
        <a:bodyPr/>
        <a:lstStyle/>
        <a:p>
          <a:endParaRPr lang="it-IT"/>
        </a:p>
      </dgm:t>
    </dgm:pt>
    <dgm:pt modelId="{C9812B7C-8D2E-43C5-921F-FAD6AAA90389}" type="sibTrans" cxnId="{2DAAD397-8F85-4DEC-842F-58BA03B70BB3}">
      <dgm:prSet/>
      <dgm:spPr/>
      <dgm:t>
        <a:bodyPr/>
        <a:lstStyle/>
        <a:p>
          <a:endParaRPr lang="it-IT"/>
        </a:p>
      </dgm:t>
    </dgm:pt>
    <dgm:pt modelId="{4DC3B7C2-6250-455C-8A4F-D1B7774AA36E}" type="pres">
      <dgm:prSet presAssocID="{BE8394A9-2551-465E-B44B-A5F5FA883B83}" presName="Name0" presStyleCnt="0">
        <dgm:presLayoutVars>
          <dgm:dir/>
          <dgm:resizeHandles val="exact"/>
        </dgm:presLayoutVars>
      </dgm:prSet>
      <dgm:spPr/>
    </dgm:pt>
    <dgm:pt modelId="{9040411D-DD00-4331-AB40-044019C10AFF}" type="pres">
      <dgm:prSet presAssocID="{D5C03294-6A1F-4344-9AF4-FD6F1DCD206E}" presName="Name5" presStyleLbl="vennNode1" presStyleIdx="0" presStyleCnt="1" custScaleX="215223">
        <dgm:presLayoutVars>
          <dgm:bulletEnabled val="1"/>
        </dgm:presLayoutVars>
      </dgm:prSet>
      <dgm:spPr/>
    </dgm:pt>
  </dgm:ptLst>
  <dgm:cxnLst>
    <dgm:cxn modelId="{AC64B78B-86F3-430F-9BAD-8624E9793D31}" type="presOf" srcId="{D5C03294-6A1F-4344-9AF4-FD6F1DCD206E}" destId="{9040411D-DD00-4331-AB40-044019C10AFF}" srcOrd="0" destOrd="0" presId="urn:microsoft.com/office/officeart/2005/8/layout/venn3"/>
    <dgm:cxn modelId="{2DAAD397-8F85-4DEC-842F-58BA03B70BB3}" srcId="{BE8394A9-2551-465E-B44B-A5F5FA883B83}" destId="{D5C03294-6A1F-4344-9AF4-FD6F1DCD206E}" srcOrd="0" destOrd="0" parTransId="{6B115826-4D61-4F72-B9CF-CAA952FB22D8}" sibTransId="{C9812B7C-8D2E-43C5-921F-FAD6AAA90389}"/>
    <dgm:cxn modelId="{EFC1B3A8-4670-4191-9BA2-392D478796EB}" type="presOf" srcId="{BE8394A9-2551-465E-B44B-A5F5FA883B83}" destId="{4DC3B7C2-6250-455C-8A4F-D1B7774AA36E}" srcOrd="0" destOrd="0" presId="urn:microsoft.com/office/officeart/2005/8/layout/venn3"/>
    <dgm:cxn modelId="{ACCB60AC-3003-4A6F-8790-BB7B54200EFA}" type="presParOf" srcId="{4DC3B7C2-6250-455C-8A4F-D1B7774AA36E}" destId="{9040411D-DD00-4331-AB40-044019C10AFF}" srcOrd="0"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49A1E15-43EC-49F4-9F6C-B249C4BA7B8D}"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it-IT"/>
        </a:p>
      </dgm:t>
    </dgm:pt>
    <dgm:pt modelId="{F9AF64B8-C0EC-4255-B686-C30A402F583D}">
      <dgm:prSet custT="1"/>
      <dgm:spPr/>
      <dgm:t>
        <a:bodyPr/>
        <a:lstStyle/>
        <a:p>
          <a:pPr rtl="0"/>
          <a:r>
            <a:rPr lang="it-IT" sz="1800" b="0" i="0" dirty="0">
              <a:latin typeface="Georgia" panose="02040502050405020303" pitchFamily="18" charset="0"/>
            </a:rPr>
            <a:t>VISION</a:t>
          </a:r>
          <a:endParaRPr lang="it-IT" sz="2000" dirty="0">
            <a:latin typeface="Georgia" panose="02040502050405020303" pitchFamily="18" charset="0"/>
          </a:endParaRPr>
        </a:p>
      </dgm:t>
    </dgm:pt>
    <dgm:pt modelId="{BAD226EA-F87F-4921-B708-7C37A01E6D54}" type="parTrans" cxnId="{86469ACE-6531-4474-ABC8-E01CE063CA50}">
      <dgm:prSet/>
      <dgm:spPr/>
      <dgm:t>
        <a:bodyPr/>
        <a:lstStyle/>
        <a:p>
          <a:endParaRPr lang="it-IT"/>
        </a:p>
      </dgm:t>
    </dgm:pt>
    <dgm:pt modelId="{11C5E916-304F-40BC-BD24-CF5C541BD5A1}" type="sibTrans" cxnId="{86469ACE-6531-4474-ABC8-E01CE063CA50}">
      <dgm:prSet/>
      <dgm:spPr/>
      <dgm:t>
        <a:bodyPr/>
        <a:lstStyle/>
        <a:p>
          <a:endParaRPr lang="it-IT"/>
        </a:p>
      </dgm:t>
    </dgm:pt>
    <dgm:pt modelId="{97B8510F-FB64-42EA-BFAA-B6C3D284EC14}" type="pres">
      <dgm:prSet presAssocID="{249A1E15-43EC-49F4-9F6C-B249C4BA7B8D}" presName="Name0" presStyleCnt="0">
        <dgm:presLayoutVars>
          <dgm:dir/>
          <dgm:resizeHandles val="exact"/>
        </dgm:presLayoutVars>
      </dgm:prSet>
      <dgm:spPr/>
    </dgm:pt>
    <dgm:pt modelId="{06F704F5-14A9-48F2-B311-19AA9A0C7CEC}" type="pres">
      <dgm:prSet presAssocID="{F9AF64B8-C0EC-4255-B686-C30A402F583D}" presName="Name5" presStyleLbl="vennNode1" presStyleIdx="0" presStyleCnt="1" custScaleX="275398">
        <dgm:presLayoutVars>
          <dgm:bulletEnabled val="1"/>
        </dgm:presLayoutVars>
      </dgm:prSet>
      <dgm:spPr/>
    </dgm:pt>
  </dgm:ptLst>
  <dgm:cxnLst>
    <dgm:cxn modelId="{A7D07E56-255D-4518-83F5-DB58E408BCF1}" type="presOf" srcId="{F9AF64B8-C0EC-4255-B686-C30A402F583D}" destId="{06F704F5-14A9-48F2-B311-19AA9A0C7CEC}" srcOrd="0" destOrd="0" presId="urn:microsoft.com/office/officeart/2005/8/layout/venn3"/>
    <dgm:cxn modelId="{294A1FB3-606A-4603-B240-BB5C339DBAEA}" type="presOf" srcId="{249A1E15-43EC-49F4-9F6C-B249C4BA7B8D}" destId="{97B8510F-FB64-42EA-BFAA-B6C3D284EC14}" srcOrd="0" destOrd="0" presId="urn:microsoft.com/office/officeart/2005/8/layout/venn3"/>
    <dgm:cxn modelId="{86469ACE-6531-4474-ABC8-E01CE063CA50}" srcId="{249A1E15-43EC-49F4-9F6C-B249C4BA7B8D}" destId="{F9AF64B8-C0EC-4255-B686-C30A402F583D}" srcOrd="0" destOrd="0" parTransId="{BAD226EA-F87F-4921-B708-7C37A01E6D54}" sibTransId="{11C5E916-304F-40BC-BD24-CF5C541BD5A1}"/>
    <dgm:cxn modelId="{55D37ED2-8D4F-4111-A73E-5B1F6B1C23B3}" type="presParOf" srcId="{97B8510F-FB64-42EA-BFAA-B6C3D284EC14}" destId="{06F704F5-14A9-48F2-B311-19AA9A0C7CEC}" srcOrd="0" destOrd="0" presId="urn:microsoft.com/office/officeart/2005/8/layout/venn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8B1F5C-0C67-4A96-B973-A64624A964A1}" type="doc">
      <dgm:prSet loTypeId="urn:microsoft.com/office/officeart/2005/8/layout/venn1" loCatId="relationship" qsTypeId="urn:microsoft.com/office/officeart/2005/8/quickstyle/3d4" qsCatId="3D" csTypeId="urn:microsoft.com/office/officeart/2005/8/colors/accent2_4" csCatId="accent2" phldr="1"/>
      <dgm:spPr/>
      <dgm:t>
        <a:bodyPr/>
        <a:lstStyle/>
        <a:p>
          <a:endParaRPr lang="it-IT"/>
        </a:p>
      </dgm:t>
    </dgm:pt>
    <dgm:pt modelId="{8ED6502C-4C0D-4E09-93ED-2AC7A5855AF5}" type="pres">
      <dgm:prSet presAssocID="{538B1F5C-0C67-4A96-B973-A64624A964A1}" presName="compositeShape" presStyleCnt="0">
        <dgm:presLayoutVars>
          <dgm:chMax val="7"/>
          <dgm:dir/>
          <dgm:resizeHandles val="exact"/>
        </dgm:presLayoutVars>
      </dgm:prSet>
      <dgm:spPr/>
    </dgm:pt>
  </dgm:ptLst>
  <dgm:cxnLst>
    <dgm:cxn modelId="{1E22EF7F-E078-4CA9-AA39-3BD975ADDAD5}" type="presOf" srcId="{538B1F5C-0C67-4A96-B973-A64624A964A1}" destId="{8ED6502C-4C0D-4E09-93ED-2AC7A5855AF5}"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922C041-4138-4C6A-A9A8-8790AF3E827E}"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it-IT"/>
        </a:p>
      </dgm:t>
    </dgm:pt>
    <dgm:pt modelId="{BA8953C8-5B36-46C1-A8CF-093DF8945E77}">
      <dgm:prSet custT="1"/>
      <dgm:spPr/>
      <dgm:t>
        <a:bodyPr/>
        <a:lstStyle/>
        <a:p>
          <a:pPr rtl="0"/>
          <a:r>
            <a:rPr lang="it-IT" sz="1800" b="0" i="0" dirty="0">
              <a:latin typeface="Georgia" panose="02040502050405020303" pitchFamily="18" charset="0"/>
            </a:rPr>
            <a:t>OBIETTIVI</a:t>
          </a:r>
          <a:endParaRPr lang="it-IT" sz="1600" dirty="0">
            <a:latin typeface="Georgia" panose="02040502050405020303" pitchFamily="18" charset="0"/>
          </a:endParaRPr>
        </a:p>
      </dgm:t>
    </dgm:pt>
    <dgm:pt modelId="{8544570B-3AE9-4BF3-A8F8-49FEBDAA8032}" type="parTrans" cxnId="{BD577387-B2EC-4095-A019-0F16205B7F18}">
      <dgm:prSet/>
      <dgm:spPr/>
      <dgm:t>
        <a:bodyPr/>
        <a:lstStyle/>
        <a:p>
          <a:endParaRPr lang="it-IT"/>
        </a:p>
      </dgm:t>
    </dgm:pt>
    <dgm:pt modelId="{0884DE99-C1C1-41FF-AF8C-417637B5E351}" type="sibTrans" cxnId="{BD577387-B2EC-4095-A019-0F16205B7F18}">
      <dgm:prSet/>
      <dgm:spPr/>
      <dgm:t>
        <a:bodyPr/>
        <a:lstStyle/>
        <a:p>
          <a:endParaRPr lang="it-IT"/>
        </a:p>
      </dgm:t>
    </dgm:pt>
    <dgm:pt modelId="{B65CA64F-1BE2-432F-86C4-865E0546B37D}" type="pres">
      <dgm:prSet presAssocID="{B922C041-4138-4C6A-A9A8-8790AF3E827E}" presName="Name0" presStyleCnt="0">
        <dgm:presLayoutVars>
          <dgm:dir/>
          <dgm:resizeHandles val="exact"/>
        </dgm:presLayoutVars>
      </dgm:prSet>
      <dgm:spPr/>
    </dgm:pt>
    <dgm:pt modelId="{60091083-8831-428D-B9AC-61D21E641B00}" type="pres">
      <dgm:prSet presAssocID="{BA8953C8-5B36-46C1-A8CF-093DF8945E77}" presName="Name5" presStyleLbl="vennNode1" presStyleIdx="0" presStyleCnt="1" custScaleX="100000" custScaleY="20465">
        <dgm:presLayoutVars>
          <dgm:bulletEnabled val="1"/>
        </dgm:presLayoutVars>
      </dgm:prSet>
      <dgm:spPr/>
    </dgm:pt>
  </dgm:ptLst>
  <dgm:cxnLst>
    <dgm:cxn modelId="{21789549-59D3-4A70-8847-B9EEE8398B05}" type="presOf" srcId="{BA8953C8-5B36-46C1-A8CF-093DF8945E77}" destId="{60091083-8831-428D-B9AC-61D21E641B00}" srcOrd="0" destOrd="0" presId="urn:microsoft.com/office/officeart/2005/8/layout/venn3"/>
    <dgm:cxn modelId="{BD577387-B2EC-4095-A019-0F16205B7F18}" srcId="{B922C041-4138-4C6A-A9A8-8790AF3E827E}" destId="{BA8953C8-5B36-46C1-A8CF-093DF8945E77}" srcOrd="0" destOrd="0" parTransId="{8544570B-3AE9-4BF3-A8F8-49FEBDAA8032}" sibTransId="{0884DE99-C1C1-41FF-AF8C-417637B5E351}"/>
    <dgm:cxn modelId="{411FDF9D-571C-4C57-9F22-1C447060D55F}" type="presOf" srcId="{B922C041-4138-4C6A-A9A8-8790AF3E827E}" destId="{B65CA64F-1BE2-432F-86C4-865E0546B37D}" srcOrd="0" destOrd="0" presId="urn:microsoft.com/office/officeart/2005/8/layout/venn3"/>
    <dgm:cxn modelId="{BE7E0122-CEC6-43E1-9A89-F7817C128839}" type="presParOf" srcId="{B65CA64F-1BE2-432F-86C4-865E0546B37D}" destId="{60091083-8831-428D-B9AC-61D21E641B00}" srcOrd="0" destOrd="0" presId="urn:microsoft.com/office/officeart/2005/8/layout/venn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F11568F-0C19-48DA-99A4-BC9DF4645B6D}"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it-IT"/>
        </a:p>
      </dgm:t>
    </dgm:pt>
    <dgm:pt modelId="{47A0EA1F-7E2D-4134-9096-1B32EBB536CD}">
      <dgm:prSet custT="1"/>
      <dgm:spPr/>
      <dgm:t>
        <a:bodyPr/>
        <a:lstStyle/>
        <a:p>
          <a:pPr rtl="0"/>
          <a:r>
            <a:rPr lang="it-IT" sz="1800" b="0" i="0" dirty="0">
              <a:latin typeface="Georgia" panose="02040502050405020303" pitchFamily="18" charset="0"/>
            </a:rPr>
            <a:t>STRATEGIA</a:t>
          </a:r>
          <a:endParaRPr lang="it-IT" sz="1700" dirty="0">
            <a:latin typeface="Georgia" panose="02040502050405020303" pitchFamily="18" charset="0"/>
          </a:endParaRPr>
        </a:p>
      </dgm:t>
    </dgm:pt>
    <dgm:pt modelId="{5A7AEC02-88BF-4F32-986F-46A3DE136FC5}" type="parTrans" cxnId="{79DE1109-7A19-452D-B6E3-E515EB1BBA55}">
      <dgm:prSet/>
      <dgm:spPr/>
      <dgm:t>
        <a:bodyPr/>
        <a:lstStyle/>
        <a:p>
          <a:endParaRPr lang="it-IT"/>
        </a:p>
      </dgm:t>
    </dgm:pt>
    <dgm:pt modelId="{312C7A2B-8F5D-48DD-8DC6-C4BFC6E71180}" type="sibTrans" cxnId="{79DE1109-7A19-452D-B6E3-E515EB1BBA55}">
      <dgm:prSet/>
      <dgm:spPr/>
      <dgm:t>
        <a:bodyPr/>
        <a:lstStyle/>
        <a:p>
          <a:endParaRPr lang="it-IT"/>
        </a:p>
      </dgm:t>
    </dgm:pt>
    <dgm:pt modelId="{285DCD45-1533-45F1-891C-DF71166C0D15}" type="pres">
      <dgm:prSet presAssocID="{EF11568F-0C19-48DA-99A4-BC9DF4645B6D}" presName="Name0" presStyleCnt="0">
        <dgm:presLayoutVars>
          <dgm:dir/>
          <dgm:resizeHandles val="exact"/>
        </dgm:presLayoutVars>
      </dgm:prSet>
      <dgm:spPr/>
    </dgm:pt>
    <dgm:pt modelId="{5DB4C662-E5E5-4A7B-B98A-A83BFC14DC2F}" type="pres">
      <dgm:prSet presAssocID="{47A0EA1F-7E2D-4134-9096-1B32EBB536CD}" presName="Name5" presStyleLbl="vennNode1" presStyleIdx="0" presStyleCnt="1" custScaleX="390840">
        <dgm:presLayoutVars>
          <dgm:bulletEnabled val="1"/>
        </dgm:presLayoutVars>
      </dgm:prSet>
      <dgm:spPr/>
    </dgm:pt>
  </dgm:ptLst>
  <dgm:cxnLst>
    <dgm:cxn modelId="{79DE1109-7A19-452D-B6E3-E515EB1BBA55}" srcId="{EF11568F-0C19-48DA-99A4-BC9DF4645B6D}" destId="{47A0EA1F-7E2D-4134-9096-1B32EBB536CD}" srcOrd="0" destOrd="0" parTransId="{5A7AEC02-88BF-4F32-986F-46A3DE136FC5}" sibTransId="{312C7A2B-8F5D-48DD-8DC6-C4BFC6E71180}"/>
    <dgm:cxn modelId="{F23C0F67-F45E-4EDC-9547-964B795603B1}" type="presOf" srcId="{47A0EA1F-7E2D-4134-9096-1B32EBB536CD}" destId="{5DB4C662-E5E5-4A7B-B98A-A83BFC14DC2F}" srcOrd="0" destOrd="0" presId="urn:microsoft.com/office/officeart/2005/8/layout/venn3"/>
    <dgm:cxn modelId="{EDAB0AC4-11DA-4DCF-957A-3295D5CD0563}" type="presOf" srcId="{EF11568F-0C19-48DA-99A4-BC9DF4645B6D}" destId="{285DCD45-1533-45F1-891C-DF71166C0D15}" srcOrd="0" destOrd="0" presId="urn:microsoft.com/office/officeart/2005/8/layout/venn3"/>
    <dgm:cxn modelId="{8A652ABC-6487-4237-AB86-6AFBB6F6F72A}" type="presParOf" srcId="{285DCD45-1533-45F1-891C-DF71166C0D15}" destId="{5DB4C662-E5E5-4A7B-B98A-A83BFC14DC2F}" srcOrd="0" destOrd="0" presId="urn:microsoft.com/office/officeart/2005/8/layout/venn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49A5C37-4727-45D7-8E11-FC349D030849}"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it-IT"/>
        </a:p>
      </dgm:t>
    </dgm:pt>
    <dgm:pt modelId="{903CDCD2-50F7-4053-B8E3-D8A47711469D}">
      <dgm:prSet custT="1"/>
      <dgm:spPr/>
      <dgm:t>
        <a:bodyPr/>
        <a:lstStyle/>
        <a:p>
          <a:pPr rtl="0"/>
          <a:r>
            <a:rPr lang="it-IT" sz="1600" b="0" i="0" dirty="0">
              <a:latin typeface="Georgia" panose="02040502050405020303" pitchFamily="18" charset="0"/>
            </a:rPr>
            <a:t>ANALISI DI SCENARIO</a:t>
          </a:r>
          <a:endParaRPr lang="it-IT" sz="1600" dirty="0">
            <a:latin typeface="Georgia" panose="02040502050405020303" pitchFamily="18" charset="0"/>
          </a:endParaRPr>
        </a:p>
      </dgm:t>
    </dgm:pt>
    <dgm:pt modelId="{E3EFCB8C-220D-46AC-B122-552305C66C61}" type="parTrans" cxnId="{A3E7E791-7667-413A-8200-14BCFECC7FC5}">
      <dgm:prSet/>
      <dgm:spPr/>
      <dgm:t>
        <a:bodyPr/>
        <a:lstStyle/>
        <a:p>
          <a:endParaRPr lang="it-IT"/>
        </a:p>
      </dgm:t>
    </dgm:pt>
    <dgm:pt modelId="{540F7D2F-BCDF-47F3-A6AF-A046D72F110E}" type="sibTrans" cxnId="{A3E7E791-7667-413A-8200-14BCFECC7FC5}">
      <dgm:prSet/>
      <dgm:spPr/>
      <dgm:t>
        <a:bodyPr/>
        <a:lstStyle/>
        <a:p>
          <a:endParaRPr lang="it-IT"/>
        </a:p>
      </dgm:t>
    </dgm:pt>
    <dgm:pt modelId="{AB1FAF45-2ADC-4FDA-A196-FADFC3EA26B4}" type="pres">
      <dgm:prSet presAssocID="{649A5C37-4727-45D7-8E11-FC349D030849}" presName="Name0" presStyleCnt="0">
        <dgm:presLayoutVars>
          <dgm:dir/>
          <dgm:resizeHandles val="exact"/>
        </dgm:presLayoutVars>
      </dgm:prSet>
      <dgm:spPr/>
    </dgm:pt>
    <dgm:pt modelId="{94CA268E-B7A4-4D0A-90BE-67CA77563516}" type="pres">
      <dgm:prSet presAssocID="{903CDCD2-50F7-4053-B8E3-D8A47711469D}" presName="Name5" presStyleLbl="vennNode1" presStyleIdx="0" presStyleCnt="1" custScaleX="680399" custScaleY="193356">
        <dgm:presLayoutVars>
          <dgm:bulletEnabled val="1"/>
        </dgm:presLayoutVars>
      </dgm:prSet>
      <dgm:spPr/>
    </dgm:pt>
  </dgm:ptLst>
  <dgm:cxnLst>
    <dgm:cxn modelId="{748C1524-0BD1-47F3-ACED-BFB5152801F7}" type="presOf" srcId="{649A5C37-4727-45D7-8E11-FC349D030849}" destId="{AB1FAF45-2ADC-4FDA-A196-FADFC3EA26B4}" srcOrd="0" destOrd="0" presId="urn:microsoft.com/office/officeart/2005/8/layout/venn3"/>
    <dgm:cxn modelId="{A3E7E791-7667-413A-8200-14BCFECC7FC5}" srcId="{649A5C37-4727-45D7-8E11-FC349D030849}" destId="{903CDCD2-50F7-4053-B8E3-D8A47711469D}" srcOrd="0" destOrd="0" parTransId="{E3EFCB8C-220D-46AC-B122-552305C66C61}" sibTransId="{540F7D2F-BCDF-47F3-A6AF-A046D72F110E}"/>
    <dgm:cxn modelId="{1C69C8B7-B537-4A5D-ABC4-29FF221499DA}" type="presOf" srcId="{903CDCD2-50F7-4053-B8E3-D8A47711469D}" destId="{94CA268E-B7A4-4D0A-90BE-67CA77563516}" srcOrd="0" destOrd="0" presId="urn:microsoft.com/office/officeart/2005/8/layout/venn3"/>
    <dgm:cxn modelId="{527C5ACD-48D8-42F7-B3F5-DC0C4097C917}" type="presParOf" srcId="{AB1FAF45-2ADC-4FDA-A196-FADFC3EA26B4}" destId="{94CA268E-B7A4-4D0A-90BE-67CA77563516}" srcOrd="0" destOrd="0" presId="urn:microsoft.com/office/officeart/2005/8/layout/venn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9E72AF6-842E-457A-A79C-DBF143D90F88}"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it-IT"/>
        </a:p>
      </dgm:t>
    </dgm:pt>
    <dgm:pt modelId="{154BA20F-C560-4D14-8F4C-0E53B62D773C}">
      <dgm:prSet custT="1"/>
      <dgm:spPr/>
      <dgm:t>
        <a:bodyPr/>
        <a:lstStyle/>
        <a:p>
          <a:pPr rtl="0"/>
          <a:r>
            <a:rPr lang="it-IT" sz="1600" b="0" i="0" dirty="0">
              <a:latin typeface="Georgia" panose="02040502050405020303" pitchFamily="18" charset="0"/>
            </a:rPr>
            <a:t>ANALISI SWOT</a:t>
          </a:r>
          <a:endParaRPr lang="it-IT" sz="1600" dirty="0">
            <a:latin typeface="Georgia" panose="02040502050405020303" pitchFamily="18" charset="0"/>
          </a:endParaRPr>
        </a:p>
      </dgm:t>
    </dgm:pt>
    <dgm:pt modelId="{3D9F882D-8874-4603-B896-00423B69CDAE}" type="parTrans" cxnId="{5E3A251B-2D83-4181-8B4C-DFB1C5FDEB53}">
      <dgm:prSet/>
      <dgm:spPr/>
      <dgm:t>
        <a:bodyPr/>
        <a:lstStyle/>
        <a:p>
          <a:endParaRPr lang="it-IT"/>
        </a:p>
      </dgm:t>
    </dgm:pt>
    <dgm:pt modelId="{7CB0B48A-9A23-4CC3-A1FB-26AE9B3CDDD1}" type="sibTrans" cxnId="{5E3A251B-2D83-4181-8B4C-DFB1C5FDEB53}">
      <dgm:prSet/>
      <dgm:spPr/>
      <dgm:t>
        <a:bodyPr/>
        <a:lstStyle/>
        <a:p>
          <a:endParaRPr lang="it-IT"/>
        </a:p>
      </dgm:t>
    </dgm:pt>
    <dgm:pt modelId="{EE7CAB0B-909A-4246-974C-4D6E7F02158C}" type="pres">
      <dgm:prSet presAssocID="{99E72AF6-842E-457A-A79C-DBF143D90F88}" presName="Name0" presStyleCnt="0">
        <dgm:presLayoutVars>
          <dgm:dir/>
          <dgm:resizeHandles val="exact"/>
        </dgm:presLayoutVars>
      </dgm:prSet>
      <dgm:spPr/>
    </dgm:pt>
    <dgm:pt modelId="{4731C8A7-0C70-4217-B990-C1DE90EC0B57}" type="pres">
      <dgm:prSet presAssocID="{154BA20F-C560-4D14-8F4C-0E53B62D773C}" presName="Name5" presStyleLbl="vennNode1" presStyleIdx="0" presStyleCnt="1" custScaleX="451400" custScaleY="141656" custLinFactNeighborX="-99" custLinFactNeighborY="4369">
        <dgm:presLayoutVars>
          <dgm:bulletEnabled val="1"/>
        </dgm:presLayoutVars>
      </dgm:prSet>
      <dgm:spPr/>
    </dgm:pt>
  </dgm:ptLst>
  <dgm:cxnLst>
    <dgm:cxn modelId="{1EE51112-F247-4FFD-AEAF-CFF589E8AB5A}" type="presOf" srcId="{99E72AF6-842E-457A-A79C-DBF143D90F88}" destId="{EE7CAB0B-909A-4246-974C-4D6E7F02158C}" srcOrd="0" destOrd="0" presId="urn:microsoft.com/office/officeart/2005/8/layout/venn3"/>
    <dgm:cxn modelId="{5E3A251B-2D83-4181-8B4C-DFB1C5FDEB53}" srcId="{99E72AF6-842E-457A-A79C-DBF143D90F88}" destId="{154BA20F-C560-4D14-8F4C-0E53B62D773C}" srcOrd="0" destOrd="0" parTransId="{3D9F882D-8874-4603-B896-00423B69CDAE}" sibTransId="{7CB0B48A-9A23-4CC3-A1FB-26AE9B3CDDD1}"/>
    <dgm:cxn modelId="{CF2842CB-E0DF-4AFE-9C03-7BCD0DC573AA}" type="presOf" srcId="{154BA20F-C560-4D14-8F4C-0E53B62D773C}" destId="{4731C8A7-0C70-4217-B990-C1DE90EC0B57}" srcOrd="0" destOrd="0" presId="urn:microsoft.com/office/officeart/2005/8/layout/venn3"/>
    <dgm:cxn modelId="{1598520D-021B-4031-B081-1534C188FD40}" type="presParOf" srcId="{EE7CAB0B-909A-4246-974C-4D6E7F02158C}" destId="{4731C8A7-0C70-4217-B990-C1DE90EC0B57}" srcOrd="0" destOrd="0" presId="urn:microsoft.com/office/officeart/2005/8/layout/venn3"/>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1D2B884-3A6E-479C-A9FD-D463F886EECE}"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it-IT"/>
        </a:p>
      </dgm:t>
    </dgm:pt>
    <dgm:pt modelId="{933895AA-7772-4C1E-97C8-79BBD7BD1BEB}">
      <dgm:prSet custT="1"/>
      <dgm:spPr/>
      <dgm:t>
        <a:bodyPr/>
        <a:lstStyle/>
        <a:p>
          <a:pPr rtl="0"/>
          <a:r>
            <a:rPr lang="it-IT" sz="1800" b="0" i="0" dirty="0">
              <a:latin typeface="Georgia" panose="02040502050405020303" pitchFamily="18" charset="0"/>
            </a:rPr>
            <a:t>BALANCE SCORECARD</a:t>
          </a:r>
          <a:endParaRPr lang="it-IT" sz="1800" dirty="0">
            <a:latin typeface="Georgia" panose="02040502050405020303" pitchFamily="18" charset="0"/>
          </a:endParaRPr>
        </a:p>
      </dgm:t>
    </dgm:pt>
    <dgm:pt modelId="{E57008D0-F5DE-4095-8E4F-761848107AF5}" type="parTrans" cxnId="{8BA1E757-4089-4870-89F3-A09F9615AFCB}">
      <dgm:prSet/>
      <dgm:spPr/>
      <dgm:t>
        <a:bodyPr/>
        <a:lstStyle/>
        <a:p>
          <a:endParaRPr lang="it-IT"/>
        </a:p>
      </dgm:t>
    </dgm:pt>
    <dgm:pt modelId="{FDF1008F-FCAD-4044-9F00-C83225A31578}" type="sibTrans" cxnId="{8BA1E757-4089-4870-89F3-A09F9615AFCB}">
      <dgm:prSet/>
      <dgm:spPr/>
      <dgm:t>
        <a:bodyPr/>
        <a:lstStyle/>
        <a:p>
          <a:endParaRPr lang="it-IT"/>
        </a:p>
      </dgm:t>
    </dgm:pt>
    <dgm:pt modelId="{AA27E2BF-3F7D-4E2B-BC14-44DF171D044D}" type="pres">
      <dgm:prSet presAssocID="{E1D2B884-3A6E-479C-A9FD-D463F886EECE}" presName="Name0" presStyleCnt="0">
        <dgm:presLayoutVars>
          <dgm:dir/>
          <dgm:resizeHandles val="exact"/>
        </dgm:presLayoutVars>
      </dgm:prSet>
      <dgm:spPr/>
    </dgm:pt>
    <dgm:pt modelId="{536066B4-379B-4BFB-A62A-1036B4FEB4E9}" type="pres">
      <dgm:prSet presAssocID="{933895AA-7772-4C1E-97C8-79BBD7BD1BEB}" presName="Name5" presStyleLbl="vennNode1" presStyleIdx="0" presStyleCnt="1" custScaleX="661372" custScaleY="156385" custLinFactNeighborX="-18353" custLinFactNeighborY="82">
        <dgm:presLayoutVars>
          <dgm:bulletEnabled val="1"/>
        </dgm:presLayoutVars>
      </dgm:prSet>
      <dgm:spPr/>
    </dgm:pt>
  </dgm:ptLst>
  <dgm:cxnLst>
    <dgm:cxn modelId="{4F337840-F342-4F51-99E1-9F5EA09F7718}" type="presOf" srcId="{E1D2B884-3A6E-479C-A9FD-D463F886EECE}" destId="{AA27E2BF-3F7D-4E2B-BC14-44DF171D044D}" srcOrd="0" destOrd="0" presId="urn:microsoft.com/office/officeart/2005/8/layout/venn3"/>
    <dgm:cxn modelId="{8BA1E757-4089-4870-89F3-A09F9615AFCB}" srcId="{E1D2B884-3A6E-479C-A9FD-D463F886EECE}" destId="{933895AA-7772-4C1E-97C8-79BBD7BD1BEB}" srcOrd="0" destOrd="0" parTransId="{E57008D0-F5DE-4095-8E4F-761848107AF5}" sibTransId="{FDF1008F-FCAD-4044-9F00-C83225A31578}"/>
    <dgm:cxn modelId="{676DF758-12C9-4BF9-B324-1700CC3219FD}" type="presOf" srcId="{933895AA-7772-4C1E-97C8-79BBD7BD1BEB}" destId="{536066B4-379B-4BFB-A62A-1036B4FEB4E9}" srcOrd="0" destOrd="0" presId="urn:microsoft.com/office/officeart/2005/8/layout/venn3"/>
    <dgm:cxn modelId="{775C1E06-CB96-42E5-85C6-3F6AF233F893}" type="presParOf" srcId="{AA27E2BF-3F7D-4E2B-BC14-44DF171D044D}" destId="{536066B4-379B-4BFB-A62A-1036B4FEB4E9}" srcOrd="0" destOrd="0" presId="urn:microsoft.com/office/officeart/2005/8/layout/venn3"/>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31F2BAB3-04A4-4CA6-9207-FAF9E05D06A3}"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it-IT"/>
        </a:p>
      </dgm:t>
    </dgm:pt>
    <dgm:pt modelId="{7401F7D4-4BBD-4CB8-A119-78A72FBA9CFC}">
      <dgm:prSet custT="1"/>
      <dgm:spPr/>
      <dgm:t>
        <a:bodyPr/>
        <a:lstStyle/>
        <a:p>
          <a:pPr rtl="0"/>
          <a:r>
            <a:rPr lang="it-IT" sz="1800" b="0" i="0" dirty="0">
              <a:latin typeface="Georgia" panose="02040502050405020303" pitchFamily="18" charset="0"/>
            </a:rPr>
            <a:t>CLIENTI</a:t>
          </a:r>
          <a:endParaRPr lang="it-IT" sz="1600" dirty="0">
            <a:latin typeface="Georgia" panose="02040502050405020303" pitchFamily="18" charset="0"/>
          </a:endParaRPr>
        </a:p>
      </dgm:t>
    </dgm:pt>
    <dgm:pt modelId="{E96EEF0A-57EE-4619-B5B3-64BD0B01206C}" type="parTrans" cxnId="{3EB10383-4800-4204-BF76-9D7C66CD313F}">
      <dgm:prSet/>
      <dgm:spPr/>
      <dgm:t>
        <a:bodyPr/>
        <a:lstStyle/>
        <a:p>
          <a:endParaRPr lang="it-IT"/>
        </a:p>
      </dgm:t>
    </dgm:pt>
    <dgm:pt modelId="{7DCE5831-8AA6-4389-B84F-BDD3EE7A11AA}" type="sibTrans" cxnId="{3EB10383-4800-4204-BF76-9D7C66CD313F}">
      <dgm:prSet/>
      <dgm:spPr/>
      <dgm:t>
        <a:bodyPr/>
        <a:lstStyle/>
        <a:p>
          <a:endParaRPr lang="it-IT"/>
        </a:p>
      </dgm:t>
    </dgm:pt>
    <dgm:pt modelId="{6DFF13FD-5449-471B-85F8-B4704578FD0D}" type="pres">
      <dgm:prSet presAssocID="{31F2BAB3-04A4-4CA6-9207-FAF9E05D06A3}" presName="Name0" presStyleCnt="0">
        <dgm:presLayoutVars>
          <dgm:dir/>
          <dgm:resizeHandles val="exact"/>
        </dgm:presLayoutVars>
      </dgm:prSet>
      <dgm:spPr/>
    </dgm:pt>
    <dgm:pt modelId="{01DDF800-7F64-450B-8D87-4D2706AB7AD3}" type="pres">
      <dgm:prSet presAssocID="{7401F7D4-4BBD-4CB8-A119-78A72FBA9CFC}" presName="Name5" presStyleLbl="vennNode1" presStyleIdx="0" presStyleCnt="1" custScaleX="97265" custScaleY="37965">
        <dgm:presLayoutVars>
          <dgm:bulletEnabled val="1"/>
        </dgm:presLayoutVars>
      </dgm:prSet>
      <dgm:spPr/>
    </dgm:pt>
  </dgm:ptLst>
  <dgm:cxnLst>
    <dgm:cxn modelId="{AAFDDD3B-52CB-44AD-9596-8E74E0A978E2}" type="presOf" srcId="{7401F7D4-4BBD-4CB8-A119-78A72FBA9CFC}" destId="{01DDF800-7F64-450B-8D87-4D2706AB7AD3}" srcOrd="0" destOrd="0" presId="urn:microsoft.com/office/officeart/2005/8/layout/venn3"/>
    <dgm:cxn modelId="{42CE6647-8076-4766-BCD4-407692C62A3B}" type="presOf" srcId="{31F2BAB3-04A4-4CA6-9207-FAF9E05D06A3}" destId="{6DFF13FD-5449-471B-85F8-B4704578FD0D}" srcOrd="0" destOrd="0" presId="urn:microsoft.com/office/officeart/2005/8/layout/venn3"/>
    <dgm:cxn modelId="{3EB10383-4800-4204-BF76-9D7C66CD313F}" srcId="{31F2BAB3-04A4-4CA6-9207-FAF9E05D06A3}" destId="{7401F7D4-4BBD-4CB8-A119-78A72FBA9CFC}" srcOrd="0" destOrd="0" parTransId="{E96EEF0A-57EE-4619-B5B3-64BD0B01206C}" sibTransId="{7DCE5831-8AA6-4389-B84F-BDD3EE7A11AA}"/>
    <dgm:cxn modelId="{E73C0FD7-3E25-4B58-BC21-BDCC09A9C9B1}" type="presParOf" srcId="{6DFF13FD-5449-471B-85F8-B4704578FD0D}" destId="{01DDF800-7F64-450B-8D87-4D2706AB7AD3}" srcOrd="0" destOrd="0" presId="urn:microsoft.com/office/officeart/2005/8/layout/venn3"/>
  </dgm:cxnLst>
  <dgm:bg/>
  <dgm:whole/>
  <dgm:extLst>
    <a:ext uri="http://schemas.microsoft.com/office/drawing/2008/diagram">
      <dsp:dataModelExt xmlns:dsp="http://schemas.microsoft.com/office/drawing/2008/diagram" relId="rId4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CF5D879-CA5A-41CD-9FCC-7C097C8011D0}"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it-IT"/>
        </a:p>
      </dgm:t>
    </dgm:pt>
    <dgm:pt modelId="{A98CD894-AD54-4A7F-8837-1A283E00C3B5}">
      <dgm:prSet/>
      <dgm:spPr/>
      <dgm:t>
        <a:bodyPr/>
        <a:lstStyle/>
        <a:p>
          <a:pPr rtl="0"/>
          <a:r>
            <a:rPr lang="it-IT" b="0" i="0" dirty="0">
              <a:latin typeface="Georgia" panose="02040502050405020303" pitchFamily="18" charset="0"/>
            </a:rPr>
            <a:t>PROCESSI INTERNI</a:t>
          </a:r>
          <a:endParaRPr lang="it-IT" dirty="0">
            <a:latin typeface="Georgia" panose="02040502050405020303" pitchFamily="18" charset="0"/>
          </a:endParaRPr>
        </a:p>
      </dgm:t>
    </dgm:pt>
    <dgm:pt modelId="{6A7A3D93-0378-405E-8309-3EEB9269F141}" type="parTrans" cxnId="{32B2FB7C-22B2-45AB-9FDA-609F1A469A79}">
      <dgm:prSet/>
      <dgm:spPr/>
      <dgm:t>
        <a:bodyPr/>
        <a:lstStyle/>
        <a:p>
          <a:endParaRPr lang="it-IT"/>
        </a:p>
      </dgm:t>
    </dgm:pt>
    <dgm:pt modelId="{370C1300-F5F3-476B-9F2B-934C31472EBD}" type="sibTrans" cxnId="{32B2FB7C-22B2-45AB-9FDA-609F1A469A79}">
      <dgm:prSet/>
      <dgm:spPr/>
      <dgm:t>
        <a:bodyPr/>
        <a:lstStyle/>
        <a:p>
          <a:endParaRPr lang="it-IT"/>
        </a:p>
      </dgm:t>
    </dgm:pt>
    <dgm:pt modelId="{FDE49808-A9D3-4C6D-AF08-973B2302EC38}" type="pres">
      <dgm:prSet presAssocID="{CCF5D879-CA5A-41CD-9FCC-7C097C8011D0}" presName="Name0" presStyleCnt="0">
        <dgm:presLayoutVars>
          <dgm:dir/>
          <dgm:resizeHandles val="exact"/>
        </dgm:presLayoutVars>
      </dgm:prSet>
      <dgm:spPr/>
    </dgm:pt>
    <dgm:pt modelId="{3BAD1206-7CA6-4FE5-B523-CF4D841BD4F2}" type="pres">
      <dgm:prSet presAssocID="{A98CD894-AD54-4A7F-8837-1A283E00C3B5}" presName="Name5" presStyleLbl="vennNode1" presStyleIdx="0" presStyleCnt="1" custScaleX="545506" custScaleY="198947" custLinFactNeighborX="6701" custLinFactNeighborY="-18316">
        <dgm:presLayoutVars>
          <dgm:bulletEnabled val="1"/>
        </dgm:presLayoutVars>
      </dgm:prSet>
      <dgm:spPr/>
    </dgm:pt>
  </dgm:ptLst>
  <dgm:cxnLst>
    <dgm:cxn modelId="{E7AB1015-2497-4EE0-AC7A-51EA6F5A4608}" type="presOf" srcId="{A98CD894-AD54-4A7F-8837-1A283E00C3B5}" destId="{3BAD1206-7CA6-4FE5-B523-CF4D841BD4F2}" srcOrd="0" destOrd="0" presId="urn:microsoft.com/office/officeart/2005/8/layout/venn3"/>
    <dgm:cxn modelId="{32B2FB7C-22B2-45AB-9FDA-609F1A469A79}" srcId="{CCF5D879-CA5A-41CD-9FCC-7C097C8011D0}" destId="{A98CD894-AD54-4A7F-8837-1A283E00C3B5}" srcOrd="0" destOrd="0" parTransId="{6A7A3D93-0378-405E-8309-3EEB9269F141}" sibTransId="{370C1300-F5F3-476B-9F2B-934C31472EBD}"/>
    <dgm:cxn modelId="{0236CBAE-E018-40C9-8A56-460632A90AB8}" type="presOf" srcId="{CCF5D879-CA5A-41CD-9FCC-7C097C8011D0}" destId="{FDE49808-A9D3-4C6D-AF08-973B2302EC38}" srcOrd="0" destOrd="0" presId="urn:microsoft.com/office/officeart/2005/8/layout/venn3"/>
    <dgm:cxn modelId="{1DB21267-717D-434A-B1C3-ACF145F29746}" type="presParOf" srcId="{FDE49808-A9D3-4C6D-AF08-973B2302EC38}" destId="{3BAD1206-7CA6-4FE5-B523-CF4D841BD4F2}" srcOrd="0" destOrd="0" presId="urn:microsoft.com/office/officeart/2005/8/layout/venn3"/>
  </dgm:cxnLst>
  <dgm:bg/>
  <dgm:whole/>
  <dgm:extLst>
    <a:ext uri="http://schemas.microsoft.com/office/drawing/2008/diagram">
      <dsp:dataModelExt xmlns:dsp="http://schemas.microsoft.com/office/drawing/2008/diagram" relId="rId5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E9D5F88B-1311-4FF0-982F-CF72A82A6F3A}"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it-IT"/>
        </a:p>
      </dgm:t>
    </dgm:pt>
    <dgm:pt modelId="{6844B416-01DE-468A-8DE9-21B4024BA213}">
      <dgm:prSet custT="1"/>
      <dgm:spPr/>
      <dgm:t>
        <a:bodyPr/>
        <a:lstStyle/>
        <a:p>
          <a:pPr rtl="0"/>
          <a:r>
            <a:rPr lang="it-IT" sz="1400" b="0" i="0" dirty="0">
              <a:latin typeface="Georgia" panose="02040502050405020303" pitchFamily="18" charset="0"/>
            </a:rPr>
            <a:t>CRESCITA E APPRENDIMENTO</a:t>
          </a:r>
          <a:endParaRPr lang="it-IT" sz="1400" dirty="0">
            <a:latin typeface="Georgia" panose="02040502050405020303" pitchFamily="18" charset="0"/>
          </a:endParaRPr>
        </a:p>
      </dgm:t>
    </dgm:pt>
    <dgm:pt modelId="{26A09737-3154-4F23-ADA6-F71793A35CCC}" type="parTrans" cxnId="{CDB03B58-002F-45B0-9A01-9E080F86B9B7}">
      <dgm:prSet/>
      <dgm:spPr/>
      <dgm:t>
        <a:bodyPr/>
        <a:lstStyle/>
        <a:p>
          <a:endParaRPr lang="it-IT"/>
        </a:p>
      </dgm:t>
    </dgm:pt>
    <dgm:pt modelId="{8B8E7626-1EBA-4B94-AB9A-7D7DAE8AB72B}" type="sibTrans" cxnId="{CDB03B58-002F-45B0-9A01-9E080F86B9B7}">
      <dgm:prSet/>
      <dgm:spPr/>
      <dgm:t>
        <a:bodyPr/>
        <a:lstStyle/>
        <a:p>
          <a:endParaRPr lang="it-IT"/>
        </a:p>
      </dgm:t>
    </dgm:pt>
    <dgm:pt modelId="{6CC6382A-D50E-4396-B0E4-6D3AEC7FDD03}" type="pres">
      <dgm:prSet presAssocID="{E9D5F88B-1311-4FF0-982F-CF72A82A6F3A}" presName="Name0" presStyleCnt="0">
        <dgm:presLayoutVars>
          <dgm:dir/>
          <dgm:resizeHandles val="exact"/>
        </dgm:presLayoutVars>
      </dgm:prSet>
      <dgm:spPr/>
    </dgm:pt>
    <dgm:pt modelId="{5005CE79-7A2E-450B-A3D5-7ECDA64F71CA}" type="pres">
      <dgm:prSet presAssocID="{6844B416-01DE-468A-8DE9-21B4024BA213}" presName="Name5" presStyleLbl="vennNode1" presStyleIdx="0" presStyleCnt="1" custScaleX="100000" custScaleY="28936" custLinFactNeighborX="-12251" custLinFactNeighborY="-32797">
        <dgm:presLayoutVars>
          <dgm:bulletEnabled val="1"/>
        </dgm:presLayoutVars>
      </dgm:prSet>
      <dgm:spPr/>
    </dgm:pt>
  </dgm:ptLst>
  <dgm:cxnLst>
    <dgm:cxn modelId="{CDB03B58-002F-45B0-9A01-9E080F86B9B7}" srcId="{E9D5F88B-1311-4FF0-982F-CF72A82A6F3A}" destId="{6844B416-01DE-468A-8DE9-21B4024BA213}" srcOrd="0" destOrd="0" parTransId="{26A09737-3154-4F23-ADA6-F71793A35CCC}" sibTransId="{8B8E7626-1EBA-4B94-AB9A-7D7DAE8AB72B}"/>
    <dgm:cxn modelId="{4447AEB0-C27F-46DF-B22D-47150A706131}" type="presOf" srcId="{6844B416-01DE-468A-8DE9-21B4024BA213}" destId="{5005CE79-7A2E-450B-A3D5-7ECDA64F71CA}" srcOrd="0" destOrd="0" presId="urn:microsoft.com/office/officeart/2005/8/layout/venn3"/>
    <dgm:cxn modelId="{FC85BDD2-3FFA-413C-9DE8-D96BD1156C90}" type="presOf" srcId="{E9D5F88B-1311-4FF0-982F-CF72A82A6F3A}" destId="{6CC6382A-D50E-4396-B0E4-6D3AEC7FDD03}" srcOrd="0" destOrd="0" presId="urn:microsoft.com/office/officeart/2005/8/layout/venn3"/>
    <dgm:cxn modelId="{95668EE5-EAC0-4F89-92E1-E2183CA8B40D}" type="presParOf" srcId="{6CC6382A-D50E-4396-B0E4-6D3AEC7FDD03}" destId="{5005CE79-7A2E-450B-A3D5-7ECDA64F71CA}" srcOrd="0" destOrd="0" presId="urn:microsoft.com/office/officeart/2005/8/layout/venn3"/>
  </dgm:cxnLst>
  <dgm:bg/>
  <dgm:whole/>
  <dgm:extLst>
    <a:ext uri="http://schemas.microsoft.com/office/drawing/2008/diagram">
      <dsp:dataModelExt xmlns:dsp="http://schemas.microsoft.com/office/drawing/2008/diagram" relId="rId5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5DC944F-BC0A-4D3B-93DD-AF229EC1FD56}"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it-IT"/>
        </a:p>
      </dgm:t>
    </dgm:pt>
    <dgm:pt modelId="{CEE63219-D4C7-417E-A2FE-AF3AFFD607F5}">
      <dgm:prSet/>
      <dgm:spPr/>
      <dgm:t>
        <a:bodyPr/>
        <a:lstStyle/>
        <a:p>
          <a:pPr rtl="0"/>
          <a:r>
            <a:rPr lang="it-IT" b="0" i="0" dirty="0">
              <a:latin typeface="Georgia" panose="02040502050405020303" pitchFamily="18" charset="0"/>
            </a:rPr>
            <a:t>FINANZA</a:t>
          </a:r>
          <a:endParaRPr lang="it-IT" dirty="0">
            <a:latin typeface="Georgia" panose="02040502050405020303" pitchFamily="18" charset="0"/>
          </a:endParaRPr>
        </a:p>
      </dgm:t>
    </dgm:pt>
    <dgm:pt modelId="{3B117FBB-7ED2-4DC2-BA15-E2C8BEEDE7A4}" type="parTrans" cxnId="{F7C09C4F-9721-4EBA-B4E6-4F8D2B827164}">
      <dgm:prSet/>
      <dgm:spPr/>
      <dgm:t>
        <a:bodyPr/>
        <a:lstStyle/>
        <a:p>
          <a:endParaRPr lang="it-IT"/>
        </a:p>
      </dgm:t>
    </dgm:pt>
    <dgm:pt modelId="{17421533-E7EB-4D27-B294-99A358FE0758}" type="sibTrans" cxnId="{F7C09C4F-9721-4EBA-B4E6-4F8D2B827164}">
      <dgm:prSet/>
      <dgm:spPr/>
      <dgm:t>
        <a:bodyPr/>
        <a:lstStyle/>
        <a:p>
          <a:endParaRPr lang="it-IT"/>
        </a:p>
      </dgm:t>
    </dgm:pt>
    <dgm:pt modelId="{74367B59-8349-4334-BBB7-8CC75B547038}" type="pres">
      <dgm:prSet presAssocID="{E5DC944F-BC0A-4D3B-93DD-AF229EC1FD56}" presName="Name0" presStyleCnt="0">
        <dgm:presLayoutVars>
          <dgm:dir/>
          <dgm:resizeHandles val="exact"/>
        </dgm:presLayoutVars>
      </dgm:prSet>
      <dgm:spPr/>
    </dgm:pt>
    <dgm:pt modelId="{0887766D-6361-40D1-9A13-10F804F80DC8}" type="pres">
      <dgm:prSet presAssocID="{CEE63219-D4C7-417E-A2FE-AF3AFFD607F5}" presName="Name5" presStyleLbl="vennNode1" presStyleIdx="0" presStyleCnt="1" custScaleX="238973" custLinFactNeighborX="6503" custLinFactNeighborY="15580">
        <dgm:presLayoutVars>
          <dgm:bulletEnabled val="1"/>
        </dgm:presLayoutVars>
      </dgm:prSet>
      <dgm:spPr/>
    </dgm:pt>
  </dgm:ptLst>
  <dgm:cxnLst>
    <dgm:cxn modelId="{F7C09C4F-9721-4EBA-B4E6-4F8D2B827164}" srcId="{E5DC944F-BC0A-4D3B-93DD-AF229EC1FD56}" destId="{CEE63219-D4C7-417E-A2FE-AF3AFFD607F5}" srcOrd="0" destOrd="0" parTransId="{3B117FBB-7ED2-4DC2-BA15-E2C8BEEDE7A4}" sibTransId="{17421533-E7EB-4D27-B294-99A358FE0758}"/>
    <dgm:cxn modelId="{5E29FA5A-FB95-4A92-AB0F-C90D373BA137}" type="presOf" srcId="{E5DC944F-BC0A-4D3B-93DD-AF229EC1FD56}" destId="{74367B59-8349-4334-BBB7-8CC75B547038}" srcOrd="0" destOrd="0" presId="urn:microsoft.com/office/officeart/2005/8/layout/venn3"/>
    <dgm:cxn modelId="{272A39E5-54E9-43BF-804E-69B96E6F31AA}" type="presOf" srcId="{CEE63219-D4C7-417E-A2FE-AF3AFFD607F5}" destId="{0887766D-6361-40D1-9A13-10F804F80DC8}" srcOrd="0" destOrd="0" presId="urn:microsoft.com/office/officeart/2005/8/layout/venn3"/>
    <dgm:cxn modelId="{F8EAF524-675F-4ECE-BC54-E32A207B98BA}" type="presParOf" srcId="{74367B59-8349-4334-BBB7-8CC75B547038}" destId="{0887766D-6361-40D1-9A13-10F804F80DC8}" srcOrd="0" destOrd="0" presId="urn:microsoft.com/office/officeart/2005/8/layout/venn3"/>
  </dgm:cxnLst>
  <dgm:bg/>
  <dgm:whole/>
  <dgm:extLst>
    <a:ext uri="http://schemas.microsoft.com/office/drawing/2008/diagram">
      <dsp:dataModelExt xmlns:dsp="http://schemas.microsoft.com/office/drawing/2008/diagram" relId="rId62"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922514D-B21D-4954-8A92-316A92011D77}"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it-IT"/>
        </a:p>
      </dgm:t>
    </dgm:pt>
    <dgm:pt modelId="{4FBF8D92-7F96-4E59-A86B-3231700116C4}">
      <dgm:prSet custT="1"/>
      <dgm:spPr/>
      <dgm:t>
        <a:bodyPr/>
        <a:lstStyle/>
        <a:p>
          <a:pPr rtl="0"/>
          <a:r>
            <a:rPr lang="it-IT" sz="1800" b="0" i="0" dirty="0">
              <a:latin typeface="Georgia" panose="02040502050405020303" pitchFamily="18" charset="0"/>
            </a:rPr>
            <a:t>KPI</a:t>
          </a:r>
          <a:endParaRPr lang="it-IT" sz="2300" dirty="0">
            <a:latin typeface="Georgia" panose="02040502050405020303" pitchFamily="18" charset="0"/>
          </a:endParaRPr>
        </a:p>
      </dgm:t>
    </dgm:pt>
    <dgm:pt modelId="{A1BEFD12-FF2F-4F89-8053-B6D5602EDB9F}" type="parTrans" cxnId="{119BC996-69E7-4588-8088-1E404D293F4C}">
      <dgm:prSet/>
      <dgm:spPr/>
      <dgm:t>
        <a:bodyPr/>
        <a:lstStyle/>
        <a:p>
          <a:endParaRPr lang="it-IT"/>
        </a:p>
      </dgm:t>
    </dgm:pt>
    <dgm:pt modelId="{6B486A13-A667-43A5-8795-6641A304E07C}" type="sibTrans" cxnId="{119BC996-69E7-4588-8088-1E404D293F4C}">
      <dgm:prSet/>
      <dgm:spPr/>
      <dgm:t>
        <a:bodyPr/>
        <a:lstStyle/>
        <a:p>
          <a:endParaRPr lang="it-IT"/>
        </a:p>
      </dgm:t>
    </dgm:pt>
    <dgm:pt modelId="{881A16CA-C5C4-450E-8441-84BFAE29B6A2}" type="pres">
      <dgm:prSet presAssocID="{9922514D-B21D-4954-8A92-316A92011D77}" presName="Name0" presStyleCnt="0">
        <dgm:presLayoutVars>
          <dgm:dir/>
          <dgm:resizeHandles val="exact"/>
        </dgm:presLayoutVars>
      </dgm:prSet>
      <dgm:spPr/>
    </dgm:pt>
    <dgm:pt modelId="{30628CE6-DE9D-4FE8-BD77-3C2A13F22E2B}" type="pres">
      <dgm:prSet presAssocID="{4FBF8D92-7F96-4E59-A86B-3231700116C4}" presName="Name5" presStyleLbl="vennNode1" presStyleIdx="0" presStyleCnt="1" custScaleX="100000" custScaleY="51440">
        <dgm:presLayoutVars>
          <dgm:bulletEnabled val="1"/>
        </dgm:presLayoutVars>
      </dgm:prSet>
      <dgm:spPr/>
    </dgm:pt>
  </dgm:ptLst>
  <dgm:cxnLst>
    <dgm:cxn modelId="{BB134489-A993-46B8-89A9-BF1A9D7F475F}" type="presOf" srcId="{4FBF8D92-7F96-4E59-A86B-3231700116C4}" destId="{30628CE6-DE9D-4FE8-BD77-3C2A13F22E2B}" srcOrd="0" destOrd="0" presId="urn:microsoft.com/office/officeart/2005/8/layout/venn3"/>
    <dgm:cxn modelId="{119BC996-69E7-4588-8088-1E404D293F4C}" srcId="{9922514D-B21D-4954-8A92-316A92011D77}" destId="{4FBF8D92-7F96-4E59-A86B-3231700116C4}" srcOrd="0" destOrd="0" parTransId="{A1BEFD12-FF2F-4F89-8053-B6D5602EDB9F}" sibTransId="{6B486A13-A667-43A5-8795-6641A304E07C}"/>
    <dgm:cxn modelId="{0BE508E3-C8DD-4A1D-830C-D93311A47661}" type="presOf" srcId="{9922514D-B21D-4954-8A92-316A92011D77}" destId="{881A16CA-C5C4-450E-8441-84BFAE29B6A2}" srcOrd="0" destOrd="0" presId="urn:microsoft.com/office/officeart/2005/8/layout/venn3"/>
    <dgm:cxn modelId="{C83C2904-522D-4FD6-8F32-A6FD24B770BE}" type="presParOf" srcId="{881A16CA-C5C4-450E-8441-84BFAE29B6A2}" destId="{30628CE6-DE9D-4FE8-BD77-3C2A13F22E2B}" srcOrd="0" destOrd="0" presId="urn:microsoft.com/office/officeart/2005/8/layout/venn3"/>
  </dgm:cxnLst>
  <dgm:bg/>
  <dgm:whole/>
  <dgm:extLst>
    <a:ext uri="http://schemas.microsoft.com/office/drawing/2008/diagram">
      <dsp:dataModelExt xmlns:dsp="http://schemas.microsoft.com/office/drawing/2008/diagram" relId="rId6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10929B-24E1-4068-8CFE-86DF0AE9C2B8}" type="doc">
      <dgm:prSet loTypeId="urn:microsoft.com/office/officeart/2005/8/layout/venn1" loCatId="relationship" qsTypeId="urn:microsoft.com/office/officeart/2005/8/quickstyle/3d4" qsCatId="3D" csTypeId="urn:microsoft.com/office/officeart/2005/8/colors/accent2_2" csCatId="accent2" phldr="1"/>
      <dgm:spPr/>
      <dgm:t>
        <a:bodyPr/>
        <a:lstStyle/>
        <a:p>
          <a:endParaRPr lang="it-IT"/>
        </a:p>
      </dgm:t>
    </dgm:pt>
    <dgm:pt modelId="{60E6CF74-121E-4DF1-83E9-9C42193B49C0}" type="pres">
      <dgm:prSet presAssocID="{7D10929B-24E1-4068-8CFE-86DF0AE9C2B8}" presName="compositeShape" presStyleCnt="0">
        <dgm:presLayoutVars>
          <dgm:chMax val="7"/>
          <dgm:dir/>
          <dgm:resizeHandles val="exact"/>
        </dgm:presLayoutVars>
      </dgm:prSet>
      <dgm:spPr/>
    </dgm:pt>
  </dgm:ptLst>
  <dgm:cxnLst>
    <dgm:cxn modelId="{1E479B32-D97F-4824-B599-35206B7D5078}" type="presOf" srcId="{7D10929B-24E1-4068-8CFE-86DF0AE9C2B8}" destId="{60E6CF74-121E-4DF1-83E9-9C42193B49C0}" srcOrd="0"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0243769-3629-41A9-8EA4-8B6704ED51A5}"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it-IT"/>
        </a:p>
      </dgm:t>
    </dgm:pt>
    <dgm:pt modelId="{3A785D74-2FCE-41F9-80A2-F99E63A6ABE9}">
      <dgm:prSet/>
      <dgm:spPr/>
      <dgm:t>
        <a:bodyPr/>
        <a:lstStyle/>
        <a:p>
          <a:pPr rtl="0"/>
          <a:r>
            <a:rPr lang="it-IT" b="0" i="0" dirty="0">
              <a:latin typeface="Georgia" panose="02040502050405020303" pitchFamily="18" charset="0"/>
            </a:rPr>
            <a:t>BENCHMARK</a:t>
          </a:r>
          <a:endParaRPr lang="it-IT" dirty="0">
            <a:latin typeface="Georgia" panose="02040502050405020303" pitchFamily="18" charset="0"/>
          </a:endParaRPr>
        </a:p>
      </dgm:t>
    </dgm:pt>
    <dgm:pt modelId="{31675249-9735-42EE-A371-90F8AE02BAC0}" type="parTrans" cxnId="{C58320A0-3C66-44D2-8B95-98EAA11004A9}">
      <dgm:prSet/>
      <dgm:spPr/>
      <dgm:t>
        <a:bodyPr/>
        <a:lstStyle/>
        <a:p>
          <a:endParaRPr lang="it-IT"/>
        </a:p>
      </dgm:t>
    </dgm:pt>
    <dgm:pt modelId="{96F58DD1-45E4-463E-A313-BC67CB902EE2}" type="sibTrans" cxnId="{C58320A0-3C66-44D2-8B95-98EAA11004A9}">
      <dgm:prSet/>
      <dgm:spPr/>
      <dgm:t>
        <a:bodyPr/>
        <a:lstStyle/>
        <a:p>
          <a:endParaRPr lang="it-IT"/>
        </a:p>
      </dgm:t>
    </dgm:pt>
    <dgm:pt modelId="{8FEFB2B9-3E87-4E11-8500-F2AE06E1DE1D}" type="pres">
      <dgm:prSet presAssocID="{F0243769-3629-41A9-8EA4-8B6704ED51A5}" presName="Name0" presStyleCnt="0">
        <dgm:presLayoutVars>
          <dgm:dir/>
          <dgm:resizeHandles val="exact"/>
        </dgm:presLayoutVars>
      </dgm:prSet>
      <dgm:spPr/>
    </dgm:pt>
    <dgm:pt modelId="{70C410C6-B580-4D50-AE17-5B7139F6719F}" type="pres">
      <dgm:prSet presAssocID="{3A785D74-2FCE-41F9-80A2-F99E63A6ABE9}" presName="Name5" presStyleLbl="vennNode1" presStyleIdx="0" presStyleCnt="1" custScaleX="370344" custLinFactNeighborX="-5477" custLinFactNeighborY="-18406">
        <dgm:presLayoutVars>
          <dgm:bulletEnabled val="1"/>
        </dgm:presLayoutVars>
      </dgm:prSet>
      <dgm:spPr/>
    </dgm:pt>
  </dgm:ptLst>
  <dgm:cxnLst>
    <dgm:cxn modelId="{C58320A0-3C66-44D2-8B95-98EAA11004A9}" srcId="{F0243769-3629-41A9-8EA4-8B6704ED51A5}" destId="{3A785D74-2FCE-41F9-80A2-F99E63A6ABE9}" srcOrd="0" destOrd="0" parTransId="{31675249-9735-42EE-A371-90F8AE02BAC0}" sibTransId="{96F58DD1-45E4-463E-A313-BC67CB902EE2}"/>
    <dgm:cxn modelId="{17EACBAF-A2E6-4BAD-924C-ADC1D09BC246}" type="presOf" srcId="{F0243769-3629-41A9-8EA4-8B6704ED51A5}" destId="{8FEFB2B9-3E87-4E11-8500-F2AE06E1DE1D}" srcOrd="0" destOrd="0" presId="urn:microsoft.com/office/officeart/2005/8/layout/venn3"/>
    <dgm:cxn modelId="{875544DC-FF36-41E5-A3E0-47E3DFB40FC2}" type="presOf" srcId="{3A785D74-2FCE-41F9-80A2-F99E63A6ABE9}" destId="{70C410C6-B580-4D50-AE17-5B7139F6719F}" srcOrd="0" destOrd="0" presId="urn:microsoft.com/office/officeart/2005/8/layout/venn3"/>
    <dgm:cxn modelId="{000F7B49-BB83-46F8-ABA3-5C86B24FFBD7}" type="presParOf" srcId="{8FEFB2B9-3E87-4E11-8500-F2AE06E1DE1D}" destId="{70C410C6-B580-4D50-AE17-5B7139F6719F}" srcOrd="0" destOrd="0" presId="urn:microsoft.com/office/officeart/2005/8/layout/venn3"/>
  </dgm:cxnLst>
  <dgm:bg/>
  <dgm:whole/>
  <dgm:extLst>
    <a:ext uri="http://schemas.microsoft.com/office/drawing/2008/diagram">
      <dsp:dataModelExt xmlns:dsp="http://schemas.microsoft.com/office/drawing/2008/diagram" relId="rId7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297B1B8-7E3B-452A-AEFC-B49160EF990E}" type="doc">
      <dgm:prSet loTypeId="urn:microsoft.com/office/officeart/2005/8/layout/venn3" loCatId="relationship" qsTypeId="urn:microsoft.com/office/officeart/2005/8/quickstyle/simple1" qsCatId="simple" csTypeId="urn:microsoft.com/office/officeart/2005/8/colors/accent2_2" csCatId="accent2" phldr="1"/>
      <dgm:spPr/>
      <dgm:t>
        <a:bodyPr/>
        <a:lstStyle/>
        <a:p>
          <a:endParaRPr lang="it-IT"/>
        </a:p>
      </dgm:t>
    </dgm:pt>
    <dgm:pt modelId="{B5CED870-CBEE-497A-BDDB-4158A91ED115}">
      <dgm:prSet custT="1"/>
      <dgm:spPr/>
      <dgm:t>
        <a:bodyPr/>
        <a:lstStyle/>
        <a:p>
          <a:pPr rtl="0"/>
          <a:r>
            <a:rPr lang="it-IT" sz="1600" b="0" i="0" dirty="0">
              <a:latin typeface="Georgia" panose="02040502050405020303" pitchFamily="18" charset="0"/>
            </a:rPr>
            <a:t>PESI</a:t>
          </a:r>
          <a:endParaRPr lang="it-IT" sz="2300" dirty="0">
            <a:latin typeface="Georgia" panose="02040502050405020303" pitchFamily="18" charset="0"/>
          </a:endParaRPr>
        </a:p>
      </dgm:t>
    </dgm:pt>
    <dgm:pt modelId="{302EDD05-AA87-4CB5-99E5-AEC3163A94DC}" type="parTrans" cxnId="{A50BBF8A-EFE3-4B53-8F9A-1BC7E86EA69D}">
      <dgm:prSet/>
      <dgm:spPr/>
      <dgm:t>
        <a:bodyPr/>
        <a:lstStyle/>
        <a:p>
          <a:endParaRPr lang="it-IT"/>
        </a:p>
      </dgm:t>
    </dgm:pt>
    <dgm:pt modelId="{FADF23D6-8C74-4C5C-AEE6-D02693692620}" type="sibTrans" cxnId="{A50BBF8A-EFE3-4B53-8F9A-1BC7E86EA69D}">
      <dgm:prSet/>
      <dgm:spPr/>
      <dgm:t>
        <a:bodyPr/>
        <a:lstStyle/>
        <a:p>
          <a:endParaRPr lang="it-IT"/>
        </a:p>
      </dgm:t>
    </dgm:pt>
    <dgm:pt modelId="{EA96C7D2-6E3E-44EC-92E8-E36194A00F21}" type="pres">
      <dgm:prSet presAssocID="{9297B1B8-7E3B-452A-AEFC-B49160EF990E}" presName="Name0" presStyleCnt="0">
        <dgm:presLayoutVars>
          <dgm:dir/>
          <dgm:resizeHandles val="exact"/>
        </dgm:presLayoutVars>
      </dgm:prSet>
      <dgm:spPr/>
    </dgm:pt>
    <dgm:pt modelId="{2C295C0A-8045-4A4E-9104-482943CFD2F9}" type="pres">
      <dgm:prSet presAssocID="{B5CED870-CBEE-497A-BDDB-4158A91ED115}" presName="Name5" presStyleLbl="vennNode1" presStyleIdx="0" presStyleCnt="1" custScaleX="260323">
        <dgm:presLayoutVars>
          <dgm:bulletEnabled val="1"/>
        </dgm:presLayoutVars>
      </dgm:prSet>
      <dgm:spPr/>
    </dgm:pt>
  </dgm:ptLst>
  <dgm:cxnLst>
    <dgm:cxn modelId="{AE24F847-C556-487A-A4F3-8CD840A1F7CE}" type="presOf" srcId="{B5CED870-CBEE-497A-BDDB-4158A91ED115}" destId="{2C295C0A-8045-4A4E-9104-482943CFD2F9}" srcOrd="0" destOrd="0" presId="urn:microsoft.com/office/officeart/2005/8/layout/venn3"/>
    <dgm:cxn modelId="{A50BBF8A-EFE3-4B53-8F9A-1BC7E86EA69D}" srcId="{9297B1B8-7E3B-452A-AEFC-B49160EF990E}" destId="{B5CED870-CBEE-497A-BDDB-4158A91ED115}" srcOrd="0" destOrd="0" parTransId="{302EDD05-AA87-4CB5-99E5-AEC3163A94DC}" sibTransId="{FADF23D6-8C74-4C5C-AEE6-D02693692620}"/>
    <dgm:cxn modelId="{368D92F4-17E9-4FC5-BCDC-869162ACEF8C}" type="presOf" srcId="{9297B1B8-7E3B-452A-AEFC-B49160EF990E}" destId="{EA96C7D2-6E3E-44EC-92E8-E36194A00F21}" srcOrd="0" destOrd="0" presId="urn:microsoft.com/office/officeart/2005/8/layout/venn3"/>
    <dgm:cxn modelId="{D4CFD436-AD46-4AD1-B771-9B71B171B706}" type="presParOf" srcId="{EA96C7D2-6E3E-44EC-92E8-E36194A00F21}" destId="{2C295C0A-8045-4A4E-9104-482943CFD2F9}" srcOrd="0" destOrd="0" presId="urn:microsoft.com/office/officeart/2005/8/layout/venn3"/>
  </dgm:cxnLst>
  <dgm:bg/>
  <dgm:whole/>
  <dgm:extLst>
    <a:ext uri="http://schemas.microsoft.com/office/drawing/2008/diagram">
      <dsp:dataModelExt xmlns:dsp="http://schemas.microsoft.com/office/drawing/2008/diagram" relId="rId7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306CD540-D15B-474D-83F8-CD65760CCBCC}"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it-IT"/>
        </a:p>
      </dgm:t>
    </dgm:pt>
    <dgm:pt modelId="{80277685-8EB9-4F70-9186-159813743A3A}">
      <dgm:prSet/>
      <dgm:spPr/>
      <dgm:t>
        <a:bodyPr/>
        <a:lstStyle/>
        <a:p>
          <a:pPr rtl="0"/>
          <a:r>
            <a:rPr lang="it-IT" b="0" i="0" dirty="0">
              <a:latin typeface="Georgia" panose="02040502050405020303" pitchFamily="18" charset="0"/>
            </a:rPr>
            <a:t>RISULTATO</a:t>
          </a:r>
          <a:endParaRPr lang="it-IT" dirty="0">
            <a:latin typeface="Georgia" panose="02040502050405020303" pitchFamily="18" charset="0"/>
          </a:endParaRPr>
        </a:p>
      </dgm:t>
    </dgm:pt>
    <dgm:pt modelId="{AC1CAC82-D2FD-49D6-BEDE-ECCB2AB85C34}" type="parTrans" cxnId="{52E4F847-8B37-4DFA-9652-8BE6CFA4B2A1}">
      <dgm:prSet/>
      <dgm:spPr/>
      <dgm:t>
        <a:bodyPr/>
        <a:lstStyle/>
        <a:p>
          <a:endParaRPr lang="it-IT"/>
        </a:p>
      </dgm:t>
    </dgm:pt>
    <dgm:pt modelId="{2502E808-9711-45AE-B551-872F982F9CF8}" type="sibTrans" cxnId="{52E4F847-8B37-4DFA-9652-8BE6CFA4B2A1}">
      <dgm:prSet/>
      <dgm:spPr/>
      <dgm:t>
        <a:bodyPr/>
        <a:lstStyle/>
        <a:p>
          <a:endParaRPr lang="it-IT"/>
        </a:p>
      </dgm:t>
    </dgm:pt>
    <dgm:pt modelId="{4B6CEB7C-8E82-473D-A7E3-0435CA00DDC0}" type="pres">
      <dgm:prSet presAssocID="{306CD540-D15B-474D-83F8-CD65760CCBCC}" presName="compositeShape" presStyleCnt="0">
        <dgm:presLayoutVars>
          <dgm:chMax val="7"/>
          <dgm:dir/>
          <dgm:resizeHandles val="exact"/>
        </dgm:presLayoutVars>
      </dgm:prSet>
      <dgm:spPr/>
    </dgm:pt>
    <dgm:pt modelId="{BDE8E0AA-0ADB-40CC-A850-B51DAE623137}" type="pres">
      <dgm:prSet presAssocID="{80277685-8EB9-4F70-9186-159813743A3A}" presName="circ1TxSh" presStyleLbl="vennNode1" presStyleIdx="0" presStyleCnt="1" custScaleX="628817" custLinFactNeighborX="-1124" custLinFactNeighborY="-14755"/>
      <dgm:spPr/>
    </dgm:pt>
  </dgm:ptLst>
  <dgm:cxnLst>
    <dgm:cxn modelId="{52E4F847-8B37-4DFA-9652-8BE6CFA4B2A1}" srcId="{306CD540-D15B-474D-83F8-CD65760CCBCC}" destId="{80277685-8EB9-4F70-9186-159813743A3A}" srcOrd="0" destOrd="0" parTransId="{AC1CAC82-D2FD-49D6-BEDE-ECCB2AB85C34}" sibTransId="{2502E808-9711-45AE-B551-872F982F9CF8}"/>
    <dgm:cxn modelId="{4A644D7D-8BA5-4623-8C55-66C023A57986}" type="presOf" srcId="{80277685-8EB9-4F70-9186-159813743A3A}" destId="{BDE8E0AA-0ADB-40CC-A850-B51DAE623137}" srcOrd="0" destOrd="0" presId="urn:microsoft.com/office/officeart/2005/8/layout/venn1"/>
    <dgm:cxn modelId="{22D1A7CE-5F1A-494F-88C4-1A520E61DE28}" type="presOf" srcId="{306CD540-D15B-474D-83F8-CD65760CCBCC}" destId="{4B6CEB7C-8E82-473D-A7E3-0435CA00DDC0}" srcOrd="0" destOrd="0" presId="urn:microsoft.com/office/officeart/2005/8/layout/venn1"/>
    <dgm:cxn modelId="{AEC056CB-A17F-4B14-B686-7614088E9060}" type="presParOf" srcId="{4B6CEB7C-8E82-473D-A7E3-0435CA00DDC0}" destId="{BDE8E0AA-0ADB-40CC-A850-B51DAE623137}" srcOrd="0" destOrd="0" presId="urn:microsoft.com/office/officeart/2005/8/layout/venn1"/>
  </dgm:cxnLst>
  <dgm:bg/>
  <dgm:whole/>
  <dgm:extLst>
    <a:ext uri="http://schemas.microsoft.com/office/drawing/2008/diagram">
      <dsp:dataModelExt xmlns:dsp="http://schemas.microsoft.com/office/drawing/2008/diagram" relId="rId82"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F7006BC1-6EB9-4F85-AA80-EB5EDD3F4829}"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it-IT"/>
        </a:p>
      </dgm:t>
    </dgm:pt>
    <dgm:pt modelId="{8A65EE88-6173-4950-BF5C-9E111B07CE29}">
      <dgm:prSet phldrT="[Testo]" custT="1"/>
      <dgm:spPr/>
      <dgm:t>
        <a:bodyPr/>
        <a:lstStyle/>
        <a:p>
          <a:r>
            <a:rPr lang="it-IT" sz="2800" dirty="0">
              <a:solidFill>
                <a:schemeClr val="bg2"/>
              </a:solidFill>
              <a:latin typeface="Georgia" panose="02040502050405020303" pitchFamily="18" charset="0"/>
            </a:rPr>
            <a:t>Compilazione </a:t>
          </a:r>
          <a:r>
            <a:rPr lang="it-IT" sz="2800" dirty="0" err="1">
              <a:solidFill>
                <a:schemeClr val="bg2"/>
              </a:solidFill>
              <a:latin typeface="Georgia" panose="02040502050405020303" pitchFamily="18" charset="0"/>
            </a:rPr>
            <a:t>Check</a:t>
          </a:r>
          <a:r>
            <a:rPr lang="it-IT" sz="2800" dirty="0">
              <a:solidFill>
                <a:schemeClr val="bg2"/>
              </a:solidFill>
              <a:latin typeface="Georgia" panose="02040502050405020303" pitchFamily="18" charset="0"/>
            </a:rPr>
            <a:t> List IFAC per le PMI nelle sue tre sezioni</a:t>
          </a:r>
        </a:p>
      </dgm:t>
    </dgm:pt>
    <dgm:pt modelId="{07ABAD40-AA82-4210-B073-BB4B9392B677}" type="parTrans" cxnId="{337386DC-2C35-49D9-9A97-9F749896C474}">
      <dgm:prSet/>
      <dgm:spPr/>
      <dgm:t>
        <a:bodyPr/>
        <a:lstStyle/>
        <a:p>
          <a:endParaRPr lang="it-IT">
            <a:solidFill>
              <a:schemeClr val="bg2"/>
            </a:solidFill>
            <a:latin typeface="Georgia" panose="02040502050405020303" pitchFamily="18" charset="0"/>
          </a:endParaRPr>
        </a:p>
      </dgm:t>
    </dgm:pt>
    <dgm:pt modelId="{0791BDFB-5CB8-443D-AD4B-D1B7347FD7BF}" type="sibTrans" cxnId="{337386DC-2C35-49D9-9A97-9F749896C474}">
      <dgm:prSet/>
      <dgm:spPr/>
      <dgm:t>
        <a:bodyPr/>
        <a:lstStyle/>
        <a:p>
          <a:endParaRPr lang="it-IT">
            <a:solidFill>
              <a:schemeClr val="bg2"/>
            </a:solidFill>
            <a:latin typeface="Georgia" panose="02040502050405020303" pitchFamily="18" charset="0"/>
          </a:endParaRPr>
        </a:p>
      </dgm:t>
    </dgm:pt>
    <dgm:pt modelId="{1A6A0122-3D1E-402C-B908-6DCA65F6855B}">
      <dgm:prSet phldrT="[Testo]" custT="1"/>
      <dgm:spPr/>
      <dgm:t>
        <a:bodyPr/>
        <a:lstStyle/>
        <a:p>
          <a:r>
            <a:rPr lang="it-IT" sz="1600" dirty="0">
              <a:solidFill>
                <a:schemeClr val="bg2"/>
              </a:solidFill>
              <a:latin typeface="Georgia" panose="02040502050405020303" pitchFamily="18" charset="0"/>
            </a:rPr>
            <a:t>Iniziative per</a:t>
          </a:r>
        </a:p>
        <a:p>
          <a:r>
            <a:rPr lang="it-IT" sz="1600" dirty="0">
              <a:solidFill>
                <a:schemeClr val="bg2"/>
              </a:solidFill>
              <a:latin typeface="Georgia" panose="02040502050405020303" pitchFamily="18" charset="0"/>
            </a:rPr>
            <a:t> l’ambiente</a:t>
          </a:r>
        </a:p>
      </dgm:t>
    </dgm:pt>
    <dgm:pt modelId="{949338DB-FA4D-4629-9715-FC575C51CA54}" type="parTrans" cxnId="{9DC697B1-0B87-40F6-9880-9A1A9E0F6118}">
      <dgm:prSet/>
      <dgm:spPr/>
      <dgm:t>
        <a:bodyPr/>
        <a:lstStyle/>
        <a:p>
          <a:endParaRPr lang="it-IT">
            <a:solidFill>
              <a:schemeClr val="bg2"/>
            </a:solidFill>
            <a:latin typeface="Georgia" panose="02040502050405020303" pitchFamily="18" charset="0"/>
          </a:endParaRPr>
        </a:p>
      </dgm:t>
    </dgm:pt>
    <dgm:pt modelId="{4EDADB52-8BF0-4D74-94F1-08204473C75A}" type="sibTrans" cxnId="{9DC697B1-0B87-40F6-9880-9A1A9E0F6118}">
      <dgm:prSet/>
      <dgm:spPr/>
      <dgm:t>
        <a:bodyPr/>
        <a:lstStyle/>
        <a:p>
          <a:endParaRPr lang="it-IT">
            <a:solidFill>
              <a:schemeClr val="bg2"/>
            </a:solidFill>
            <a:latin typeface="Georgia" panose="02040502050405020303" pitchFamily="18" charset="0"/>
          </a:endParaRPr>
        </a:p>
      </dgm:t>
    </dgm:pt>
    <dgm:pt modelId="{3CE4791F-52F5-47BC-8D1D-93C974CA6FA7}">
      <dgm:prSet phldrT="[Testo]" custT="1"/>
      <dgm:spPr/>
      <dgm:t>
        <a:bodyPr/>
        <a:lstStyle/>
        <a:p>
          <a:r>
            <a:rPr lang="it-IT" sz="1600" dirty="0">
              <a:solidFill>
                <a:schemeClr val="bg2"/>
              </a:solidFill>
              <a:latin typeface="Georgia" panose="02040502050405020303" pitchFamily="18" charset="0"/>
            </a:rPr>
            <a:t>Iniziative di responsabilità </a:t>
          </a:r>
        </a:p>
        <a:p>
          <a:r>
            <a:rPr lang="it-IT" sz="1600" dirty="0">
              <a:solidFill>
                <a:schemeClr val="bg2"/>
              </a:solidFill>
              <a:latin typeface="Georgia" panose="02040502050405020303" pitchFamily="18" charset="0"/>
            </a:rPr>
            <a:t>sociale</a:t>
          </a:r>
        </a:p>
      </dgm:t>
    </dgm:pt>
    <dgm:pt modelId="{EF10E205-80E9-4832-85F7-1C3FFE84C069}" type="parTrans" cxnId="{423D913E-A0BF-4592-B6C9-4256E127FEEF}">
      <dgm:prSet/>
      <dgm:spPr/>
      <dgm:t>
        <a:bodyPr/>
        <a:lstStyle/>
        <a:p>
          <a:endParaRPr lang="it-IT">
            <a:solidFill>
              <a:schemeClr val="bg2"/>
            </a:solidFill>
            <a:latin typeface="Georgia" panose="02040502050405020303" pitchFamily="18" charset="0"/>
          </a:endParaRPr>
        </a:p>
      </dgm:t>
    </dgm:pt>
    <dgm:pt modelId="{B1191CC0-C8F7-4CE6-8989-CF9B8A0E385C}" type="sibTrans" cxnId="{423D913E-A0BF-4592-B6C9-4256E127FEEF}">
      <dgm:prSet/>
      <dgm:spPr/>
      <dgm:t>
        <a:bodyPr/>
        <a:lstStyle/>
        <a:p>
          <a:endParaRPr lang="it-IT">
            <a:solidFill>
              <a:schemeClr val="bg2"/>
            </a:solidFill>
            <a:latin typeface="Georgia" panose="02040502050405020303" pitchFamily="18" charset="0"/>
          </a:endParaRPr>
        </a:p>
      </dgm:t>
    </dgm:pt>
    <dgm:pt modelId="{C43476B5-555D-4831-B622-99B1D33CDB52}">
      <dgm:prSet phldrT="[Testo]" custT="1"/>
      <dgm:spPr/>
      <dgm:t>
        <a:bodyPr/>
        <a:lstStyle/>
        <a:p>
          <a:r>
            <a:rPr lang="it-IT" sz="1600" dirty="0">
              <a:solidFill>
                <a:schemeClr val="bg2"/>
              </a:solidFill>
              <a:latin typeface="Georgia" panose="02040502050405020303" pitchFamily="18" charset="0"/>
            </a:rPr>
            <a:t>Iniziative per la </a:t>
          </a:r>
          <a:r>
            <a:rPr lang="it-IT" sz="1600" dirty="0" err="1">
              <a:solidFill>
                <a:schemeClr val="bg2"/>
              </a:solidFill>
              <a:latin typeface="Georgia" panose="02040502050405020303" pitchFamily="18" charset="0"/>
            </a:rPr>
            <a:t>governance</a:t>
          </a:r>
          <a:endParaRPr lang="it-IT" sz="1600" dirty="0">
            <a:solidFill>
              <a:schemeClr val="bg2"/>
            </a:solidFill>
            <a:latin typeface="Georgia" panose="02040502050405020303" pitchFamily="18" charset="0"/>
          </a:endParaRPr>
        </a:p>
      </dgm:t>
    </dgm:pt>
    <dgm:pt modelId="{075A58C5-7341-492B-BC0A-48FA984F7570}" type="parTrans" cxnId="{D1704824-F63C-4E53-B80E-7E7DD4A8E7AA}">
      <dgm:prSet/>
      <dgm:spPr/>
      <dgm:t>
        <a:bodyPr/>
        <a:lstStyle/>
        <a:p>
          <a:endParaRPr lang="it-IT">
            <a:solidFill>
              <a:schemeClr val="bg2"/>
            </a:solidFill>
            <a:latin typeface="Georgia" panose="02040502050405020303" pitchFamily="18" charset="0"/>
          </a:endParaRPr>
        </a:p>
      </dgm:t>
    </dgm:pt>
    <dgm:pt modelId="{603C68B2-DCEC-4D66-A023-052AE5856037}" type="sibTrans" cxnId="{D1704824-F63C-4E53-B80E-7E7DD4A8E7AA}">
      <dgm:prSet/>
      <dgm:spPr/>
      <dgm:t>
        <a:bodyPr/>
        <a:lstStyle/>
        <a:p>
          <a:endParaRPr lang="it-IT">
            <a:solidFill>
              <a:schemeClr val="bg2"/>
            </a:solidFill>
            <a:latin typeface="Georgia" panose="02040502050405020303" pitchFamily="18" charset="0"/>
          </a:endParaRPr>
        </a:p>
      </dgm:t>
    </dgm:pt>
    <dgm:pt modelId="{88D1F300-E357-4254-B63A-9D6681EB1AAC}" type="pres">
      <dgm:prSet presAssocID="{F7006BC1-6EB9-4F85-AA80-EB5EDD3F4829}" presName="Name0" presStyleCnt="0">
        <dgm:presLayoutVars>
          <dgm:orgChart val="1"/>
          <dgm:chPref val="1"/>
          <dgm:dir/>
          <dgm:animOne val="branch"/>
          <dgm:animLvl val="lvl"/>
          <dgm:resizeHandles/>
        </dgm:presLayoutVars>
      </dgm:prSet>
      <dgm:spPr/>
    </dgm:pt>
    <dgm:pt modelId="{3793768D-7C83-4A16-A274-C01E71B148D1}" type="pres">
      <dgm:prSet presAssocID="{8A65EE88-6173-4950-BF5C-9E111B07CE29}" presName="hierRoot1" presStyleCnt="0">
        <dgm:presLayoutVars>
          <dgm:hierBranch val="init"/>
        </dgm:presLayoutVars>
      </dgm:prSet>
      <dgm:spPr/>
    </dgm:pt>
    <dgm:pt modelId="{3AB45703-C6FB-4E0F-9754-FE6A6CD0B90E}" type="pres">
      <dgm:prSet presAssocID="{8A65EE88-6173-4950-BF5C-9E111B07CE29}" presName="rootComposite1" presStyleCnt="0"/>
      <dgm:spPr/>
    </dgm:pt>
    <dgm:pt modelId="{AEB966AD-045C-4305-9F3A-1F4BADF707A9}" type="pres">
      <dgm:prSet presAssocID="{8A65EE88-6173-4950-BF5C-9E111B07CE29}" presName="rootText1" presStyleLbl="alignAcc1" presStyleIdx="0" presStyleCnt="0" custScaleX="410688" custScaleY="174421">
        <dgm:presLayoutVars>
          <dgm:chPref val="3"/>
        </dgm:presLayoutVars>
      </dgm:prSet>
      <dgm:spPr/>
    </dgm:pt>
    <dgm:pt modelId="{AF9BD74B-9ADB-4B40-8FE6-C48F3719B287}" type="pres">
      <dgm:prSet presAssocID="{8A65EE88-6173-4950-BF5C-9E111B07CE29}" presName="topArc1" presStyleLbl="parChTrans1D1" presStyleIdx="0" presStyleCnt="8"/>
      <dgm:spPr/>
    </dgm:pt>
    <dgm:pt modelId="{17948804-6D1B-4E3B-B295-551BEC3163F3}" type="pres">
      <dgm:prSet presAssocID="{8A65EE88-6173-4950-BF5C-9E111B07CE29}" presName="bottomArc1" presStyleLbl="parChTrans1D1" presStyleIdx="1" presStyleCnt="8"/>
      <dgm:spPr/>
    </dgm:pt>
    <dgm:pt modelId="{A14BCFBB-F8EC-41E8-93BB-C98551698666}" type="pres">
      <dgm:prSet presAssocID="{8A65EE88-6173-4950-BF5C-9E111B07CE29}" presName="topConnNode1" presStyleLbl="node1" presStyleIdx="0" presStyleCnt="0"/>
      <dgm:spPr/>
    </dgm:pt>
    <dgm:pt modelId="{DC256287-E0F7-4653-8FF5-73E50C4C075F}" type="pres">
      <dgm:prSet presAssocID="{8A65EE88-6173-4950-BF5C-9E111B07CE29}" presName="hierChild2" presStyleCnt="0"/>
      <dgm:spPr/>
    </dgm:pt>
    <dgm:pt modelId="{C6502DBE-E274-46B5-8A7B-2CA7026E6988}" type="pres">
      <dgm:prSet presAssocID="{949338DB-FA4D-4629-9715-FC575C51CA54}" presName="Name28" presStyleLbl="parChTrans1D2" presStyleIdx="0" presStyleCnt="3"/>
      <dgm:spPr/>
    </dgm:pt>
    <dgm:pt modelId="{3DCC48B5-3B21-4E97-B690-908568CA264F}" type="pres">
      <dgm:prSet presAssocID="{1A6A0122-3D1E-402C-B908-6DCA65F6855B}" presName="hierRoot2" presStyleCnt="0">
        <dgm:presLayoutVars>
          <dgm:hierBranch val="init"/>
        </dgm:presLayoutVars>
      </dgm:prSet>
      <dgm:spPr/>
    </dgm:pt>
    <dgm:pt modelId="{C32BE028-06F3-49B6-A31B-C492C53391D0}" type="pres">
      <dgm:prSet presAssocID="{1A6A0122-3D1E-402C-B908-6DCA65F6855B}" presName="rootComposite2" presStyleCnt="0"/>
      <dgm:spPr/>
    </dgm:pt>
    <dgm:pt modelId="{34BD99D5-8B26-4936-B9EF-5A3D1A5E0936}" type="pres">
      <dgm:prSet presAssocID="{1A6A0122-3D1E-402C-B908-6DCA65F6855B}" presName="rootText2" presStyleLbl="alignAcc1" presStyleIdx="0" presStyleCnt="0" custScaleX="124576" custScaleY="104407" custLinFactNeighborX="2270" custLinFactNeighborY="2837">
        <dgm:presLayoutVars>
          <dgm:chPref val="3"/>
        </dgm:presLayoutVars>
      </dgm:prSet>
      <dgm:spPr/>
    </dgm:pt>
    <dgm:pt modelId="{26D4B3DE-A439-401B-B3C7-14168B8C5789}" type="pres">
      <dgm:prSet presAssocID="{1A6A0122-3D1E-402C-B908-6DCA65F6855B}" presName="topArc2" presStyleLbl="parChTrans1D1" presStyleIdx="2" presStyleCnt="8"/>
      <dgm:spPr>
        <a:ln>
          <a:solidFill>
            <a:srgbClr val="339966"/>
          </a:solidFill>
        </a:ln>
      </dgm:spPr>
    </dgm:pt>
    <dgm:pt modelId="{4BF417E8-2362-422F-BA9D-DD96E0F050CB}" type="pres">
      <dgm:prSet presAssocID="{1A6A0122-3D1E-402C-B908-6DCA65F6855B}" presName="bottomArc2" presStyleLbl="parChTrans1D1" presStyleIdx="3" presStyleCnt="8"/>
      <dgm:spPr>
        <a:ln>
          <a:solidFill>
            <a:srgbClr val="339966"/>
          </a:solidFill>
        </a:ln>
      </dgm:spPr>
    </dgm:pt>
    <dgm:pt modelId="{108C4A5E-F6D7-468C-9DEE-B959B67168D7}" type="pres">
      <dgm:prSet presAssocID="{1A6A0122-3D1E-402C-B908-6DCA65F6855B}" presName="topConnNode2" presStyleLbl="node2" presStyleIdx="0" presStyleCnt="0"/>
      <dgm:spPr/>
    </dgm:pt>
    <dgm:pt modelId="{8E16ECC9-2FB7-48D5-89AB-A20150EFF8E9}" type="pres">
      <dgm:prSet presAssocID="{1A6A0122-3D1E-402C-B908-6DCA65F6855B}" presName="hierChild4" presStyleCnt="0"/>
      <dgm:spPr/>
    </dgm:pt>
    <dgm:pt modelId="{0BCF4271-8D40-426E-A7EF-2B65922CF361}" type="pres">
      <dgm:prSet presAssocID="{1A6A0122-3D1E-402C-B908-6DCA65F6855B}" presName="hierChild5" presStyleCnt="0"/>
      <dgm:spPr/>
    </dgm:pt>
    <dgm:pt modelId="{4CD01EDE-F755-4B25-AC0A-5611E097B350}" type="pres">
      <dgm:prSet presAssocID="{EF10E205-80E9-4832-85F7-1C3FFE84C069}" presName="Name28" presStyleLbl="parChTrans1D2" presStyleIdx="1" presStyleCnt="3"/>
      <dgm:spPr/>
    </dgm:pt>
    <dgm:pt modelId="{FABFE34A-AFD3-4C7A-B0BF-09DBEDABCE74}" type="pres">
      <dgm:prSet presAssocID="{3CE4791F-52F5-47BC-8D1D-93C974CA6FA7}" presName="hierRoot2" presStyleCnt="0">
        <dgm:presLayoutVars>
          <dgm:hierBranch val="init"/>
        </dgm:presLayoutVars>
      </dgm:prSet>
      <dgm:spPr/>
    </dgm:pt>
    <dgm:pt modelId="{55915322-258C-45B2-84F5-0A9A84EDB86C}" type="pres">
      <dgm:prSet presAssocID="{3CE4791F-52F5-47BC-8D1D-93C974CA6FA7}" presName="rootComposite2" presStyleCnt="0"/>
      <dgm:spPr/>
    </dgm:pt>
    <dgm:pt modelId="{018DE959-9963-4B31-8ACA-29E325EC7ACE}" type="pres">
      <dgm:prSet presAssocID="{3CE4791F-52F5-47BC-8D1D-93C974CA6FA7}" presName="rootText2" presStyleLbl="alignAcc1" presStyleIdx="0" presStyleCnt="0" custScaleX="160336" custScaleY="114021" custLinFactNeighborX="-6905" custLinFactNeighborY="22488">
        <dgm:presLayoutVars>
          <dgm:chPref val="3"/>
        </dgm:presLayoutVars>
      </dgm:prSet>
      <dgm:spPr/>
    </dgm:pt>
    <dgm:pt modelId="{EBA22AE8-7EB6-4534-9D3B-CF6D3ED89FCA}" type="pres">
      <dgm:prSet presAssocID="{3CE4791F-52F5-47BC-8D1D-93C974CA6FA7}" presName="topArc2" presStyleLbl="parChTrans1D1" presStyleIdx="4" presStyleCnt="8"/>
      <dgm:spPr>
        <a:ln>
          <a:solidFill>
            <a:srgbClr val="0070C0"/>
          </a:solidFill>
        </a:ln>
      </dgm:spPr>
    </dgm:pt>
    <dgm:pt modelId="{1A12B28C-04B8-4EB2-946D-5B78117FAC38}" type="pres">
      <dgm:prSet presAssocID="{3CE4791F-52F5-47BC-8D1D-93C974CA6FA7}" presName="bottomArc2" presStyleLbl="parChTrans1D1" presStyleIdx="5" presStyleCnt="8"/>
      <dgm:spPr>
        <a:ln>
          <a:solidFill>
            <a:srgbClr val="0070C0"/>
          </a:solidFill>
        </a:ln>
      </dgm:spPr>
    </dgm:pt>
    <dgm:pt modelId="{DC153312-5F5B-4411-BB8F-E2C7321E822F}" type="pres">
      <dgm:prSet presAssocID="{3CE4791F-52F5-47BC-8D1D-93C974CA6FA7}" presName="topConnNode2" presStyleLbl="node2" presStyleIdx="0" presStyleCnt="0"/>
      <dgm:spPr/>
    </dgm:pt>
    <dgm:pt modelId="{D25707C1-A018-4E7C-BEEE-32D4B38A71CD}" type="pres">
      <dgm:prSet presAssocID="{3CE4791F-52F5-47BC-8D1D-93C974CA6FA7}" presName="hierChild4" presStyleCnt="0"/>
      <dgm:spPr/>
    </dgm:pt>
    <dgm:pt modelId="{023BEE8B-5546-461C-8FB7-B74B2C439216}" type="pres">
      <dgm:prSet presAssocID="{3CE4791F-52F5-47BC-8D1D-93C974CA6FA7}" presName="hierChild5" presStyleCnt="0"/>
      <dgm:spPr/>
    </dgm:pt>
    <dgm:pt modelId="{CA2BA317-1C8B-4E92-8E68-09A292FE30FD}" type="pres">
      <dgm:prSet presAssocID="{075A58C5-7341-492B-BC0A-48FA984F7570}" presName="Name28" presStyleLbl="parChTrans1D2" presStyleIdx="2" presStyleCnt="3"/>
      <dgm:spPr/>
    </dgm:pt>
    <dgm:pt modelId="{822DCE02-276F-4EE9-ACF9-1C427D43A49E}" type="pres">
      <dgm:prSet presAssocID="{C43476B5-555D-4831-B622-99B1D33CDB52}" presName="hierRoot2" presStyleCnt="0">
        <dgm:presLayoutVars>
          <dgm:hierBranch val="init"/>
        </dgm:presLayoutVars>
      </dgm:prSet>
      <dgm:spPr/>
    </dgm:pt>
    <dgm:pt modelId="{903151F5-C327-4F0E-80DA-CE83753000EB}" type="pres">
      <dgm:prSet presAssocID="{C43476B5-555D-4831-B622-99B1D33CDB52}" presName="rootComposite2" presStyleCnt="0"/>
      <dgm:spPr/>
    </dgm:pt>
    <dgm:pt modelId="{837ADC75-570F-4307-BC3F-10028A858703}" type="pres">
      <dgm:prSet presAssocID="{C43476B5-555D-4831-B622-99B1D33CDB52}" presName="rootText2" presStyleLbl="alignAcc1" presStyleIdx="0" presStyleCnt="0" custScaleX="108324">
        <dgm:presLayoutVars>
          <dgm:chPref val="3"/>
        </dgm:presLayoutVars>
      </dgm:prSet>
      <dgm:spPr/>
    </dgm:pt>
    <dgm:pt modelId="{0045662C-158E-40E2-8083-36F710F10AB3}" type="pres">
      <dgm:prSet presAssocID="{C43476B5-555D-4831-B622-99B1D33CDB52}" presName="topArc2" presStyleLbl="parChTrans1D1" presStyleIdx="6" presStyleCnt="8"/>
      <dgm:spPr>
        <a:ln>
          <a:solidFill>
            <a:srgbClr val="12B6A2"/>
          </a:solidFill>
        </a:ln>
      </dgm:spPr>
    </dgm:pt>
    <dgm:pt modelId="{B3536265-B36A-437F-A1E3-55C8961AD09A}" type="pres">
      <dgm:prSet presAssocID="{C43476B5-555D-4831-B622-99B1D33CDB52}" presName="bottomArc2" presStyleLbl="parChTrans1D1" presStyleIdx="7" presStyleCnt="8"/>
      <dgm:spPr>
        <a:ln>
          <a:solidFill>
            <a:srgbClr val="12B6A2"/>
          </a:solidFill>
        </a:ln>
      </dgm:spPr>
    </dgm:pt>
    <dgm:pt modelId="{D66007FA-CF96-4038-8AD6-C265C8B7C660}" type="pres">
      <dgm:prSet presAssocID="{C43476B5-555D-4831-B622-99B1D33CDB52}" presName="topConnNode2" presStyleLbl="node2" presStyleIdx="0" presStyleCnt="0"/>
      <dgm:spPr/>
    </dgm:pt>
    <dgm:pt modelId="{6FD48EE1-072D-46DE-BD47-B739A58C91FD}" type="pres">
      <dgm:prSet presAssocID="{C43476B5-555D-4831-B622-99B1D33CDB52}" presName="hierChild4" presStyleCnt="0"/>
      <dgm:spPr/>
    </dgm:pt>
    <dgm:pt modelId="{4582942A-239A-44A8-A36C-C04764DF5B4F}" type="pres">
      <dgm:prSet presAssocID="{C43476B5-555D-4831-B622-99B1D33CDB52}" presName="hierChild5" presStyleCnt="0"/>
      <dgm:spPr/>
    </dgm:pt>
    <dgm:pt modelId="{7B16EC10-655A-4B1E-A2AF-5472974DE400}" type="pres">
      <dgm:prSet presAssocID="{8A65EE88-6173-4950-BF5C-9E111B07CE29}" presName="hierChild3" presStyleCnt="0"/>
      <dgm:spPr/>
    </dgm:pt>
  </dgm:ptLst>
  <dgm:cxnLst>
    <dgm:cxn modelId="{252B460D-25B3-44E8-8D52-DF4E73A0A80C}" type="presOf" srcId="{3CE4791F-52F5-47BC-8D1D-93C974CA6FA7}" destId="{018DE959-9963-4B31-8ACA-29E325EC7ACE}" srcOrd="0" destOrd="0" presId="urn:microsoft.com/office/officeart/2008/layout/HalfCircleOrganizationChart"/>
    <dgm:cxn modelId="{CD816D18-538A-43DD-AE32-8B6B1299A9F4}" type="presOf" srcId="{075A58C5-7341-492B-BC0A-48FA984F7570}" destId="{CA2BA317-1C8B-4E92-8E68-09A292FE30FD}" srcOrd="0" destOrd="0" presId="urn:microsoft.com/office/officeart/2008/layout/HalfCircleOrganizationChart"/>
    <dgm:cxn modelId="{E29E2D21-CB61-494B-B8B5-F87BB29184C8}" type="presOf" srcId="{1A6A0122-3D1E-402C-B908-6DCA65F6855B}" destId="{108C4A5E-F6D7-468C-9DEE-B959B67168D7}" srcOrd="1" destOrd="0" presId="urn:microsoft.com/office/officeart/2008/layout/HalfCircleOrganizationChart"/>
    <dgm:cxn modelId="{3139D321-F6EA-4CBC-B571-CEB84BFC9EC1}" type="presOf" srcId="{8A65EE88-6173-4950-BF5C-9E111B07CE29}" destId="{A14BCFBB-F8EC-41E8-93BB-C98551698666}" srcOrd="1" destOrd="0" presId="urn:microsoft.com/office/officeart/2008/layout/HalfCircleOrganizationChart"/>
    <dgm:cxn modelId="{D1704824-F63C-4E53-B80E-7E7DD4A8E7AA}" srcId="{8A65EE88-6173-4950-BF5C-9E111B07CE29}" destId="{C43476B5-555D-4831-B622-99B1D33CDB52}" srcOrd="2" destOrd="0" parTransId="{075A58C5-7341-492B-BC0A-48FA984F7570}" sibTransId="{603C68B2-DCEC-4D66-A023-052AE5856037}"/>
    <dgm:cxn modelId="{423D913E-A0BF-4592-B6C9-4256E127FEEF}" srcId="{8A65EE88-6173-4950-BF5C-9E111B07CE29}" destId="{3CE4791F-52F5-47BC-8D1D-93C974CA6FA7}" srcOrd="1" destOrd="0" parTransId="{EF10E205-80E9-4832-85F7-1C3FFE84C069}" sibTransId="{B1191CC0-C8F7-4CE6-8989-CF9B8A0E385C}"/>
    <dgm:cxn modelId="{80D5F35D-AD87-43BC-B353-22EE32BADCC8}" type="presOf" srcId="{949338DB-FA4D-4629-9715-FC575C51CA54}" destId="{C6502DBE-E274-46B5-8A7B-2CA7026E6988}" srcOrd="0" destOrd="0" presId="urn:microsoft.com/office/officeart/2008/layout/HalfCircleOrganizationChart"/>
    <dgm:cxn modelId="{56BE9E64-AB6B-48A3-A9A6-197564097B10}" type="presOf" srcId="{EF10E205-80E9-4832-85F7-1C3FFE84C069}" destId="{4CD01EDE-F755-4B25-AC0A-5611E097B350}" srcOrd="0" destOrd="0" presId="urn:microsoft.com/office/officeart/2008/layout/HalfCircleOrganizationChart"/>
    <dgm:cxn modelId="{FC804371-04B9-4ADD-A6E3-625B286777F5}" type="presOf" srcId="{C43476B5-555D-4831-B622-99B1D33CDB52}" destId="{837ADC75-570F-4307-BC3F-10028A858703}" srcOrd="0" destOrd="0" presId="urn:microsoft.com/office/officeart/2008/layout/HalfCircleOrganizationChart"/>
    <dgm:cxn modelId="{42D1E056-8195-4FAF-93A6-77F4416721DB}" type="presOf" srcId="{C43476B5-555D-4831-B622-99B1D33CDB52}" destId="{D66007FA-CF96-4038-8AD6-C265C8B7C660}" srcOrd="1" destOrd="0" presId="urn:microsoft.com/office/officeart/2008/layout/HalfCircleOrganizationChart"/>
    <dgm:cxn modelId="{5DE7A75A-EA40-4EC4-A1EE-5800259003C0}" type="presOf" srcId="{8A65EE88-6173-4950-BF5C-9E111B07CE29}" destId="{AEB966AD-045C-4305-9F3A-1F4BADF707A9}" srcOrd="0" destOrd="0" presId="urn:microsoft.com/office/officeart/2008/layout/HalfCircleOrganizationChart"/>
    <dgm:cxn modelId="{5AA56981-82B5-41E5-8CA8-C53772878298}" type="presOf" srcId="{3CE4791F-52F5-47BC-8D1D-93C974CA6FA7}" destId="{DC153312-5F5B-4411-BB8F-E2C7321E822F}" srcOrd="1" destOrd="0" presId="urn:microsoft.com/office/officeart/2008/layout/HalfCircleOrganizationChart"/>
    <dgm:cxn modelId="{9DC697B1-0B87-40F6-9880-9A1A9E0F6118}" srcId="{8A65EE88-6173-4950-BF5C-9E111B07CE29}" destId="{1A6A0122-3D1E-402C-B908-6DCA65F6855B}" srcOrd="0" destOrd="0" parTransId="{949338DB-FA4D-4629-9715-FC575C51CA54}" sibTransId="{4EDADB52-8BF0-4D74-94F1-08204473C75A}"/>
    <dgm:cxn modelId="{6DBF1CD9-289D-4BE0-909E-48FA6539CA54}" type="presOf" srcId="{F7006BC1-6EB9-4F85-AA80-EB5EDD3F4829}" destId="{88D1F300-E357-4254-B63A-9D6681EB1AAC}" srcOrd="0" destOrd="0" presId="urn:microsoft.com/office/officeart/2008/layout/HalfCircleOrganizationChart"/>
    <dgm:cxn modelId="{337386DC-2C35-49D9-9A97-9F749896C474}" srcId="{F7006BC1-6EB9-4F85-AA80-EB5EDD3F4829}" destId="{8A65EE88-6173-4950-BF5C-9E111B07CE29}" srcOrd="0" destOrd="0" parTransId="{07ABAD40-AA82-4210-B073-BB4B9392B677}" sibTransId="{0791BDFB-5CB8-443D-AD4B-D1B7347FD7BF}"/>
    <dgm:cxn modelId="{B7CEDDE2-4217-4EDF-BA39-1D592F0C65CB}" type="presOf" srcId="{1A6A0122-3D1E-402C-B908-6DCA65F6855B}" destId="{34BD99D5-8B26-4936-B9EF-5A3D1A5E0936}" srcOrd="0" destOrd="0" presId="urn:microsoft.com/office/officeart/2008/layout/HalfCircleOrganizationChart"/>
    <dgm:cxn modelId="{96CF5E59-3E17-4847-A0EE-6E1E57815972}" type="presParOf" srcId="{88D1F300-E357-4254-B63A-9D6681EB1AAC}" destId="{3793768D-7C83-4A16-A274-C01E71B148D1}" srcOrd="0" destOrd="0" presId="urn:microsoft.com/office/officeart/2008/layout/HalfCircleOrganizationChart"/>
    <dgm:cxn modelId="{3A817A19-8333-4B84-B9FF-9DDBE7EAACB2}" type="presParOf" srcId="{3793768D-7C83-4A16-A274-C01E71B148D1}" destId="{3AB45703-C6FB-4E0F-9754-FE6A6CD0B90E}" srcOrd="0" destOrd="0" presId="urn:microsoft.com/office/officeart/2008/layout/HalfCircleOrganizationChart"/>
    <dgm:cxn modelId="{BA6600E1-D746-4CAF-9BC4-CE25BCCBBF58}" type="presParOf" srcId="{3AB45703-C6FB-4E0F-9754-FE6A6CD0B90E}" destId="{AEB966AD-045C-4305-9F3A-1F4BADF707A9}" srcOrd="0" destOrd="0" presId="urn:microsoft.com/office/officeart/2008/layout/HalfCircleOrganizationChart"/>
    <dgm:cxn modelId="{F1AAD000-6101-44FB-9CB0-92B8CFF96BA9}" type="presParOf" srcId="{3AB45703-C6FB-4E0F-9754-FE6A6CD0B90E}" destId="{AF9BD74B-9ADB-4B40-8FE6-C48F3719B287}" srcOrd="1" destOrd="0" presId="urn:microsoft.com/office/officeart/2008/layout/HalfCircleOrganizationChart"/>
    <dgm:cxn modelId="{734A9B44-AD5F-462B-A0FB-0AAFE53CC4E9}" type="presParOf" srcId="{3AB45703-C6FB-4E0F-9754-FE6A6CD0B90E}" destId="{17948804-6D1B-4E3B-B295-551BEC3163F3}" srcOrd="2" destOrd="0" presId="urn:microsoft.com/office/officeart/2008/layout/HalfCircleOrganizationChart"/>
    <dgm:cxn modelId="{A50EC811-953F-443A-B718-36829A3CCDE8}" type="presParOf" srcId="{3AB45703-C6FB-4E0F-9754-FE6A6CD0B90E}" destId="{A14BCFBB-F8EC-41E8-93BB-C98551698666}" srcOrd="3" destOrd="0" presId="urn:microsoft.com/office/officeart/2008/layout/HalfCircleOrganizationChart"/>
    <dgm:cxn modelId="{1D1E9538-5E22-400E-8F7B-FB688B9D4CF6}" type="presParOf" srcId="{3793768D-7C83-4A16-A274-C01E71B148D1}" destId="{DC256287-E0F7-4653-8FF5-73E50C4C075F}" srcOrd="1" destOrd="0" presId="urn:microsoft.com/office/officeart/2008/layout/HalfCircleOrganizationChart"/>
    <dgm:cxn modelId="{F1A09595-D295-4C2B-8FC2-25FA9180EBF4}" type="presParOf" srcId="{DC256287-E0F7-4653-8FF5-73E50C4C075F}" destId="{C6502DBE-E274-46B5-8A7B-2CA7026E6988}" srcOrd="0" destOrd="0" presId="urn:microsoft.com/office/officeart/2008/layout/HalfCircleOrganizationChart"/>
    <dgm:cxn modelId="{64A78594-801F-4CD0-B43B-658B428F496E}" type="presParOf" srcId="{DC256287-E0F7-4653-8FF5-73E50C4C075F}" destId="{3DCC48B5-3B21-4E97-B690-908568CA264F}" srcOrd="1" destOrd="0" presId="urn:microsoft.com/office/officeart/2008/layout/HalfCircleOrganizationChart"/>
    <dgm:cxn modelId="{79D253C6-CD4D-433E-91EC-0B08A0E25D9A}" type="presParOf" srcId="{3DCC48B5-3B21-4E97-B690-908568CA264F}" destId="{C32BE028-06F3-49B6-A31B-C492C53391D0}" srcOrd="0" destOrd="0" presId="urn:microsoft.com/office/officeart/2008/layout/HalfCircleOrganizationChart"/>
    <dgm:cxn modelId="{42C0BD44-5BD4-4670-803F-6F8503755CF3}" type="presParOf" srcId="{C32BE028-06F3-49B6-A31B-C492C53391D0}" destId="{34BD99D5-8B26-4936-B9EF-5A3D1A5E0936}" srcOrd="0" destOrd="0" presId="urn:microsoft.com/office/officeart/2008/layout/HalfCircleOrganizationChart"/>
    <dgm:cxn modelId="{1705C68A-1A37-44A5-AC9C-6489FB4B289D}" type="presParOf" srcId="{C32BE028-06F3-49B6-A31B-C492C53391D0}" destId="{26D4B3DE-A439-401B-B3C7-14168B8C5789}" srcOrd="1" destOrd="0" presId="urn:microsoft.com/office/officeart/2008/layout/HalfCircleOrganizationChart"/>
    <dgm:cxn modelId="{EB4058E4-5700-4C60-8ABF-71AF47826F4B}" type="presParOf" srcId="{C32BE028-06F3-49B6-A31B-C492C53391D0}" destId="{4BF417E8-2362-422F-BA9D-DD96E0F050CB}" srcOrd="2" destOrd="0" presId="urn:microsoft.com/office/officeart/2008/layout/HalfCircleOrganizationChart"/>
    <dgm:cxn modelId="{D292A363-5EF7-40DF-8A68-110846C6BEFD}" type="presParOf" srcId="{C32BE028-06F3-49B6-A31B-C492C53391D0}" destId="{108C4A5E-F6D7-468C-9DEE-B959B67168D7}" srcOrd="3" destOrd="0" presId="urn:microsoft.com/office/officeart/2008/layout/HalfCircleOrganizationChart"/>
    <dgm:cxn modelId="{22BA4BA0-8443-47F0-9817-2BD86AEEFD2E}" type="presParOf" srcId="{3DCC48B5-3B21-4E97-B690-908568CA264F}" destId="{8E16ECC9-2FB7-48D5-89AB-A20150EFF8E9}" srcOrd="1" destOrd="0" presId="urn:microsoft.com/office/officeart/2008/layout/HalfCircleOrganizationChart"/>
    <dgm:cxn modelId="{BD830EE9-3832-4A86-A685-A75C150396AA}" type="presParOf" srcId="{3DCC48B5-3B21-4E97-B690-908568CA264F}" destId="{0BCF4271-8D40-426E-A7EF-2B65922CF361}" srcOrd="2" destOrd="0" presId="urn:microsoft.com/office/officeart/2008/layout/HalfCircleOrganizationChart"/>
    <dgm:cxn modelId="{6B40349B-413D-420F-9D13-82D367EB86E3}" type="presParOf" srcId="{DC256287-E0F7-4653-8FF5-73E50C4C075F}" destId="{4CD01EDE-F755-4B25-AC0A-5611E097B350}" srcOrd="2" destOrd="0" presId="urn:microsoft.com/office/officeart/2008/layout/HalfCircleOrganizationChart"/>
    <dgm:cxn modelId="{F0CC5939-057A-4B1E-9757-C60AB8ECBFF2}" type="presParOf" srcId="{DC256287-E0F7-4653-8FF5-73E50C4C075F}" destId="{FABFE34A-AFD3-4C7A-B0BF-09DBEDABCE74}" srcOrd="3" destOrd="0" presId="urn:microsoft.com/office/officeart/2008/layout/HalfCircleOrganizationChart"/>
    <dgm:cxn modelId="{889D5E79-C856-40E9-8E2A-F863EC594B7C}" type="presParOf" srcId="{FABFE34A-AFD3-4C7A-B0BF-09DBEDABCE74}" destId="{55915322-258C-45B2-84F5-0A9A84EDB86C}" srcOrd="0" destOrd="0" presId="urn:microsoft.com/office/officeart/2008/layout/HalfCircleOrganizationChart"/>
    <dgm:cxn modelId="{AD559577-F316-494C-B5AE-9D8B73C2FA52}" type="presParOf" srcId="{55915322-258C-45B2-84F5-0A9A84EDB86C}" destId="{018DE959-9963-4B31-8ACA-29E325EC7ACE}" srcOrd="0" destOrd="0" presId="urn:microsoft.com/office/officeart/2008/layout/HalfCircleOrganizationChart"/>
    <dgm:cxn modelId="{CF9391C9-77D7-4DEF-A4CD-282AF6E94298}" type="presParOf" srcId="{55915322-258C-45B2-84F5-0A9A84EDB86C}" destId="{EBA22AE8-7EB6-4534-9D3B-CF6D3ED89FCA}" srcOrd="1" destOrd="0" presId="urn:microsoft.com/office/officeart/2008/layout/HalfCircleOrganizationChart"/>
    <dgm:cxn modelId="{AAE8DF10-95E4-4575-A056-82A4817CFD23}" type="presParOf" srcId="{55915322-258C-45B2-84F5-0A9A84EDB86C}" destId="{1A12B28C-04B8-4EB2-946D-5B78117FAC38}" srcOrd="2" destOrd="0" presId="urn:microsoft.com/office/officeart/2008/layout/HalfCircleOrganizationChart"/>
    <dgm:cxn modelId="{50EA9E76-EF91-4C69-A9A7-D298B228C079}" type="presParOf" srcId="{55915322-258C-45B2-84F5-0A9A84EDB86C}" destId="{DC153312-5F5B-4411-BB8F-E2C7321E822F}" srcOrd="3" destOrd="0" presId="urn:microsoft.com/office/officeart/2008/layout/HalfCircleOrganizationChart"/>
    <dgm:cxn modelId="{7EFEF5BA-2E26-4E43-A595-B4670609AC2F}" type="presParOf" srcId="{FABFE34A-AFD3-4C7A-B0BF-09DBEDABCE74}" destId="{D25707C1-A018-4E7C-BEEE-32D4B38A71CD}" srcOrd="1" destOrd="0" presId="urn:microsoft.com/office/officeart/2008/layout/HalfCircleOrganizationChart"/>
    <dgm:cxn modelId="{6F808D19-D2A2-410B-AB23-5018DD9FF68E}" type="presParOf" srcId="{FABFE34A-AFD3-4C7A-B0BF-09DBEDABCE74}" destId="{023BEE8B-5546-461C-8FB7-B74B2C439216}" srcOrd="2" destOrd="0" presId="urn:microsoft.com/office/officeart/2008/layout/HalfCircleOrganizationChart"/>
    <dgm:cxn modelId="{BF474B8C-2D88-42ED-8278-8891B4F1FDAF}" type="presParOf" srcId="{DC256287-E0F7-4653-8FF5-73E50C4C075F}" destId="{CA2BA317-1C8B-4E92-8E68-09A292FE30FD}" srcOrd="4" destOrd="0" presId="urn:microsoft.com/office/officeart/2008/layout/HalfCircleOrganizationChart"/>
    <dgm:cxn modelId="{B7D0F751-518D-46BC-BED2-9E4378A95FBD}" type="presParOf" srcId="{DC256287-E0F7-4653-8FF5-73E50C4C075F}" destId="{822DCE02-276F-4EE9-ACF9-1C427D43A49E}" srcOrd="5" destOrd="0" presId="urn:microsoft.com/office/officeart/2008/layout/HalfCircleOrganizationChart"/>
    <dgm:cxn modelId="{41059ED8-BA8F-46B1-81CA-1C42BCD3D75D}" type="presParOf" srcId="{822DCE02-276F-4EE9-ACF9-1C427D43A49E}" destId="{903151F5-C327-4F0E-80DA-CE83753000EB}" srcOrd="0" destOrd="0" presId="urn:microsoft.com/office/officeart/2008/layout/HalfCircleOrganizationChart"/>
    <dgm:cxn modelId="{8441996F-276B-42E9-A5AC-8A9B245FF831}" type="presParOf" srcId="{903151F5-C327-4F0E-80DA-CE83753000EB}" destId="{837ADC75-570F-4307-BC3F-10028A858703}" srcOrd="0" destOrd="0" presId="urn:microsoft.com/office/officeart/2008/layout/HalfCircleOrganizationChart"/>
    <dgm:cxn modelId="{D8F46089-C7D0-426E-BD83-1D0F5DFDF874}" type="presParOf" srcId="{903151F5-C327-4F0E-80DA-CE83753000EB}" destId="{0045662C-158E-40E2-8083-36F710F10AB3}" srcOrd="1" destOrd="0" presId="urn:microsoft.com/office/officeart/2008/layout/HalfCircleOrganizationChart"/>
    <dgm:cxn modelId="{453F67AF-9CE7-4685-9D09-E234ADDBA5F0}" type="presParOf" srcId="{903151F5-C327-4F0E-80DA-CE83753000EB}" destId="{B3536265-B36A-437F-A1E3-55C8961AD09A}" srcOrd="2" destOrd="0" presId="urn:microsoft.com/office/officeart/2008/layout/HalfCircleOrganizationChart"/>
    <dgm:cxn modelId="{AD93BEA3-FAB5-4588-AC58-9A2554F8792F}" type="presParOf" srcId="{903151F5-C327-4F0E-80DA-CE83753000EB}" destId="{D66007FA-CF96-4038-8AD6-C265C8B7C660}" srcOrd="3" destOrd="0" presId="urn:microsoft.com/office/officeart/2008/layout/HalfCircleOrganizationChart"/>
    <dgm:cxn modelId="{E7D22641-8511-4CF0-AFE6-B3265CB2BCF6}" type="presParOf" srcId="{822DCE02-276F-4EE9-ACF9-1C427D43A49E}" destId="{6FD48EE1-072D-46DE-BD47-B739A58C91FD}" srcOrd="1" destOrd="0" presId="urn:microsoft.com/office/officeart/2008/layout/HalfCircleOrganizationChart"/>
    <dgm:cxn modelId="{A453E13D-AC3A-41C7-BEC1-91ECE97249B9}" type="presParOf" srcId="{822DCE02-276F-4EE9-ACF9-1C427D43A49E}" destId="{4582942A-239A-44A8-A36C-C04764DF5B4F}" srcOrd="2" destOrd="0" presId="urn:microsoft.com/office/officeart/2008/layout/HalfCircleOrganizationChart"/>
    <dgm:cxn modelId="{EE777C10-BF45-4141-BF98-B5908C391CF4}" type="presParOf" srcId="{3793768D-7C83-4A16-A274-C01E71B148D1}" destId="{7B16EC10-655A-4B1E-A2AF-5472974DE400}"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8F1BEADF-DFB9-4E7C-A932-06158A67B603}" type="doc">
      <dgm:prSet loTypeId="urn:microsoft.com/office/officeart/2008/layout/HorizontalMultiLevelHierarchy" loCatId="hierarchy" qsTypeId="urn:microsoft.com/office/officeart/2005/8/quickstyle/simple2" qsCatId="simple" csTypeId="urn:microsoft.com/office/officeart/2005/8/colors/accent6_2" csCatId="accent6" phldr="1"/>
      <dgm:spPr/>
      <dgm:t>
        <a:bodyPr/>
        <a:lstStyle/>
        <a:p>
          <a:endParaRPr lang="it-IT"/>
        </a:p>
      </dgm:t>
    </dgm:pt>
    <dgm:pt modelId="{86E8C46A-83CE-4843-9962-88A560B97C66}">
      <dgm:prSet phldrT="[Testo]"/>
      <dgm:spPr/>
      <dgm:t>
        <a:bodyPr/>
        <a:lstStyle/>
        <a:p>
          <a:r>
            <a:rPr lang="it-IT" dirty="0"/>
            <a:t>La posizione della Giurisprudenza</a:t>
          </a:r>
        </a:p>
      </dgm:t>
    </dgm:pt>
    <dgm:pt modelId="{5297C410-BB2D-48D9-83B8-ECDA89E02394}" type="parTrans" cxnId="{61DA85DB-C478-41FF-B1B1-31E239A68002}">
      <dgm:prSet/>
      <dgm:spPr/>
      <dgm:t>
        <a:bodyPr/>
        <a:lstStyle/>
        <a:p>
          <a:endParaRPr lang="it-IT"/>
        </a:p>
      </dgm:t>
    </dgm:pt>
    <dgm:pt modelId="{C31A0888-4FBC-422C-A2D4-847C194466F5}" type="sibTrans" cxnId="{61DA85DB-C478-41FF-B1B1-31E239A68002}">
      <dgm:prSet/>
      <dgm:spPr/>
      <dgm:t>
        <a:bodyPr/>
        <a:lstStyle/>
        <a:p>
          <a:endParaRPr lang="it-IT"/>
        </a:p>
      </dgm:t>
    </dgm:pt>
    <dgm:pt modelId="{518FB3DF-2BB0-44DD-91D6-E5787375286F}">
      <dgm:prSet phldrT="[Testo]" custT="1"/>
      <dgm:spPr/>
      <dgm:t>
        <a:bodyPr/>
        <a:lstStyle/>
        <a:p>
          <a:r>
            <a:rPr lang="it-IT" sz="1100" dirty="0">
              <a:latin typeface="Georgia" panose="02040502050405020303" pitchFamily="18" charset="0"/>
            </a:rPr>
            <a:t>Cassazione Civile sez. I, 22/06/2017 n. 15470</a:t>
          </a:r>
        </a:p>
      </dgm:t>
    </dgm:pt>
    <dgm:pt modelId="{92B9C977-0DC1-44C0-B5C8-66ACED624726}" type="parTrans" cxnId="{4500F6C6-695A-450F-B9B0-8D26F0ED4C56}">
      <dgm:prSet/>
      <dgm:spPr/>
      <dgm:t>
        <a:bodyPr/>
        <a:lstStyle/>
        <a:p>
          <a:endParaRPr lang="it-IT"/>
        </a:p>
      </dgm:t>
    </dgm:pt>
    <dgm:pt modelId="{9F7661CC-1BD3-416C-833A-67ED651E0472}" type="sibTrans" cxnId="{4500F6C6-695A-450F-B9B0-8D26F0ED4C56}">
      <dgm:prSet/>
      <dgm:spPr/>
      <dgm:t>
        <a:bodyPr/>
        <a:lstStyle/>
        <a:p>
          <a:endParaRPr lang="it-IT"/>
        </a:p>
      </dgm:t>
    </dgm:pt>
    <dgm:pt modelId="{217664F0-A8A6-4D4A-9432-A10319EC09CB}">
      <dgm:prSet phldrT="[Testo]" custT="1"/>
      <dgm:spPr/>
      <dgm:t>
        <a:bodyPr/>
        <a:lstStyle/>
        <a:p>
          <a:pPr rtl="0"/>
          <a:r>
            <a:rPr lang="it-IT" sz="1050" dirty="0">
              <a:latin typeface="Georgia" panose="02040502050405020303" pitchFamily="18" charset="0"/>
              <a:sym typeface="Calibri"/>
            </a:rPr>
            <a:t>Tribunale di Cagliari 19/01/2022, sezione specializzata imprese, RG n. 188/2021 V.G.</a:t>
          </a:r>
          <a:endParaRPr lang="it-IT" sz="1050" dirty="0">
            <a:latin typeface="Georgia" panose="02040502050405020303" pitchFamily="18" charset="0"/>
          </a:endParaRPr>
        </a:p>
      </dgm:t>
    </dgm:pt>
    <dgm:pt modelId="{5E931A48-B7BB-4BF0-96D5-9AB6750E576A}" type="parTrans" cxnId="{CD59FA24-A97E-4E91-93A6-7484156BE913}">
      <dgm:prSet/>
      <dgm:spPr/>
      <dgm:t>
        <a:bodyPr/>
        <a:lstStyle/>
        <a:p>
          <a:endParaRPr lang="it-IT"/>
        </a:p>
      </dgm:t>
    </dgm:pt>
    <dgm:pt modelId="{8E2A246E-07FA-4887-B510-02C0BBE484A9}" type="sibTrans" cxnId="{CD59FA24-A97E-4E91-93A6-7484156BE913}">
      <dgm:prSet/>
      <dgm:spPr/>
      <dgm:t>
        <a:bodyPr/>
        <a:lstStyle/>
        <a:p>
          <a:endParaRPr lang="it-IT"/>
        </a:p>
      </dgm:t>
    </dgm:pt>
    <dgm:pt modelId="{F047DE77-B1DB-49D3-95AA-61016DB92AFB}">
      <dgm:prSet phldrT="[Testo]" custT="1"/>
      <dgm:spPr/>
      <dgm:t>
        <a:bodyPr/>
        <a:lstStyle/>
        <a:p>
          <a:r>
            <a:rPr lang="it-IT" sz="1100" dirty="0" err="1">
              <a:latin typeface="Georgia" panose="02040502050405020303" pitchFamily="18" charset="0"/>
            </a:rPr>
            <a:t>Cass</a:t>
          </a:r>
          <a:r>
            <a:rPr lang="it-IT" sz="1100" dirty="0">
              <a:latin typeface="Georgia" panose="02040502050405020303" pitchFamily="18" charset="0"/>
            </a:rPr>
            <a:t>. 4 agosto 2022 n. 24170</a:t>
          </a:r>
        </a:p>
      </dgm:t>
    </dgm:pt>
    <dgm:pt modelId="{035EE7D7-B373-4637-8615-69C5D107B90E}" type="parTrans" cxnId="{70FF174A-5A67-472C-8B5C-8132BBC1F9C3}">
      <dgm:prSet/>
      <dgm:spPr/>
      <dgm:t>
        <a:bodyPr/>
        <a:lstStyle/>
        <a:p>
          <a:endParaRPr lang="it-IT"/>
        </a:p>
      </dgm:t>
    </dgm:pt>
    <dgm:pt modelId="{CEFF4FA6-CBDD-496C-935D-520FFF02D586}" type="sibTrans" cxnId="{70FF174A-5A67-472C-8B5C-8132BBC1F9C3}">
      <dgm:prSet/>
      <dgm:spPr/>
      <dgm:t>
        <a:bodyPr/>
        <a:lstStyle/>
        <a:p>
          <a:endParaRPr lang="it-IT"/>
        </a:p>
      </dgm:t>
    </dgm:pt>
    <dgm:pt modelId="{8F078199-F57A-4662-BA03-09FCA353E2BC}">
      <dgm:prSet custT="1"/>
      <dgm:spPr/>
      <dgm:t>
        <a:bodyPr/>
        <a:lstStyle/>
        <a:p>
          <a:r>
            <a:rPr lang="it-IT" sz="1050" dirty="0">
              <a:latin typeface="Georgia" panose="02040502050405020303" pitchFamily="18" charset="0"/>
            </a:rPr>
            <a:t>Tribunale ordinario di Milano, sezione specializzata imprese, sentenza n. 11105/2019 pubblicata il 3/12/2019</a:t>
          </a:r>
        </a:p>
      </dgm:t>
    </dgm:pt>
    <dgm:pt modelId="{0EE74828-06C8-4F17-B63A-A51B0CD9BA3E}" type="parTrans" cxnId="{34C45723-D92B-4A72-8E95-770B7DE0A2CE}">
      <dgm:prSet/>
      <dgm:spPr/>
      <dgm:t>
        <a:bodyPr/>
        <a:lstStyle/>
        <a:p>
          <a:endParaRPr lang="it-IT"/>
        </a:p>
      </dgm:t>
    </dgm:pt>
    <dgm:pt modelId="{F04F27BF-83EE-4CA8-8AA7-74869179BED7}" type="sibTrans" cxnId="{34C45723-D92B-4A72-8E95-770B7DE0A2CE}">
      <dgm:prSet/>
      <dgm:spPr/>
      <dgm:t>
        <a:bodyPr/>
        <a:lstStyle/>
        <a:p>
          <a:endParaRPr lang="it-IT"/>
        </a:p>
      </dgm:t>
    </dgm:pt>
    <dgm:pt modelId="{5C658778-AA83-4005-B93B-83AB7846F35F}">
      <dgm:prSet custT="1"/>
      <dgm:spPr/>
      <dgm:t>
        <a:bodyPr/>
        <a:lstStyle/>
        <a:p>
          <a:r>
            <a:rPr lang="it-IT" sz="1100" dirty="0">
              <a:latin typeface="Georgia" panose="02040502050405020303" pitchFamily="18" charset="0"/>
            </a:rPr>
            <a:t>Tribunale ordinario di Roma  </a:t>
          </a:r>
          <a:r>
            <a:rPr lang="it-IT" sz="1100" dirty="0">
              <a:latin typeface="Georgia" panose="02040502050405020303" pitchFamily="18" charset="0"/>
              <a:sym typeface="Calibri"/>
            </a:rPr>
            <a:t>15/09/2020, sezione specializzata imprese, RG n. 3711/2020 V.G.</a:t>
          </a:r>
          <a:endParaRPr lang="it-IT" sz="1100" dirty="0">
            <a:latin typeface="Georgia" panose="02040502050405020303" pitchFamily="18" charset="0"/>
          </a:endParaRPr>
        </a:p>
      </dgm:t>
    </dgm:pt>
    <dgm:pt modelId="{B0BCF51F-EC5D-4410-BAEE-C0247ACAAFF8}" type="parTrans" cxnId="{F6EA6E97-E803-4FDA-BD78-639FC0E1F799}">
      <dgm:prSet/>
      <dgm:spPr/>
      <dgm:t>
        <a:bodyPr/>
        <a:lstStyle/>
        <a:p>
          <a:endParaRPr lang="it-IT"/>
        </a:p>
      </dgm:t>
    </dgm:pt>
    <dgm:pt modelId="{752EAA7B-9A85-4E60-A47F-B348D16F5073}" type="sibTrans" cxnId="{F6EA6E97-E803-4FDA-BD78-639FC0E1F799}">
      <dgm:prSet/>
      <dgm:spPr/>
      <dgm:t>
        <a:bodyPr/>
        <a:lstStyle/>
        <a:p>
          <a:endParaRPr lang="it-IT"/>
        </a:p>
      </dgm:t>
    </dgm:pt>
    <dgm:pt modelId="{934273D1-A973-4BBE-A963-84FC0EBE1A3D}">
      <dgm:prSet phldrT="[Testo]" custT="1"/>
      <dgm:spPr/>
      <dgm:t>
        <a:bodyPr/>
        <a:lstStyle/>
        <a:p>
          <a:r>
            <a:rPr lang="it-IT" sz="1100" dirty="0">
              <a:latin typeface="Georgia" panose="02040502050405020303" pitchFamily="18" charset="0"/>
            </a:rPr>
            <a:t>Appello di Venezia 29/11/2022</a:t>
          </a:r>
        </a:p>
      </dgm:t>
    </dgm:pt>
    <dgm:pt modelId="{0DA1EEFA-0D09-4FAC-97C9-5AB7E9FF4DA9}" type="parTrans" cxnId="{A3F149B5-C0BF-482E-A90B-17E2C5076742}">
      <dgm:prSet/>
      <dgm:spPr/>
      <dgm:t>
        <a:bodyPr/>
        <a:lstStyle/>
        <a:p>
          <a:endParaRPr lang="it-IT"/>
        </a:p>
      </dgm:t>
    </dgm:pt>
    <dgm:pt modelId="{D8B0D56D-6D85-4390-A85A-7EC2B8661E5E}" type="sibTrans" cxnId="{A3F149B5-C0BF-482E-A90B-17E2C5076742}">
      <dgm:prSet/>
      <dgm:spPr/>
      <dgm:t>
        <a:bodyPr/>
        <a:lstStyle/>
        <a:p>
          <a:endParaRPr lang="it-IT"/>
        </a:p>
      </dgm:t>
    </dgm:pt>
    <dgm:pt modelId="{712DAED3-4823-4AC2-91F2-51F980E5C044}">
      <dgm:prSet phldrT="[Testo]" custT="1"/>
      <dgm:spPr/>
      <dgm:t>
        <a:bodyPr/>
        <a:lstStyle/>
        <a:p>
          <a:r>
            <a:rPr lang="it-IT" sz="1100" dirty="0">
              <a:latin typeface="Georgia" panose="02040502050405020303" pitchFamily="18" charset="0"/>
            </a:rPr>
            <a:t>Tribunale di Catania 08/02/2023</a:t>
          </a:r>
        </a:p>
      </dgm:t>
    </dgm:pt>
    <dgm:pt modelId="{34F130D2-7AFF-46E3-87B4-F3260A83080A}" type="parTrans" cxnId="{C6C71CDD-2E24-4770-9ED0-62BD4D71CD7E}">
      <dgm:prSet/>
      <dgm:spPr/>
      <dgm:t>
        <a:bodyPr/>
        <a:lstStyle/>
        <a:p>
          <a:endParaRPr lang="it-IT"/>
        </a:p>
      </dgm:t>
    </dgm:pt>
    <dgm:pt modelId="{8BA879D5-19B8-4D71-8254-5B04E993F68F}" type="sibTrans" cxnId="{C6C71CDD-2E24-4770-9ED0-62BD4D71CD7E}">
      <dgm:prSet/>
      <dgm:spPr/>
      <dgm:t>
        <a:bodyPr/>
        <a:lstStyle/>
        <a:p>
          <a:endParaRPr lang="it-IT"/>
        </a:p>
      </dgm:t>
    </dgm:pt>
    <dgm:pt modelId="{96F7F03C-DA37-4368-A765-C48CC99B2B1E}">
      <dgm:prSet phldrT="[Testo]" custT="1"/>
      <dgm:spPr/>
      <dgm:t>
        <a:bodyPr/>
        <a:lstStyle/>
        <a:p>
          <a:r>
            <a:rPr lang="it-IT" sz="1100" dirty="0">
              <a:latin typeface="Georgia" panose="02040502050405020303" pitchFamily="18" charset="0"/>
            </a:rPr>
            <a:t>Cassazione – Ordinanza 31/7/2023 n. 23200</a:t>
          </a:r>
        </a:p>
      </dgm:t>
    </dgm:pt>
    <dgm:pt modelId="{C5869086-3ADC-4E7B-AE97-786FF298AFF2}" type="parTrans" cxnId="{6592F5D9-8EE4-4C82-9994-CA6E265E8242}">
      <dgm:prSet/>
      <dgm:spPr/>
      <dgm:t>
        <a:bodyPr/>
        <a:lstStyle/>
        <a:p>
          <a:endParaRPr lang="it-IT"/>
        </a:p>
      </dgm:t>
    </dgm:pt>
    <dgm:pt modelId="{6274908D-D3CA-427D-A58D-88EF1B1E2751}" type="sibTrans" cxnId="{6592F5D9-8EE4-4C82-9994-CA6E265E8242}">
      <dgm:prSet/>
      <dgm:spPr/>
      <dgm:t>
        <a:bodyPr/>
        <a:lstStyle/>
        <a:p>
          <a:endParaRPr lang="it-IT"/>
        </a:p>
      </dgm:t>
    </dgm:pt>
    <dgm:pt modelId="{1F6EE665-605F-4EA9-AFB4-9EF9CA37E8F8}" type="pres">
      <dgm:prSet presAssocID="{8F1BEADF-DFB9-4E7C-A932-06158A67B603}" presName="Name0" presStyleCnt="0">
        <dgm:presLayoutVars>
          <dgm:chPref val="1"/>
          <dgm:dir/>
          <dgm:animOne val="branch"/>
          <dgm:animLvl val="lvl"/>
          <dgm:resizeHandles val="exact"/>
        </dgm:presLayoutVars>
      </dgm:prSet>
      <dgm:spPr/>
    </dgm:pt>
    <dgm:pt modelId="{669F6A2B-3D94-4F6C-B579-F4926D64CB9B}" type="pres">
      <dgm:prSet presAssocID="{86E8C46A-83CE-4843-9962-88A560B97C66}" presName="root1" presStyleCnt="0"/>
      <dgm:spPr/>
    </dgm:pt>
    <dgm:pt modelId="{D6E26BED-DD7F-4CD2-9390-0A55112CBB5A}" type="pres">
      <dgm:prSet presAssocID="{86E8C46A-83CE-4843-9962-88A560B97C66}" presName="LevelOneTextNode" presStyleLbl="node0" presStyleIdx="0" presStyleCnt="1" custScaleX="242909" custScaleY="106095" custLinFactX="-195464" custLinFactNeighborX="-200000" custLinFactNeighborY="-2752">
        <dgm:presLayoutVars>
          <dgm:chPref val="3"/>
        </dgm:presLayoutVars>
      </dgm:prSet>
      <dgm:spPr/>
    </dgm:pt>
    <dgm:pt modelId="{1AC02983-E234-48A7-8E0E-2BEEEED7BC9C}" type="pres">
      <dgm:prSet presAssocID="{86E8C46A-83CE-4843-9962-88A560B97C66}" presName="level2hierChild" presStyleCnt="0"/>
      <dgm:spPr/>
    </dgm:pt>
    <dgm:pt modelId="{D403E095-F15C-48E2-9C61-493992EA1931}" type="pres">
      <dgm:prSet presAssocID="{92B9C977-0DC1-44C0-B5C8-66ACED624726}" presName="conn2-1" presStyleLbl="parChTrans1D2" presStyleIdx="0" presStyleCnt="8"/>
      <dgm:spPr/>
    </dgm:pt>
    <dgm:pt modelId="{B7BA6D57-0DA5-4901-9F8F-3CEA5D694992}" type="pres">
      <dgm:prSet presAssocID="{92B9C977-0DC1-44C0-B5C8-66ACED624726}" presName="connTx" presStyleLbl="parChTrans1D2" presStyleIdx="0" presStyleCnt="8"/>
      <dgm:spPr/>
    </dgm:pt>
    <dgm:pt modelId="{CFE56E01-2925-46D3-83A1-4A3191867273}" type="pres">
      <dgm:prSet presAssocID="{518FB3DF-2BB0-44DD-91D6-E5787375286F}" presName="root2" presStyleCnt="0"/>
      <dgm:spPr/>
    </dgm:pt>
    <dgm:pt modelId="{467EF03A-4EC9-434F-9B47-C03531E3A1CE}" type="pres">
      <dgm:prSet presAssocID="{518FB3DF-2BB0-44DD-91D6-E5787375286F}" presName="LevelTwoTextNode" presStyleLbl="node2" presStyleIdx="0" presStyleCnt="8" custScaleX="259447" custLinFactNeighborX="16502" custLinFactNeighborY="-4164">
        <dgm:presLayoutVars>
          <dgm:chPref val="3"/>
        </dgm:presLayoutVars>
      </dgm:prSet>
      <dgm:spPr/>
    </dgm:pt>
    <dgm:pt modelId="{7CCA656F-EDBD-41EB-B766-2634EEA46E6C}" type="pres">
      <dgm:prSet presAssocID="{518FB3DF-2BB0-44DD-91D6-E5787375286F}" presName="level3hierChild" presStyleCnt="0"/>
      <dgm:spPr/>
    </dgm:pt>
    <dgm:pt modelId="{3F48692C-C142-448E-AA3D-D360F5917392}" type="pres">
      <dgm:prSet presAssocID="{0EE74828-06C8-4F17-B63A-A51B0CD9BA3E}" presName="conn2-1" presStyleLbl="parChTrans1D2" presStyleIdx="1" presStyleCnt="8"/>
      <dgm:spPr/>
    </dgm:pt>
    <dgm:pt modelId="{7A756ED4-0450-4186-947A-0B9232553B22}" type="pres">
      <dgm:prSet presAssocID="{0EE74828-06C8-4F17-B63A-A51B0CD9BA3E}" presName="connTx" presStyleLbl="parChTrans1D2" presStyleIdx="1" presStyleCnt="8"/>
      <dgm:spPr/>
    </dgm:pt>
    <dgm:pt modelId="{DCAA634F-031F-48BC-AE9E-8467EC5432A8}" type="pres">
      <dgm:prSet presAssocID="{8F078199-F57A-4662-BA03-09FCA353E2BC}" presName="root2" presStyleCnt="0"/>
      <dgm:spPr/>
    </dgm:pt>
    <dgm:pt modelId="{13436368-083A-4442-A0D4-020014F6AF77}" type="pres">
      <dgm:prSet presAssocID="{8F078199-F57A-4662-BA03-09FCA353E2BC}" presName="LevelTwoTextNode" presStyleLbl="node2" presStyleIdx="1" presStyleCnt="8" custScaleX="286648" custScaleY="138706" custLinFactX="85659" custLinFactNeighborX="100000" custLinFactNeighborY="-4369">
        <dgm:presLayoutVars>
          <dgm:chPref val="3"/>
        </dgm:presLayoutVars>
      </dgm:prSet>
      <dgm:spPr/>
    </dgm:pt>
    <dgm:pt modelId="{0570BD0C-757D-4DB7-848E-F94AF8B8A745}" type="pres">
      <dgm:prSet presAssocID="{8F078199-F57A-4662-BA03-09FCA353E2BC}" presName="level3hierChild" presStyleCnt="0"/>
      <dgm:spPr/>
    </dgm:pt>
    <dgm:pt modelId="{CEE8864C-6384-44EC-A006-6C563E5D8A7A}" type="pres">
      <dgm:prSet presAssocID="{B0BCF51F-EC5D-4410-BAEE-C0247ACAAFF8}" presName="conn2-1" presStyleLbl="parChTrans1D2" presStyleIdx="2" presStyleCnt="8"/>
      <dgm:spPr/>
    </dgm:pt>
    <dgm:pt modelId="{4C3B2402-DED4-4F76-88E5-CD065447CEB9}" type="pres">
      <dgm:prSet presAssocID="{B0BCF51F-EC5D-4410-BAEE-C0247ACAAFF8}" presName="connTx" presStyleLbl="parChTrans1D2" presStyleIdx="2" presStyleCnt="8"/>
      <dgm:spPr/>
    </dgm:pt>
    <dgm:pt modelId="{2A444844-CBC3-45CF-B2CB-1E12561B8655}" type="pres">
      <dgm:prSet presAssocID="{5C658778-AA83-4005-B93B-83AB7846F35F}" presName="root2" presStyleCnt="0"/>
      <dgm:spPr/>
    </dgm:pt>
    <dgm:pt modelId="{C9410CA2-1334-4C6B-8D5A-7FBD6C357CA5}" type="pres">
      <dgm:prSet presAssocID="{5C658778-AA83-4005-B93B-83AB7846F35F}" presName="LevelTwoTextNode" presStyleLbl="node2" presStyleIdx="2" presStyleCnt="8" custScaleX="309233" custScaleY="150076">
        <dgm:presLayoutVars>
          <dgm:chPref val="3"/>
        </dgm:presLayoutVars>
      </dgm:prSet>
      <dgm:spPr/>
    </dgm:pt>
    <dgm:pt modelId="{1672F6D5-CBBD-4FDF-A2C6-7767320267F5}" type="pres">
      <dgm:prSet presAssocID="{5C658778-AA83-4005-B93B-83AB7846F35F}" presName="level3hierChild" presStyleCnt="0"/>
      <dgm:spPr/>
    </dgm:pt>
    <dgm:pt modelId="{CCF50282-844C-4687-A48F-82EFDDFF3B7E}" type="pres">
      <dgm:prSet presAssocID="{5E931A48-B7BB-4BF0-96D5-9AB6750E576A}" presName="conn2-1" presStyleLbl="parChTrans1D2" presStyleIdx="3" presStyleCnt="8"/>
      <dgm:spPr/>
    </dgm:pt>
    <dgm:pt modelId="{B5FD4DDA-9217-4D60-9AB8-B540123D2ED3}" type="pres">
      <dgm:prSet presAssocID="{5E931A48-B7BB-4BF0-96D5-9AB6750E576A}" presName="connTx" presStyleLbl="parChTrans1D2" presStyleIdx="3" presStyleCnt="8"/>
      <dgm:spPr/>
    </dgm:pt>
    <dgm:pt modelId="{A0EDAD9A-5565-4034-B09F-AE03207077A1}" type="pres">
      <dgm:prSet presAssocID="{217664F0-A8A6-4D4A-9432-A10319EC09CB}" presName="root2" presStyleCnt="0"/>
      <dgm:spPr/>
    </dgm:pt>
    <dgm:pt modelId="{9F3A9F16-74FA-4A6B-8877-8B45B376A300}" type="pres">
      <dgm:prSet presAssocID="{217664F0-A8A6-4D4A-9432-A10319EC09CB}" presName="LevelTwoTextNode" presStyleLbl="node2" presStyleIdx="3" presStyleCnt="8" custScaleX="285316" custScaleY="144169" custLinFactNeighborX="4605" custLinFactNeighborY="-20505">
        <dgm:presLayoutVars>
          <dgm:chPref val="3"/>
        </dgm:presLayoutVars>
      </dgm:prSet>
      <dgm:spPr/>
    </dgm:pt>
    <dgm:pt modelId="{4A76A848-9D3F-46EB-AB46-D2C66B9A2C0A}" type="pres">
      <dgm:prSet presAssocID="{217664F0-A8A6-4D4A-9432-A10319EC09CB}" presName="level3hierChild" presStyleCnt="0"/>
      <dgm:spPr/>
    </dgm:pt>
    <dgm:pt modelId="{5EAF8867-7666-4906-A30D-9EED42A76D55}" type="pres">
      <dgm:prSet presAssocID="{035EE7D7-B373-4637-8615-69C5D107B90E}" presName="conn2-1" presStyleLbl="parChTrans1D2" presStyleIdx="4" presStyleCnt="8"/>
      <dgm:spPr/>
    </dgm:pt>
    <dgm:pt modelId="{04725FC9-9645-4839-BB5E-C4202ADD9F04}" type="pres">
      <dgm:prSet presAssocID="{035EE7D7-B373-4637-8615-69C5D107B90E}" presName="connTx" presStyleLbl="parChTrans1D2" presStyleIdx="4" presStyleCnt="8"/>
      <dgm:spPr/>
    </dgm:pt>
    <dgm:pt modelId="{E14991DE-4B61-4DF2-B81C-BE05E0723EFE}" type="pres">
      <dgm:prSet presAssocID="{F047DE77-B1DB-49D3-95AA-61016DB92AFB}" presName="root2" presStyleCnt="0"/>
      <dgm:spPr/>
    </dgm:pt>
    <dgm:pt modelId="{F4E4BD14-993E-4CC4-95CA-0D96662358D5}" type="pres">
      <dgm:prSet presAssocID="{F047DE77-B1DB-49D3-95AA-61016DB92AFB}" presName="LevelTwoTextNode" presStyleLbl="node2" presStyleIdx="4" presStyleCnt="8" custScaleX="259808" custLinFactX="73176" custLinFactNeighborX="100000" custLinFactNeighborY="-6554">
        <dgm:presLayoutVars>
          <dgm:chPref val="3"/>
        </dgm:presLayoutVars>
      </dgm:prSet>
      <dgm:spPr/>
    </dgm:pt>
    <dgm:pt modelId="{C27A58CC-CE21-4208-A173-B0F3D5E20ADD}" type="pres">
      <dgm:prSet presAssocID="{F047DE77-B1DB-49D3-95AA-61016DB92AFB}" presName="level3hierChild" presStyleCnt="0"/>
      <dgm:spPr/>
    </dgm:pt>
    <dgm:pt modelId="{5426B78B-C2DD-4995-BEE6-A184ADB2BA3B}" type="pres">
      <dgm:prSet presAssocID="{0DA1EEFA-0D09-4FAC-97C9-5AB7E9FF4DA9}" presName="conn2-1" presStyleLbl="parChTrans1D2" presStyleIdx="5" presStyleCnt="8"/>
      <dgm:spPr/>
    </dgm:pt>
    <dgm:pt modelId="{8754CC67-A089-44A3-8ACF-BBAFF36E1EDE}" type="pres">
      <dgm:prSet presAssocID="{0DA1EEFA-0D09-4FAC-97C9-5AB7E9FF4DA9}" presName="connTx" presStyleLbl="parChTrans1D2" presStyleIdx="5" presStyleCnt="8"/>
      <dgm:spPr/>
    </dgm:pt>
    <dgm:pt modelId="{B3AF326F-B2F0-41D6-BEA4-5D1148F1A7D4}" type="pres">
      <dgm:prSet presAssocID="{934273D1-A973-4BBE-A963-84FC0EBE1A3D}" presName="root2" presStyleCnt="0"/>
      <dgm:spPr/>
    </dgm:pt>
    <dgm:pt modelId="{4634ADDF-7E1E-4F8A-B0E4-603A0E81690B}" type="pres">
      <dgm:prSet presAssocID="{934273D1-A973-4BBE-A963-84FC0EBE1A3D}" presName="LevelTwoTextNode" presStyleLbl="node2" presStyleIdx="5" presStyleCnt="8" custScaleX="233636" custScaleY="93826" custLinFactNeighborX="4421" custLinFactNeighborY="-11057">
        <dgm:presLayoutVars>
          <dgm:chPref val="3"/>
        </dgm:presLayoutVars>
      </dgm:prSet>
      <dgm:spPr/>
    </dgm:pt>
    <dgm:pt modelId="{07F40866-37C4-4C2D-BBD1-DFEEDB59F9F9}" type="pres">
      <dgm:prSet presAssocID="{934273D1-A973-4BBE-A963-84FC0EBE1A3D}" presName="level3hierChild" presStyleCnt="0"/>
      <dgm:spPr/>
    </dgm:pt>
    <dgm:pt modelId="{9EA06EE3-892E-414A-89DD-33A706228BB6}" type="pres">
      <dgm:prSet presAssocID="{34F130D2-7AFF-46E3-87B4-F3260A83080A}" presName="conn2-1" presStyleLbl="parChTrans1D2" presStyleIdx="6" presStyleCnt="8"/>
      <dgm:spPr/>
    </dgm:pt>
    <dgm:pt modelId="{9153957F-73FB-4ABA-9459-EA9121CF1F7A}" type="pres">
      <dgm:prSet presAssocID="{34F130D2-7AFF-46E3-87B4-F3260A83080A}" presName="connTx" presStyleLbl="parChTrans1D2" presStyleIdx="6" presStyleCnt="8"/>
      <dgm:spPr/>
    </dgm:pt>
    <dgm:pt modelId="{B6E8021D-1C0D-4D98-B381-C480CC290516}" type="pres">
      <dgm:prSet presAssocID="{712DAED3-4823-4AC2-91F2-51F980E5C044}" presName="root2" presStyleCnt="0"/>
      <dgm:spPr/>
    </dgm:pt>
    <dgm:pt modelId="{35A7AB69-848A-404F-B7B2-20DB5D551CD3}" type="pres">
      <dgm:prSet presAssocID="{712DAED3-4823-4AC2-91F2-51F980E5C044}" presName="LevelTwoTextNode" presStyleLbl="node2" presStyleIdx="6" presStyleCnt="8" custScaleX="279508" custLinFactX="75174" custLinFactNeighborX="100000" custLinFactNeighborY="-2185">
        <dgm:presLayoutVars>
          <dgm:chPref val="3"/>
        </dgm:presLayoutVars>
      </dgm:prSet>
      <dgm:spPr/>
    </dgm:pt>
    <dgm:pt modelId="{9671EFAF-8F4A-4041-80B3-40E2A337A931}" type="pres">
      <dgm:prSet presAssocID="{712DAED3-4823-4AC2-91F2-51F980E5C044}" presName="level3hierChild" presStyleCnt="0"/>
      <dgm:spPr/>
    </dgm:pt>
    <dgm:pt modelId="{5268B142-3435-4F3E-8E71-28835A34F7FF}" type="pres">
      <dgm:prSet presAssocID="{C5869086-3ADC-4E7B-AE97-786FF298AFF2}" presName="conn2-1" presStyleLbl="parChTrans1D2" presStyleIdx="7" presStyleCnt="8"/>
      <dgm:spPr/>
    </dgm:pt>
    <dgm:pt modelId="{1BCD2A25-375F-4A86-BB27-E5B5BC732F25}" type="pres">
      <dgm:prSet presAssocID="{C5869086-3ADC-4E7B-AE97-786FF298AFF2}" presName="connTx" presStyleLbl="parChTrans1D2" presStyleIdx="7" presStyleCnt="8"/>
      <dgm:spPr/>
    </dgm:pt>
    <dgm:pt modelId="{B0D4DA5F-FA70-4D89-B39F-453125625E0D}" type="pres">
      <dgm:prSet presAssocID="{96F7F03C-DA37-4368-A765-C48CC99B2B1E}" presName="root2" presStyleCnt="0"/>
      <dgm:spPr/>
    </dgm:pt>
    <dgm:pt modelId="{A1213C0D-D778-4647-BB50-5A1363D32DBB}" type="pres">
      <dgm:prSet presAssocID="{96F7F03C-DA37-4368-A765-C48CC99B2B1E}" presName="LevelTwoTextNode" presStyleLbl="node2" presStyleIdx="7" presStyleCnt="8" custScaleX="212476" custScaleY="148135" custLinFactNeighborX="3996" custLinFactNeighborY="-15293">
        <dgm:presLayoutVars>
          <dgm:chPref val="3"/>
        </dgm:presLayoutVars>
      </dgm:prSet>
      <dgm:spPr/>
    </dgm:pt>
    <dgm:pt modelId="{9BE2B336-7AF3-4BD3-A75C-537ACFB38C81}" type="pres">
      <dgm:prSet presAssocID="{96F7F03C-DA37-4368-A765-C48CC99B2B1E}" presName="level3hierChild" presStyleCnt="0"/>
      <dgm:spPr/>
    </dgm:pt>
  </dgm:ptLst>
  <dgm:cxnLst>
    <dgm:cxn modelId="{F46B4004-E723-4325-9F11-A8A4A8A1C0B4}" type="presOf" srcId="{8F1BEADF-DFB9-4E7C-A932-06158A67B603}" destId="{1F6EE665-605F-4EA9-AFB4-9EF9CA37E8F8}" srcOrd="0" destOrd="0" presId="urn:microsoft.com/office/officeart/2008/layout/HorizontalMultiLevelHierarchy"/>
    <dgm:cxn modelId="{9D121917-FFA5-40B0-A5E8-95F8DCE21915}" type="presOf" srcId="{934273D1-A973-4BBE-A963-84FC0EBE1A3D}" destId="{4634ADDF-7E1E-4F8A-B0E4-603A0E81690B}" srcOrd="0" destOrd="0" presId="urn:microsoft.com/office/officeart/2008/layout/HorizontalMultiLevelHierarchy"/>
    <dgm:cxn modelId="{06374D19-A0CE-4AE5-8F59-43064CF8C512}" type="presOf" srcId="{5C658778-AA83-4005-B93B-83AB7846F35F}" destId="{C9410CA2-1334-4C6B-8D5A-7FBD6C357CA5}" srcOrd="0" destOrd="0" presId="urn:microsoft.com/office/officeart/2008/layout/HorizontalMultiLevelHierarchy"/>
    <dgm:cxn modelId="{4858621A-DE2D-46B8-ADA7-78210D697855}" type="presOf" srcId="{34F130D2-7AFF-46E3-87B4-F3260A83080A}" destId="{9153957F-73FB-4ABA-9459-EA9121CF1F7A}" srcOrd="1" destOrd="0" presId="urn:microsoft.com/office/officeart/2008/layout/HorizontalMultiLevelHierarchy"/>
    <dgm:cxn modelId="{34C45723-D92B-4A72-8E95-770B7DE0A2CE}" srcId="{86E8C46A-83CE-4843-9962-88A560B97C66}" destId="{8F078199-F57A-4662-BA03-09FCA353E2BC}" srcOrd="1" destOrd="0" parTransId="{0EE74828-06C8-4F17-B63A-A51B0CD9BA3E}" sibTransId="{F04F27BF-83EE-4CA8-8AA7-74869179BED7}"/>
    <dgm:cxn modelId="{539CA624-E09E-4F4B-95F3-D60FDBA615A9}" type="presOf" srcId="{34F130D2-7AFF-46E3-87B4-F3260A83080A}" destId="{9EA06EE3-892E-414A-89DD-33A706228BB6}" srcOrd="0" destOrd="0" presId="urn:microsoft.com/office/officeart/2008/layout/HorizontalMultiLevelHierarchy"/>
    <dgm:cxn modelId="{CD59FA24-A97E-4E91-93A6-7484156BE913}" srcId="{86E8C46A-83CE-4843-9962-88A560B97C66}" destId="{217664F0-A8A6-4D4A-9432-A10319EC09CB}" srcOrd="3" destOrd="0" parTransId="{5E931A48-B7BB-4BF0-96D5-9AB6750E576A}" sibTransId="{8E2A246E-07FA-4887-B510-02C0BBE484A9}"/>
    <dgm:cxn modelId="{A9373230-FD4F-488F-874A-C94DAB6F3673}" type="presOf" srcId="{5E931A48-B7BB-4BF0-96D5-9AB6750E576A}" destId="{B5FD4DDA-9217-4D60-9AB8-B540123D2ED3}" srcOrd="1" destOrd="0" presId="urn:microsoft.com/office/officeart/2008/layout/HorizontalMultiLevelHierarchy"/>
    <dgm:cxn modelId="{7A718433-7223-4874-9603-81C377FAF81B}" type="presOf" srcId="{8F078199-F57A-4662-BA03-09FCA353E2BC}" destId="{13436368-083A-4442-A0D4-020014F6AF77}" srcOrd="0" destOrd="0" presId="urn:microsoft.com/office/officeart/2008/layout/HorizontalMultiLevelHierarchy"/>
    <dgm:cxn modelId="{B928BF3A-80A1-433F-BDD2-ADA63A56B67A}" type="presOf" srcId="{92B9C977-0DC1-44C0-B5C8-66ACED624726}" destId="{B7BA6D57-0DA5-4901-9F8F-3CEA5D694992}" srcOrd="1" destOrd="0" presId="urn:microsoft.com/office/officeart/2008/layout/HorizontalMultiLevelHierarchy"/>
    <dgm:cxn modelId="{C0D3FA3B-5A77-4531-BC0B-41987AFB9724}" type="presOf" srcId="{B0BCF51F-EC5D-4410-BAEE-C0247ACAAFF8}" destId="{4C3B2402-DED4-4F76-88E5-CD065447CEB9}" srcOrd="1" destOrd="0" presId="urn:microsoft.com/office/officeart/2008/layout/HorizontalMultiLevelHierarchy"/>
    <dgm:cxn modelId="{35F99E3D-C546-4359-A3DD-42DDA8F74A3F}" type="presOf" srcId="{F047DE77-B1DB-49D3-95AA-61016DB92AFB}" destId="{F4E4BD14-993E-4CC4-95CA-0D96662358D5}" srcOrd="0" destOrd="0" presId="urn:microsoft.com/office/officeart/2008/layout/HorizontalMultiLevelHierarchy"/>
    <dgm:cxn modelId="{C1028662-5C5E-4149-98F0-C7938025B3E7}" type="presOf" srcId="{96F7F03C-DA37-4368-A765-C48CC99B2B1E}" destId="{A1213C0D-D778-4647-BB50-5A1363D32DBB}" srcOrd="0" destOrd="0" presId="urn:microsoft.com/office/officeart/2008/layout/HorizontalMultiLevelHierarchy"/>
    <dgm:cxn modelId="{70FF174A-5A67-472C-8B5C-8132BBC1F9C3}" srcId="{86E8C46A-83CE-4843-9962-88A560B97C66}" destId="{F047DE77-B1DB-49D3-95AA-61016DB92AFB}" srcOrd="4" destOrd="0" parTransId="{035EE7D7-B373-4637-8615-69C5D107B90E}" sibTransId="{CEFF4FA6-CBDD-496C-935D-520FFF02D586}"/>
    <dgm:cxn modelId="{1D644A78-6D91-4293-982E-A261979AA4E5}" type="presOf" srcId="{712DAED3-4823-4AC2-91F2-51F980E5C044}" destId="{35A7AB69-848A-404F-B7B2-20DB5D551CD3}" srcOrd="0" destOrd="0" presId="urn:microsoft.com/office/officeart/2008/layout/HorizontalMultiLevelHierarchy"/>
    <dgm:cxn modelId="{B1E41889-3A07-45DF-A87A-7A79F482A5B7}" type="presOf" srcId="{217664F0-A8A6-4D4A-9432-A10319EC09CB}" destId="{9F3A9F16-74FA-4A6B-8877-8B45B376A300}" srcOrd="0" destOrd="0" presId="urn:microsoft.com/office/officeart/2008/layout/HorizontalMultiLevelHierarchy"/>
    <dgm:cxn modelId="{8C016297-25D9-44FE-B4B6-816B9236134F}" type="presOf" srcId="{518FB3DF-2BB0-44DD-91D6-E5787375286F}" destId="{467EF03A-4EC9-434F-9B47-C03531E3A1CE}" srcOrd="0" destOrd="0" presId="urn:microsoft.com/office/officeart/2008/layout/HorizontalMultiLevelHierarchy"/>
    <dgm:cxn modelId="{F6EA6E97-E803-4FDA-BD78-639FC0E1F799}" srcId="{86E8C46A-83CE-4843-9962-88A560B97C66}" destId="{5C658778-AA83-4005-B93B-83AB7846F35F}" srcOrd="2" destOrd="0" parTransId="{B0BCF51F-EC5D-4410-BAEE-C0247ACAAFF8}" sibTransId="{752EAA7B-9A85-4E60-A47F-B348D16F5073}"/>
    <dgm:cxn modelId="{A3F149B5-C0BF-482E-A90B-17E2C5076742}" srcId="{86E8C46A-83CE-4843-9962-88A560B97C66}" destId="{934273D1-A973-4BBE-A963-84FC0EBE1A3D}" srcOrd="5" destOrd="0" parTransId="{0DA1EEFA-0D09-4FAC-97C9-5AB7E9FF4DA9}" sibTransId="{D8B0D56D-6D85-4390-A85A-7EC2B8661E5E}"/>
    <dgm:cxn modelId="{ED01C7B5-7254-4F70-ACDF-CD0AE5C9709E}" type="presOf" srcId="{B0BCF51F-EC5D-4410-BAEE-C0247ACAAFF8}" destId="{CEE8864C-6384-44EC-A006-6C563E5D8A7A}" srcOrd="0" destOrd="0" presId="urn:microsoft.com/office/officeart/2008/layout/HorizontalMultiLevelHierarchy"/>
    <dgm:cxn modelId="{B6184DB9-2B27-4506-B24C-2742A2964184}" type="presOf" srcId="{86E8C46A-83CE-4843-9962-88A560B97C66}" destId="{D6E26BED-DD7F-4CD2-9390-0A55112CBB5A}" srcOrd="0" destOrd="0" presId="urn:microsoft.com/office/officeart/2008/layout/HorizontalMultiLevelHierarchy"/>
    <dgm:cxn modelId="{B7D408BF-38E9-411F-9DFC-86521D0623CC}" type="presOf" srcId="{0DA1EEFA-0D09-4FAC-97C9-5AB7E9FF4DA9}" destId="{8754CC67-A089-44A3-8ACF-BBAFF36E1EDE}" srcOrd="1" destOrd="0" presId="urn:microsoft.com/office/officeart/2008/layout/HorizontalMultiLevelHierarchy"/>
    <dgm:cxn modelId="{203DB3C0-4CDC-443F-BEEE-C79D12B1F0E1}" type="presOf" srcId="{92B9C977-0DC1-44C0-B5C8-66ACED624726}" destId="{D403E095-F15C-48E2-9C61-493992EA1931}" srcOrd="0" destOrd="0" presId="urn:microsoft.com/office/officeart/2008/layout/HorizontalMultiLevelHierarchy"/>
    <dgm:cxn modelId="{BD95BEC0-08A9-4AC7-955A-A4A06C02B38E}" type="presOf" srcId="{0DA1EEFA-0D09-4FAC-97C9-5AB7E9FF4DA9}" destId="{5426B78B-C2DD-4995-BEE6-A184ADB2BA3B}" srcOrd="0" destOrd="0" presId="urn:microsoft.com/office/officeart/2008/layout/HorizontalMultiLevelHierarchy"/>
    <dgm:cxn modelId="{4500F6C6-695A-450F-B9B0-8D26F0ED4C56}" srcId="{86E8C46A-83CE-4843-9962-88A560B97C66}" destId="{518FB3DF-2BB0-44DD-91D6-E5787375286F}" srcOrd="0" destOrd="0" parTransId="{92B9C977-0DC1-44C0-B5C8-66ACED624726}" sibTransId="{9F7661CC-1BD3-416C-833A-67ED651E0472}"/>
    <dgm:cxn modelId="{C0B0DFD2-BB0E-47EA-86F7-C31D37CDEED6}" type="presOf" srcId="{035EE7D7-B373-4637-8615-69C5D107B90E}" destId="{04725FC9-9645-4839-BB5E-C4202ADD9F04}" srcOrd="1" destOrd="0" presId="urn:microsoft.com/office/officeart/2008/layout/HorizontalMultiLevelHierarchy"/>
    <dgm:cxn modelId="{49EA27D4-744D-498E-97DC-3C92C6CC8783}" type="presOf" srcId="{C5869086-3ADC-4E7B-AE97-786FF298AFF2}" destId="{5268B142-3435-4F3E-8E71-28835A34F7FF}" srcOrd="0" destOrd="0" presId="urn:microsoft.com/office/officeart/2008/layout/HorizontalMultiLevelHierarchy"/>
    <dgm:cxn modelId="{0CD40CD7-A8E0-4DC3-864E-41A07218CBF5}" type="presOf" srcId="{035EE7D7-B373-4637-8615-69C5D107B90E}" destId="{5EAF8867-7666-4906-A30D-9EED42A76D55}" srcOrd="0" destOrd="0" presId="urn:microsoft.com/office/officeart/2008/layout/HorizontalMultiLevelHierarchy"/>
    <dgm:cxn modelId="{6592F5D9-8EE4-4C82-9994-CA6E265E8242}" srcId="{86E8C46A-83CE-4843-9962-88A560B97C66}" destId="{96F7F03C-DA37-4368-A765-C48CC99B2B1E}" srcOrd="7" destOrd="0" parTransId="{C5869086-3ADC-4E7B-AE97-786FF298AFF2}" sibTransId="{6274908D-D3CA-427D-A58D-88EF1B1E2751}"/>
    <dgm:cxn modelId="{61DA85DB-C478-41FF-B1B1-31E239A68002}" srcId="{8F1BEADF-DFB9-4E7C-A932-06158A67B603}" destId="{86E8C46A-83CE-4843-9962-88A560B97C66}" srcOrd="0" destOrd="0" parTransId="{5297C410-BB2D-48D9-83B8-ECDA89E02394}" sibTransId="{C31A0888-4FBC-422C-A2D4-847C194466F5}"/>
    <dgm:cxn modelId="{9B6F8BDC-7EE7-4C68-A50D-140B33963ED1}" type="presOf" srcId="{C5869086-3ADC-4E7B-AE97-786FF298AFF2}" destId="{1BCD2A25-375F-4A86-BB27-E5B5BC732F25}" srcOrd="1" destOrd="0" presId="urn:microsoft.com/office/officeart/2008/layout/HorizontalMultiLevelHierarchy"/>
    <dgm:cxn modelId="{C6C71CDD-2E24-4770-9ED0-62BD4D71CD7E}" srcId="{86E8C46A-83CE-4843-9962-88A560B97C66}" destId="{712DAED3-4823-4AC2-91F2-51F980E5C044}" srcOrd="6" destOrd="0" parTransId="{34F130D2-7AFF-46E3-87B4-F3260A83080A}" sibTransId="{8BA879D5-19B8-4D71-8254-5B04E993F68F}"/>
    <dgm:cxn modelId="{C27E1EE3-9067-4AD8-8BB2-68947F599DCE}" type="presOf" srcId="{0EE74828-06C8-4F17-B63A-A51B0CD9BA3E}" destId="{3F48692C-C142-448E-AA3D-D360F5917392}" srcOrd="0" destOrd="0" presId="urn:microsoft.com/office/officeart/2008/layout/HorizontalMultiLevelHierarchy"/>
    <dgm:cxn modelId="{CE8358ED-8B99-48D4-BDC5-A256AA8555C4}" type="presOf" srcId="{0EE74828-06C8-4F17-B63A-A51B0CD9BA3E}" destId="{7A756ED4-0450-4186-947A-0B9232553B22}" srcOrd="1" destOrd="0" presId="urn:microsoft.com/office/officeart/2008/layout/HorizontalMultiLevelHierarchy"/>
    <dgm:cxn modelId="{6F2837F8-E5C8-458E-8722-AE7179990C2D}" type="presOf" srcId="{5E931A48-B7BB-4BF0-96D5-9AB6750E576A}" destId="{CCF50282-844C-4687-A48F-82EFDDFF3B7E}" srcOrd="0" destOrd="0" presId="urn:microsoft.com/office/officeart/2008/layout/HorizontalMultiLevelHierarchy"/>
    <dgm:cxn modelId="{0BD1522E-8CC0-4F56-96A3-88D7D9006C6A}" type="presParOf" srcId="{1F6EE665-605F-4EA9-AFB4-9EF9CA37E8F8}" destId="{669F6A2B-3D94-4F6C-B579-F4926D64CB9B}" srcOrd="0" destOrd="0" presId="urn:microsoft.com/office/officeart/2008/layout/HorizontalMultiLevelHierarchy"/>
    <dgm:cxn modelId="{0C4F6AC1-7076-4FBC-B177-E1041CDF041A}" type="presParOf" srcId="{669F6A2B-3D94-4F6C-B579-F4926D64CB9B}" destId="{D6E26BED-DD7F-4CD2-9390-0A55112CBB5A}" srcOrd="0" destOrd="0" presId="urn:microsoft.com/office/officeart/2008/layout/HorizontalMultiLevelHierarchy"/>
    <dgm:cxn modelId="{1D71F02E-A476-4272-B407-DEC0433DB512}" type="presParOf" srcId="{669F6A2B-3D94-4F6C-B579-F4926D64CB9B}" destId="{1AC02983-E234-48A7-8E0E-2BEEEED7BC9C}" srcOrd="1" destOrd="0" presId="urn:microsoft.com/office/officeart/2008/layout/HorizontalMultiLevelHierarchy"/>
    <dgm:cxn modelId="{2973D481-B5DB-4C35-B9E9-0FA935C852D1}" type="presParOf" srcId="{1AC02983-E234-48A7-8E0E-2BEEEED7BC9C}" destId="{D403E095-F15C-48E2-9C61-493992EA1931}" srcOrd="0" destOrd="0" presId="urn:microsoft.com/office/officeart/2008/layout/HorizontalMultiLevelHierarchy"/>
    <dgm:cxn modelId="{32D3A4E7-8737-4D15-897C-9197B0DB02A7}" type="presParOf" srcId="{D403E095-F15C-48E2-9C61-493992EA1931}" destId="{B7BA6D57-0DA5-4901-9F8F-3CEA5D694992}" srcOrd="0" destOrd="0" presId="urn:microsoft.com/office/officeart/2008/layout/HorizontalMultiLevelHierarchy"/>
    <dgm:cxn modelId="{EBDBD6D8-ABED-42A8-B35B-9CA52F633359}" type="presParOf" srcId="{1AC02983-E234-48A7-8E0E-2BEEEED7BC9C}" destId="{CFE56E01-2925-46D3-83A1-4A3191867273}" srcOrd="1" destOrd="0" presId="urn:microsoft.com/office/officeart/2008/layout/HorizontalMultiLevelHierarchy"/>
    <dgm:cxn modelId="{271787E3-A9DA-4217-944A-DABD3B6FCDC3}" type="presParOf" srcId="{CFE56E01-2925-46D3-83A1-4A3191867273}" destId="{467EF03A-4EC9-434F-9B47-C03531E3A1CE}" srcOrd="0" destOrd="0" presId="urn:microsoft.com/office/officeart/2008/layout/HorizontalMultiLevelHierarchy"/>
    <dgm:cxn modelId="{B38ED575-2CFD-444A-9175-CF1BB337C38B}" type="presParOf" srcId="{CFE56E01-2925-46D3-83A1-4A3191867273}" destId="{7CCA656F-EDBD-41EB-B766-2634EEA46E6C}" srcOrd="1" destOrd="0" presId="urn:microsoft.com/office/officeart/2008/layout/HorizontalMultiLevelHierarchy"/>
    <dgm:cxn modelId="{88862B0B-753F-4EC2-AE70-C043112CD79C}" type="presParOf" srcId="{1AC02983-E234-48A7-8E0E-2BEEEED7BC9C}" destId="{3F48692C-C142-448E-AA3D-D360F5917392}" srcOrd="2" destOrd="0" presId="urn:microsoft.com/office/officeart/2008/layout/HorizontalMultiLevelHierarchy"/>
    <dgm:cxn modelId="{F7F9119D-FCB7-4B2A-A405-A2C4AB97043E}" type="presParOf" srcId="{3F48692C-C142-448E-AA3D-D360F5917392}" destId="{7A756ED4-0450-4186-947A-0B9232553B22}" srcOrd="0" destOrd="0" presId="urn:microsoft.com/office/officeart/2008/layout/HorizontalMultiLevelHierarchy"/>
    <dgm:cxn modelId="{1F0545A9-05A5-4468-A1A0-C8DB384D5D81}" type="presParOf" srcId="{1AC02983-E234-48A7-8E0E-2BEEEED7BC9C}" destId="{DCAA634F-031F-48BC-AE9E-8467EC5432A8}" srcOrd="3" destOrd="0" presId="urn:microsoft.com/office/officeart/2008/layout/HorizontalMultiLevelHierarchy"/>
    <dgm:cxn modelId="{96026883-DF72-48AC-8703-961573813D81}" type="presParOf" srcId="{DCAA634F-031F-48BC-AE9E-8467EC5432A8}" destId="{13436368-083A-4442-A0D4-020014F6AF77}" srcOrd="0" destOrd="0" presId="urn:microsoft.com/office/officeart/2008/layout/HorizontalMultiLevelHierarchy"/>
    <dgm:cxn modelId="{47BE171A-AE4C-4FB1-BE03-0AB0AF05F94A}" type="presParOf" srcId="{DCAA634F-031F-48BC-AE9E-8467EC5432A8}" destId="{0570BD0C-757D-4DB7-848E-F94AF8B8A745}" srcOrd="1" destOrd="0" presId="urn:microsoft.com/office/officeart/2008/layout/HorizontalMultiLevelHierarchy"/>
    <dgm:cxn modelId="{82C56FB9-16BD-4CC3-8120-2072BC6089A4}" type="presParOf" srcId="{1AC02983-E234-48A7-8E0E-2BEEEED7BC9C}" destId="{CEE8864C-6384-44EC-A006-6C563E5D8A7A}" srcOrd="4" destOrd="0" presId="urn:microsoft.com/office/officeart/2008/layout/HorizontalMultiLevelHierarchy"/>
    <dgm:cxn modelId="{8D543DB8-C303-4D56-85BD-06F48C00C0B2}" type="presParOf" srcId="{CEE8864C-6384-44EC-A006-6C563E5D8A7A}" destId="{4C3B2402-DED4-4F76-88E5-CD065447CEB9}" srcOrd="0" destOrd="0" presId="urn:microsoft.com/office/officeart/2008/layout/HorizontalMultiLevelHierarchy"/>
    <dgm:cxn modelId="{0C492B6F-1520-4C48-836E-1DE81CC60B22}" type="presParOf" srcId="{1AC02983-E234-48A7-8E0E-2BEEEED7BC9C}" destId="{2A444844-CBC3-45CF-B2CB-1E12561B8655}" srcOrd="5" destOrd="0" presId="urn:microsoft.com/office/officeart/2008/layout/HorizontalMultiLevelHierarchy"/>
    <dgm:cxn modelId="{087A9FAA-E4D8-4549-B4B1-1C1DD6B9B456}" type="presParOf" srcId="{2A444844-CBC3-45CF-B2CB-1E12561B8655}" destId="{C9410CA2-1334-4C6B-8D5A-7FBD6C357CA5}" srcOrd="0" destOrd="0" presId="urn:microsoft.com/office/officeart/2008/layout/HorizontalMultiLevelHierarchy"/>
    <dgm:cxn modelId="{D1E78942-6E3F-45EB-AF8C-A8F46ADF9BC3}" type="presParOf" srcId="{2A444844-CBC3-45CF-B2CB-1E12561B8655}" destId="{1672F6D5-CBBD-4FDF-A2C6-7767320267F5}" srcOrd="1" destOrd="0" presId="urn:microsoft.com/office/officeart/2008/layout/HorizontalMultiLevelHierarchy"/>
    <dgm:cxn modelId="{9955DF59-DF0C-4BEA-86EA-529F30E06F28}" type="presParOf" srcId="{1AC02983-E234-48A7-8E0E-2BEEEED7BC9C}" destId="{CCF50282-844C-4687-A48F-82EFDDFF3B7E}" srcOrd="6" destOrd="0" presId="urn:microsoft.com/office/officeart/2008/layout/HorizontalMultiLevelHierarchy"/>
    <dgm:cxn modelId="{D16D12FD-10ED-4D72-9951-BDA2DE2CCF3A}" type="presParOf" srcId="{CCF50282-844C-4687-A48F-82EFDDFF3B7E}" destId="{B5FD4DDA-9217-4D60-9AB8-B540123D2ED3}" srcOrd="0" destOrd="0" presId="urn:microsoft.com/office/officeart/2008/layout/HorizontalMultiLevelHierarchy"/>
    <dgm:cxn modelId="{41E37180-1AEE-4601-9E01-FAE7052ED278}" type="presParOf" srcId="{1AC02983-E234-48A7-8E0E-2BEEEED7BC9C}" destId="{A0EDAD9A-5565-4034-B09F-AE03207077A1}" srcOrd="7" destOrd="0" presId="urn:microsoft.com/office/officeart/2008/layout/HorizontalMultiLevelHierarchy"/>
    <dgm:cxn modelId="{AF4188CB-C09E-4A88-A885-EB4A6917AC22}" type="presParOf" srcId="{A0EDAD9A-5565-4034-B09F-AE03207077A1}" destId="{9F3A9F16-74FA-4A6B-8877-8B45B376A300}" srcOrd="0" destOrd="0" presId="urn:microsoft.com/office/officeart/2008/layout/HorizontalMultiLevelHierarchy"/>
    <dgm:cxn modelId="{A20A781F-4A92-4967-B314-3467B27958B2}" type="presParOf" srcId="{A0EDAD9A-5565-4034-B09F-AE03207077A1}" destId="{4A76A848-9D3F-46EB-AB46-D2C66B9A2C0A}" srcOrd="1" destOrd="0" presId="urn:microsoft.com/office/officeart/2008/layout/HorizontalMultiLevelHierarchy"/>
    <dgm:cxn modelId="{0CA37EBC-44B8-4B4B-94DD-B68D64E0AA2D}" type="presParOf" srcId="{1AC02983-E234-48A7-8E0E-2BEEEED7BC9C}" destId="{5EAF8867-7666-4906-A30D-9EED42A76D55}" srcOrd="8" destOrd="0" presId="urn:microsoft.com/office/officeart/2008/layout/HorizontalMultiLevelHierarchy"/>
    <dgm:cxn modelId="{B01F76DC-3862-4EE5-B1AC-37C18FB699EC}" type="presParOf" srcId="{5EAF8867-7666-4906-A30D-9EED42A76D55}" destId="{04725FC9-9645-4839-BB5E-C4202ADD9F04}" srcOrd="0" destOrd="0" presId="urn:microsoft.com/office/officeart/2008/layout/HorizontalMultiLevelHierarchy"/>
    <dgm:cxn modelId="{7C2ECFD7-EBBB-4B94-9037-5C386696C20D}" type="presParOf" srcId="{1AC02983-E234-48A7-8E0E-2BEEEED7BC9C}" destId="{E14991DE-4B61-4DF2-B81C-BE05E0723EFE}" srcOrd="9" destOrd="0" presId="urn:microsoft.com/office/officeart/2008/layout/HorizontalMultiLevelHierarchy"/>
    <dgm:cxn modelId="{A1F80772-92D7-41BF-BD70-5B0A550156AB}" type="presParOf" srcId="{E14991DE-4B61-4DF2-B81C-BE05E0723EFE}" destId="{F4E4BD14-993E-4CC4-95CA-0D96662358D5}" srcOrd="0" destOrd="0" presId="urn:microsoft.com/office/officeart/2008/layout/HorizontalMultiLevelHierarchy"/>
    <dgm:cxn modelId="{CE6EB02C-3079-49CF-8E74-3041C57C8D7C}" type="presParOf" srcId="{E14991DE-4B61-4DF2-B81C-BE05E0723EFE}" destId="{C27A58CC-CE21-4208-A173-B0F3D5E20ADD}" srcOrd="1" destOrd="0" presId="urn:microsoft.com/office/officeart/2008/layout/HorizontalMultiLevelHierarchy"/>
    <dgm:cxn modelId="{A3A5F8ED-6064-4BDD-94F8-AFC5C5C3758F}" type="presParOf" srcId="{1AC02983-E234-48A7-8E0E-2BEEEED7BC9C}" destId="{5426B78B-C2DD-4995-BEE6-A184ADB2BA3B}" srcOrd="10" destOrd="0" presId="urn:microsoft.com/office/officeart/2008/layout/HorizontalMultiLevelHierarchy"/>
    <dgm:cxn modelId="{B42E1060-E10F-4E19-9280-1E8C9D61B334}" type="presParOf" srcId="{5426B78B-C2DD-4995-BEE6-A184ADB2BA3B}" destId="{8754CC67-A089-44A3-8ACF-BBAFF36E1EDE}" srcOrd="0" destOrd="0" presId="urn:microsoft.com/office/officeart/2008/layout/HorizontalMultiLevelHierarchy"/>
    <dgm:cxn modelId="{C8B1050E-FC87-4B75-9406-72383F61285C}" type="presParOf" srcId="{1AC02983-E234-48A7-8E0E-2BEEEED7BC9C}" destId="{B3AF326F-B2F0-41D6-BEA4-5D1148F1A7D4}" srcOrd="11" destOrd="0" presId="urn:microsoft.com/office/officeart/2008/layout/HorizontalMultiLevelHierarchy"/>
    <dgm:cxn modelId="{6CF40C68-1ADD-40DA-8401-8BC4426C4035}" type="presParOf" srcId="{B3AF326F-B2F0-41D6-BEA4-5D1148F1A7D4}" destId="{4634ADDF-7E1E-4F8A-B0E4-603A0E81690B}" srcOrd="0" destOrd="0" presId="urn:microsoft.com/office/officeart/2008/layout/HorizontalMultiLevelHierarchy"/>
    <dgm:cxn modelId="{12073D4A-7967-412F-8A1C-0349A3F666BC}" type="presParOf" srcId="{B3AF326F-B2F0-41D6-BEA4-5D1148F1A7D4}" destId="{07F40866-37C4-4C2D-BBD1-DFEEDB59F9F9}" srcOrd="1" destOrd="0" presId="urn:microsoft.com/office/officeart/2008/layout/HorizontalMultiLevelHierarchy"/>
    <dgm:cxn modelId="{47348255-F663-4D09-BD73-4CE0617D05CC}" type="presParOf" srcId="{1AC02983-E234-48A7-8E0E-2BEEEED7BC9C}" destId="{9EA06EE3-892E-414A-89DD-33A706228BB6}" srcOrd="12" destOrd="0" presId="urn:microsoft.com/office/officeart/2008/layout/HorizontalMultiLevelHierarchy"/>
    <dgm:cxn modelId="{C9D0E1A8-2C05-447E-9599-E075BF604398}" type="presParOf" srcId="{9EA06EE3-892E-414A-89DD-33A706228BB6}" destId="{9153957F-73FB-4ABA-9459-EA9121CF1F7A}" srcOrd="0" destOrd="0" presId="urn:microsoft.com/office/officeart/2008/layout/HorizontalMultiLevelHierarchy"/>
    <dgm:cxn modelId="{5A841C48-B343-4031-A350-A2A57C0B3F95}" type="presParOf" srcId="{1AC02983-E234-48A7-8E0E-2BEEEED7BC9C}" destId="{B6E8021D-1C0D-4D98-B381-C480CC290516}" srcOrd="13" destOrd="0" presId="urn:microsoft.com/office/officeart/2008/layout/HorizontalMultiLevelHierarchy"/>
    <dgm:cxn modelId="{736071AF-19B0-49D7-A67D-44BD757E269E}" type="presParOf" srcId="{B6E8021D-1C0D-4D98-B381-C480CC290516}" destId="{35A7AB69-848A-404F-B7B2-20DB5D551CD3}" srcOrd="0" destOrd="0" presId="urn:microsoft.com/office/officeart/2008/layout/HorizontalMultiLevelHierarchy"/>
    <dgm:cxn modelId="{91F5EFBA-8600-419E-889D-5EB9D70F7A9F}" type="presParOf" srcId="{B6E8021D-1C0D-4D98-B381-C480CC290516}" destId="{9671EFAF-8F4A-4041-80B3-40E2A337A931}" srcOrd="1" destOrd="0" presId="urn:microsoft.com/office/officeart/2008/layout/HorizontalMultiLevelHierarchy"/>
    <dgm:cxn modelId="{9FB26376-EC63-414B-8DFC-743E12AFECC0}" type="presParOf" srcId="{1AC02983-E234-48A7-8E0E-2BEEEED7BC9C}" destId="{5268B142-3435-4F3E-8E71-28835A34F7FF}" srcOrd="14" destOrd="0" presId="urn:microsoft.com/office/officeart/2008/layout/HorizontalMultiLevelHierarchy"/>
    <dgm:cxn modelId="{1336ED48-334E-4B92-AEE1-E40494561ADC}" type="presParOf" srcId="{5268B142-3435-4F3E-8E71-28835A34F7FF}" destId="{1BCD2A25-375F-4A86-BB27-E5B5BC732F25}" srcOrd="0" destOrd="0" presId="urn:microsoft.com/office/officeart/2008/layout/HorizontalMultiLevelHierarchy"/>
    <dgm:cxn modelId="{E9A51C17-D1D2-4D56-B8AA-15963A79B9D4}" type="presParOf" srcId="{1AC02983-E234-48A7-8E0E-2BEEEED7BC9C}" destId="{B0D4DA5F-FA70-4D89-B39F-453125625E0D}" srcOrd="15" destOrd="0" presId="urn:microsoft.com/office/officeart/2008/layout/HorizontalMultiLevelHierarchy"/>
    <dgm:cxn modelId="{A167D1FA-2F5F-4F73-8204-60A1A47BB011}" type="presParOf" srcId="{B0D4DA5F-FA70-4D89-B39F-453125625E0D}" destId="{A1213C0D-D778-4647-BB50-5A1363D32DBB}" srcOrd="0" destOrd="0" presId="urn:microsoft.com/office/officeart/2008/layout/HorizontalMultiLevelHierarchy"/>
    <dgm:cxn modelId="{2599096D-D403-45E6-B079-68A63FFF34E1}" type="presParOf" srcId="{B0D4DA5F-FA70-4D89-B39F-453125625E0D}" destId="{9BE2B336-7AF3-4BD3-A75C-537ACFB38C8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C3A103-454C-45A0-8A49-09AB7C76078E}" type="doc">
      <dgm:prSet loTypeId="urn:microsoft.com/office/officeart/2005/8/layout/venn1" loCatId="relationship" qsTypeId="urn:microsoft.com/office/officeart/2005/8/quickstyle/simple1" qsCatId="simple" csTypeId="urn:microsoft.com/office/officeart/2005/8/colors/accent2_2" csCatId="accent2" phldr="1"/>
      <dgm:spPr/>
      <dgm:t>
        <a:bodyPr/>
        <a:lstStyle/>
        <a:p>
          <a:endParaRPr lang="it-IT"/>
        </a:p>
      </dgm:t>
    </dgm:pt>
    <dgm:pt modelId="{B237077C-8097-4546-B142-2225ED6EE3A3}" type="pres">
      <dgm:prSet presAssocID="{ADC3A103-454C-45A0-8A49-09AB7C76078E}" presName="compositeShape" presStyleCnt="0">
        <dgm:presLayoutVars>
          <dgm:chMax val="7"/>
          <dgm:dir/>
          <dgm:resizeHandles val="exact"/>
        </dgm:presLayoutVars>
      </dgm:prSet>
      <dgm:spPr/>
    </dgm:pt>
  </dgm:ptLst>
  <dgm:cxnLst>
    <dgm:cxn modelId="{91289701-88D9-4110-BA48-6D56F16F0C6B}" type="presOf" srcId="{ADC3A103-454C-45A0-8A49-09AB7C76078E}" destId="{B237077C-8097-4546-B142-2225ED6EE3A3}" srcOrd="0" destOrd="0" presId="urn:microsoft.com/office/officeart/2005/8/layout/ven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68A45-D5E5-465D-93C5-78A53279F9AD}" type="doc">
      <dgm:prSet loTypeId="urn:microsoft.com/office/officeart/2005/8/layout/cycle5" loCatId="cycle" qsTypeId="urn:microsoft.com/office/officeart/2005/8/quickstyle/simple1" qsCatId="simple" csTypeId="urn:microsoft.com/office/officeart/2005/8/colors/accent2_5" csCatId="accent2" phldr="1"/>
      <dgm:spPr/>
      <dgm:t>
        <a:bodyPr/>
        <a:lstStyle/>
        <a:p>
          <a:endParaRPr lang="it-IT"/>
        </a:p>
      </dgm:t>
    </dgm:pt>
    <dgm:pt modelId="{4FF0ED6D-B49E-44D8-ACEA-B5F536FF7BAE}">
      <dgm:prSet phldrT="[Testo]"/>
      <dgm:spPr/>
      <dgm:t>
        <a:bodyPr/>
        <a:lstStyle/>
        <a:p>
          <a:r>
            <a:rPr lang="it-IT" dirty="0"/>
            <a:t>Inps </a:t>
          </a:r>
        </a:p>
      </dgm:t>
    </dgm:pt>
    <dgm:pt modelId="{10068B9C-AFDC-405F-A0DD-DC6E3057F6A2}" type="parTrans" cxnId="{A1E019F5-4AC5-45A6-82D6-B42EFC7E8AB4}">
      <dgm:prSet/>
      <dgm:spPr/>
      <dgm:t>
        <a:bodyPr/>
        <a:lstStyle/>
        <a:p>
          <a:endParaRPr lang="it-IT"/>
        </a:p>
      </dgm:t>
    </dgm:pt>
    <dgm:pt modelId="{453F6104-1737-41C4-A37F-FEEA1E9270A1}" type="sibTrans" cxnId="{A1E019F5-4AC5-45A6-82D6-B42EFC7E8AB4}">
      <dgm:prSet/>
      <dgm:spPr/>
      <dgm:t>
        <a:bodyPr/>
        <a:lstStyle/>
        <a:p>
          <a:endParaRPr lang="it-IT"/>
        </a:p>
      </dgm:t>
    </dgm:pt>
    <dgm:pt modelId="{3D63F83E-E3DE-4F50-9F87-3A1E1D88C763}">
      <dgm:prSet phldrT="[Testo]"/>
      <dgm:spPr/>
      <dgm:t>
        <a:bodyPr/>
        <a:lstStyle/>
        <a:p>
          <a:r>
            <a:rPr lang="it-IT" dirty="0" err="1"/>
            <a:t>Inail</a:t>
          </a:r>
          <a:endParaRPr lang="it-IT" dirty="0"/>
        </a:p>
      </dgm:t>
    </dgm:pt>
    <dgm:pt modelId="{64302201-3862-41F2-BE6A-80BACD790833}" type="parTrans" cxnId="{F1E2D18E-92A2-489F-A36F-ACF423459A45}">
      <dgm:prSet/>
      <dgm:spPr/>
      <dgm:t>
        <a:bodyPr/>
        <a:lstStyle/>
        <a:p>
          <a:endParaRPr lang="it-IT"/>
        </a:p>
      </dgm:t>
    </dgm:pt>
    <dgm:pt modelId="{1848356C-FD77-40B0-9095-503ACBFEE6DB}" type="sibTrans" cxnId="{F1E2D18E-92A2-489F-A36F-ACF423459A45}">
      <dgm:prSet/>
      <dgm:spPr/>
      <dgm:t>
        <a:bodyPr/>
        <a:lstStyle/>
        <a:p>
          <a:endParaRPr lang="it-IT"/>
        </a:p>
      </dgm:t>
    </dgm:pt>
    <dgm:pt modelId="{C87D14FC-CA67-4DA6-B5CE-47384AB776D5}">
      <dgm:prSet phldrT="[Testo]"/>
      <dgm:spPr/>
      <dgm:t>
        <a:bodyPr/>
        <a:lstStyle/>
        <a:p>
          <a:r>
            <a:rPr lang="it-IT" dirty="0"/>
            <a:t>ADE</a:t>
          </a:r>
        </a:p>
      </dgm:t>
    </dgm:pt>
    <dgm:pt modelId="{313A7EFC-25C1-4F49-99F1-7F03DF6E3BCB}" type="parTrans" cxnId="{10016916-779C-444A-B957-FC69518DF7CC}">
      <dgm:prSet/>
      <dgm:spPr/>
      <dgm:t>
        <a:bodyPr/>
        <a:lstStyle/>
        <a:p>
          <a:endParaRPr lang="it-IT"/>
        </a:p>
      </dgm:t>
    </dgm:pt>
    <dgm:pt modelId="{FB6A53C5-9584-4124-A6FF-7701FBF1AEB3}" type="sibTrans" cxnId="{10016916-779C-444A-B957-FC69518DF7CC}">
      <dgm:prSet/>
      <dgm:spPr/>
      <dgm:t>
        <a:bodyPr/>
        <a:lstStyle/>
        <a:p>
          <a:endParaRPr lang="it-IT"/>
        </a:p>
      </dgm:t>
    </dgm:pt>
    <dgm:pt modelId="{5211A774-2EB7-4A4F-91A7-2E3B61BCE523}">
      <dgm:prSet phldrT="[Testo]"/>
      <dgm:spPr/>
      <dgm:t>
        <a:bodyPr/>
        <a:lstStyle/>
        <a:p>
          <a:r>
            <a:rPr lang="it-IT" dirty="0"/>
            <a:t>ADR</a:t>
          </a:r>
        </a:p>
      </dgm:t>
    </dgm:pt>
    <dgm:pt modelId="{AE4A2CFC-D493-4661-82EE-0BC679484FE2}" type="parTrans" cxnId="{CE1E5A22-DE01-42AB-A01E-E6DAC594CFDE}">
      <dgm:prSet/>
      <dgm:spPr/>
      <dgm:t>
        <a:bodyPr/>
        <a:lstStyle/>
        <a:p>
          <a:endParaRPr lang="it-IT"/>
        </a:p>
      </dgm:t>
    </dgm:pt>
    <dgm:pt modelId="{7C38AFB5-50E9-48B1-AEB7-8F61DB84BA2B}" type="sibTrans" cxnId="{CE1E5A22-DE01-42AB-A01E-E6DAC594CFDE}">
      <dgm:prSet/>
      <dgm:spPr/>
      <dgm:t>
        <a:bodyPr/>
        <a:lstStyle/>
        <a:p>
          <a:endParaRPr lang="it-IT"/>
        </a:p>
      </dgm:t>
    </dgm:pt>
    <dgm:pt modelId="{3194D679-5C52-45F9-81F7-4F2A7ABBDB38}" type="pres">
      <dgm:prSet presAssocID="{8B668A45-D5E5-465D-93C5-78A53279F9AD}" presName="cycle" presStyleCnt="0">
        <dgm:presLayoutVars>
          <dgm:dir/>
          <dgm:resizeHandles val="exact"/>
        </dgm:presLayoutVars>
      </dgm:prSet>
      <dgm:spPr/>
    </dgm:pt>
    <dgm:pt modelId="{D3EE1956-458E-4726-B753-95BB5F0F6E03}" type="pres">
      <dgm:prSet presAssocID="{4FF0ED6D-B49E-44D8-ACEA-B5F536FF7BAE}" presName="node" presStyleLbl="node1" presStyleIdx="0" presStyleCnt="4">
        <dgm:presLayoutVars>
          <dgm:bulletEnabled val="1"/>
        </dgm:presLayoutVars>
      </dgm:prSet>
      <dgm:spPr/>
    </dgm:pt>
    <dgm:pt modelId="{F09EB82F-9F49-45B3-B802-A35CA2EB178D}" type="pres">
      <dgm:prSet presAssocID="{4FF0ED6D-B49E-44D8-ACEA-B5F536FF7BAE}" presName="spNode" presStyleCnt="0"/>
      <dgm:spPr/>
    </dgm:pt>
    <dgm:pt modelId="{A0115EB8-B7E4-4879-895C-ED7FD623FE81}" type="pres">
      <dgm:prSet presAssocID="{453F6104-1737-41C4-A37F-FEEA1E9270A1}" presName="sibTrans" presStyleLbl="sibTrans1D1" presStyleIdx="0" presStyleCnt="4"/>
      <dgm:spPr/>
    </dgm:pt>
    <dgm:pt modelId="{4C634074-018C-43AD-8F73-C48B1A75F806}" type="pres">
      <dgm:prSet presAssocID="{3D63F83E-E3DE-4F50-9F87-3A1E1D88C763}" presName="node" presStyleLbl="node1" presStyleIdx="1" presStyleCnt="4">
        <dgm:presLayoutVars>
          <dgm:bulletEnabled val="1"/>
        </dgm:presLayoutVars>
      </dgm:prSet>
      <dgm:spPr/>
    </dgm:pt>
    <dgm:pt modelId="{F007A0CC-63BB-446F-8B19-C52B781C47DE}" type="pres">
      <dgm:prSet presAssocID="{3D63F83E-E3DE-4F50-9F87-3A1E1D88C763}" presName="spNode" presStyleCnt="0"/>
      <dgm:spPr/>
    </dgm:pt>
    <dgm:pt modelId="{23D26815-210A-40B5-A182-6E07ABFAFD16}" type="pres">
      <dgm:prSet presAssocID="{1848356C-FD77-40B0-9095-503ACBFEE6DB}" presName="sibTrans" presStyleLbl="sibTrans1D1" presStyleIdx="1" presStyleCnt="4"/>
      <dgm:spPr/>
    </dgm:pt>
    <dgm:pt modelId="{5ADC089A-8BE7-4506-A30B-EA3E2C85AE31}" type="pres">
      <dgm:prSet presAssocID="{C87D14FC-CA67-4DA6-B5CE-47384AB776D5}" presName="node" presStyleLbl="node1" presStyleIdx="2" presStyleCnt="4">
        <dgm:presLayoutVars>
          <dgm:bulletEnabled val="1"/>
        </dgm:presLayoutVars>
      </dgm:prSet>
      <dgm:spPr/>
    </dgm:pt>
    <dgm:pt modelId="{028D6291-CF1C-40AC-82FF-9688C8814021}" type="pres">
      <dgm:prSet presAssocID="{C87D14FC-CA67-4DA6-B5CE-47384AB776D5}" presName="spNode" presStyleCnt="0"/>
      <dgm:spPr/>
    </dgm:pt>
    <dgm:pt modelId="{FD0E5C54-EC0E-40C5-A899-29164938FF5C}" type="pres">
      <dgm:prSet presAssocID="{FB6A53C5-9584-4124-A6FF-7701FBF1AEB3}" presName="sibTrans" presStyleLbl="sibTrans1D1" presStyleIdx="2" presStyleCnt="4"/>
      <dgm:spPr/>
    </dgm:pt>
    <dgm:pt modelId="{6086FD69-4A2C-4F53-8CB0-DB8763C1DAA8}" type="pres">
      <dgm:prSet presAssocID="{5211A774-2EB7-4A4F-91A7-2E3B61BCE523}" presName="node" presStyleLbl="node1" presStyleIdx="3" presStyleCnt="4">
        <dgm:presLayoutVars>
          <dgm:bulletEnabled val="1"/>
        </dgm:presLayoutVars>
      </dgm:prSet>
      <dgm:spPr/>
    </dgm:pt>
    <dgm:pt modelId="{237A7122-A7DA-4F43-9071-85A4EEA7D617}" type="pres">
      <dgm:prSet presAssocID="{5211A774-2EB7-4A4F-91A7-2E3B61BCE523}" presName="spNode" presStyleCnt="0"/>
      <dgm:spPr/>
    </dgm:pt>
    <dgm:pt modelId="{51F14F1F-E008-4E50-B74D-E20AAD600E32}" type="pres">
      <dgm:prSet presAssocID="{7C38AFB5-50E9-48B1-AEB7-8F61DB84BA2B}" presName="sibTrans" presStyleLbl="sibTrans1D1" presStyleIdx="3" presStyleCnt="4"/>
      <dgm:spPr/>
    </dgm:pt>
  </dgm:ptLst>
  <dgm:cxnLst>
    <dgm:cxn modelId="{10016916-779C-444A-B957-FC69518DF7CC}" srcId="{8B668A45-D5E5-465D-93C5-78A53279F9AD}" destId="{C87D14FC-CA67-4DA6-B5CE-47384AB776D5}" srcOrd="2" destOrd="0" parTransId="{313A7EFC-25C1-4F49-99F1-7F03DF6E3BCB}" sibTransId="{FB6A53C5-9584-4124-A6FF-7701FBF1AEB3}"/>
    <dgm:cxn modelId="{2E31E918-A398-4526-8B89-76CA27BAA4C9}" type="presOf" srcId="{4FF0ED6D-B49E-44D8-ACEA-B5F536FF7BAE}" destId="{D3EE1956-458E-4726-B753-95BB5F0F6E03}" srcOrd="0" destOrd="0" presId="urn:microsoft.com/office/officeart/2005/8/layout/cycle5"/>
    <dgm:cxn modelId="{CE1E5A22-DE01-42AB-A01E-E6DAC594CFDE}" srcId="{8B668A45-D5E5-465D-93C5-78A53279F9AD}" destId="{5211A774-2EB7-4A4F-91A7-2E3B61BCE523}" srcOrd="3" destOrd="0" parTransId="{AE4A2CFC-D493-4661-82EE-0BC679484FE2}" sibTransId="{7C38AFB5-50E9-48B1-AEB7-8F61DB84BA2B}"/>
    <dgm:cxn modelId="{5FDA9763-4C58-4337-8DCC-76FD2682576B}" type="presOf" srcId="{5211A774-2EB7-4A4F-91A7-2E3B61BCE523}" destId="{6086FD69-4A2C-4F53-8CB0-DB8763C1DAA8}" srcOrd="0" destOrd="0" presId="urn:microsoft.com/office/officeart/2005/8/layout/cycle5"/>
    <dgm:cxn modelId="{75F26D78-1F44-487E-8680-FDA8167D6B7D}" type="presOf" srcId="{1848356C-FD77-40B0-9095-503ACBFEE6DB}" destId="{23D26815-210A-40B5-A182-6E07ABFAFD16}" srcOrd="0" destOrd="0" presId="urn:microsoft.com/office/officeart/2005/8/layout/cycle5"/>
    <dgm:cxn modelId="{F9557A58-38F5-43EC-973F-EFB9D4817BEB}" type="presOf" srcId="{FB6A53C5-9584-4124-A6FF-7701FBF1AEB3}" destId="{FD0E5C54-EC0E-40C5-A899-29164938FF5C}" srcOrd="0" destOrd="0" presId="urn:microsoft.com/office/officeart/2005/8/layout/cycle5"/>
    <dgm:cxn modelId="{A3A43B8D-EAED-41AB-A065-A8E70F15B63E}" type="presOf" srcId="{3D63F83E-E3DE-4F50-9F87-3A1E1D88C763}" destId="{4C634074-018C-43AD-8F73-C48B1A75F806}" srcOrd="0" destOrd="0" presId="urn:microsoft.com/office/officeart/2005/8/layout/cycle5"/>
    <dgm:cxn modelId="{F1E2D18E-92A2-489F-A36F-ACF423459A45}" srcId="{8B668A45-D5E5-465D-93C5-78A53279F9AD}" destId="{3D63F83E-E3DE-4F50-9F87-3A1E1D88C763}" srcOrd="1" destOrd="0" parTransId="{64302201-3862-41F2-BE6A-80BACD790833}" sibTransId="{1848356C-FD77-40B0-9095-503ACBFEE6DB}"/>
    <dgm:cxn modelId="{D3995693-9F2B-4C16-960E-032EF0BCD63A}" type="presOf" srcId="{8B668A45-D5E5-465D-93C5-78A53279F9AD}" destId="{3194D679-5C52-45F9-81F7-4F2A7ABBDB38}" srcOrd="0" destOrd="0" presId="urn:microsoft.com/office/officeart/2005/8/layout/cycle5"/>
    <dgm:cxn modelId="{A12746BE-F938-438E-BF48-5294A41708E5}" type="presOf" srcId="{C87D14FC-CA67-4DA6-B5CE-47384AB776D5}" destId="{5ADC089A-8BE7-4506-A30B-EA3E2C85AE31}" srcOrd="0" destOrd="0" presId="urn:microsoft.com/office/officeart/2005/8/layout/cycle5"/>
    <dgm:cxn modelId="{1D8A01CE-C113-431A-B374-C85BDE8050D3}" type="presOf" srcId="{453F6104-1737-41C4-A37F-FEEA1E9270A1}" destId="{A0115EB8-B7E4-4879-895C-ED7FD623FE81}" srcOrd="0" destOrd="0" presId="urn:microsoft.com/office/officeart/2005/8/layout/cycle5"/>
    <dgm:cxn modelId="{F7AAB9EB-D11A-4E24-B8DB-29D79041261B}" type="presOf" srcId="{7C38AFB5-50E9-48B1-AEB7-8F61DB84BA2B}" destId="{51F14F1F-E008-4E50-B74D-E20AAD600E32}" srcOrd="0" destOrd="0" presId="urn:microsoft.com/office/officeart/2005/8/layout/cycle5"/>
    <dgm:cxn modelId="{A1E019F5-4AC5-45A6-82D6-B42EFC7E8AB4}" srcId="{8B668A45-D5E5-465D-93C5-78A53279F9AD}" destId="{4FF0ED6D-B49E-44D8-ACEA-B5F536FF7BAE}" srcOrd="0" destOrd="0" parTransId="{10068B9C-AFDC-405F-A0DD-DC6E3057F6A2}" sibTransId="{453F6104-1737-41C4-A37F-FEEA1E9270A1}"/>
    <dgm:cxn modelId="{E0E8298E-5408-43A9-A5BA-19530031B9F8}" type="presParOf" srcId="{3194D679-5C52-45F9-81F7-4F2A7ABBDB38}" destId="{D3EE1956-458E-4726-B753-95BB5F0F6E03}" srcOrd="0" destOrd="0" presId="urn:microsoft.com/office/officeart/2005/8/layout/cycle5"/>
    <dgm:cxn modelId="{C3BE9395-EAE7-4A6A-8943-4DE22B437C81}" type="presParOf" srcId="{3194D679-5C52-45F9-81F7-4F2A7ABBDB38}" destId="{F09EB82F-9F49-45B3-B802-A35CA2EB178D}" srcOrd="1" destOrd="0" presId="urn:microsoft.com/office/officeart/2005/8/layout/cycle5"/>
    <dgm:cxn modelId="{F3DBC420-719F-495D-8396-B7CDCC66FC55}" type="presParOf" srcId="{3194D679-5C52-45F9-81F7-4F2A7ABBDB38}" destId="{A0115EB8-B7E4-4879-895C-ED7FD623FE81}" srcOrd="2" destOrd="0" presId="urn:microsoft.com/office/officeart/2005/8/layout/cycle5"/>
    <dgm:cxn modelId="{FAE32D8A-DCBC-40F6-8B92-9905B4CB0741}" type="presParOf" srcId="{3194D679-5C52-45F9-81F7-4F2A7ABBDB38}" destId="{4C634074-018C-43AD-8F73-C48B1A75F806}" srcOrd="3" destOrd="0" presId="urn:microsoft.com/office/officeart/2005/8/layout/cycle5"/>
    <dgm:cxn modelId="{16F1B66A-D97C-49B5-A54E-DADEC769308E}" type="presParOf" srcId="{3194D679-5C52-45F9-81F7-4F2A7ABBDB38}" destId="{F007A0CC-63BB-446F-8B19-C52B781C47DE}" srcOrd="4" destOrd="0" presId="urn:microsoft.com/office/officeart/2005/8/layout/cycle5"/>
    <dgm:cxn modelId="{E60E56CC-2D17-402D-BBBC-58C9CDA687A8}" type="presParOf" srcId="{3194D679-5C52-45F9-81F7-4F2A7ABBDB38}" destId="{23D26815-210A-40B5-A182-6E07ABFAFD16}" srcOrd="5" destOrd="0" presId="urn:microsoft.com/office/officeart/2005/8/layout/cycle5"/>
    <dgm:cxn modelId="{B194909B-DE3C-421B-83BB-BEFFBE716970}" type="presParOf" srcId="{3194D679-5C52-45F9-81F7-4F2A7ABBDB38}" destId="{5ADC089A-8BE7-4506-A30B-EA3E2C85AE31}" srcOrd="6" destOrd="0" presId="urn:microsoft.com/office/officeart/2005/8/layout/cycle5"/>
    <dgm:cxn modelId="{2806A006-EF65-4B73-9059-350257E6505E}" type="presParOf" srcId="{3194D679-5C52-45F9-81F7-4F2A7ABBDB38}" destId="{028D6291-CF1C-40AC-82FF-9688C8814021}" srcOrd="7" destOrd="0" presId="urn:microsoft.com/office/officeart/2005/8/layout/cycle5"/>
    <dgm:cxn modelId="{A5439A37-2F92-4463-8F6C-C86495D68617}" type="presParOf" srcId="{3194D679-5C52-45F9-81F7-4F2A7ABBDB38}" destId="{FD0E5C54-EC0E-40C5-A899-29164938FF5C}" srcOrd="8" destOrd="0" presId="urn:microsoft.com/office/officeart/2005/8/layout/cycle5"/>
    <dgm:cxn modelId="{A933E4B3-C2B6-437E-BBA5-684A68A85959}" type="presParOf" srcId="{3194D679-5C52-45F9-81F7-4F2A7ABBDB38}" destId="{6086FD69-4A2C-4F53-8CB0-DB8763C1DAA8}" srcOrd="9" destOrd="0" presId="urn:microsoft.com/office/officeart/2005/8/layout/cycle5"/>
    <dgm:cxn modelId="{3B358F04-F28B-4CF7-86CF-9F43D03E5790}" type="presParOf" srcId="{3194D679-5C52-45F9-81F7-4F2A7ABBDB38}" destId="{237A7122-A7DA-4F43-9071-85A4EEA7D617}" srcOrd="10" destOrd="0" presId="urn:microsoft.com/office/officeart/2005/8/layout/cycle5"/>
    <dgm:cxn modelId="{D618853E-8F70-46EE-9499-B652CB70DD72}" type="presParOf" srcId="{3194D679-5C52-45F9-81F7-4F2A7ABBDB38}" destId="{51F14F1F-E008-4E50-B74D-E20AAD600E32}" srcOrd="11"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6D1EA93-22CD-4934-AACD-0C84B6F64A53}" type="doc">
      <dgm:prSet loTypeId="urn:microsoft.com/office/officeart/2005/8/layout/radial4" loCatId="relationship" qsTypeId="urn:microsoft.com/office/officeart/2005/8/quickstyle/simple1" qsCatId="simple" csTypeId="urn:microsoft.com/office/officeart/2005/8/colors/accent2_4" csCatId="accent2" phldr="1"/>
      <dgm:spPr/>
      <dgm:t>
        <a:bodyPr/>
        <a:lstStyle/>
        <a:p>
          <a:endParaRPr lang="it-IT"/>
        </a:p>
      </dgm:t>
    </dgm:pt>
    <dgm:pt modelId="{69BACB28-DD2A-4AB4-A402-9AD71EEABACE}">
      <dgm:prSet phldrT="[Testo]" custT="1"/>
      <dgm:spPr>
        <a:solidFill>
          <a:schemeClr val="accent2">
            <a:lumMod val="20000"/>
            <a:lumOff val="80000"/>
          </a:schemeClr>
        </a:solidFill>
      </dgm:spPr>
      <dgm:t>
        <a:bodyPr/>
        <a:lstStyle/>
        <a:p>
          <a:pPr rtl="0"/>
          <a:r>
            <a:rPr lang="it-IT" sz="1400" dirty="0">
              <a:solidFill>
                <a:schemeClr val="accent6">
                  <a:lumMod val="75000"/>
                </a:schemeClr>
              </a:solidFill>
              <a:latin typeface="Georgia" panose="02040502050405020303" pitchFamily="18" charset="0"/>
              <a:ea typeface="Calibri"/>
              <a:cs typeface="Calibri"/>
              <a:sym typeface="Calibri"/>
            </a:rPr>
            <a:t>La tempestiva rilevazione della </a:t>
          </a:r>
          <a:r>
            <a:rPr lang="it-IT" sz="1400" dirty="0" err="1">
              <a:solidFill>
                <a:schemeClr val="accent6">
                  <a:lumMod val="75000"/>
                </a:schemeClr>
              </a:solidFill>
              <a:latin typeface="Georgia" panose="02040502050405020303" pitchFamily="18" charset="0"/>
              <a:ea typeface="Calibri"/>
              <a:cs typeface="Calibri"/>
              <a:sym typeface="Calibri"/>
            </a:rPr>
            <a:t>precrisi</a:t>
          </a:r>
          <a:r>
            <a:rPr lang="it-IT" sz="1400" dirty="0">
              <a:solidFill>
                <a:schemeClr val="accent6">
                  <a:lumMod val="75000"/>
                </a:schemeClr>
              </a:solidFill>
              <a:latin typeface="Georgia" panose="02040502050405020303" pitchFamily="18" charset="0"/>
              <a:ea typeface="Calibri"/>
              <a:cs typeface="Calibri"/>
              <a:sym typeface="Calibri"/>
            </a:rPr>
            <a:t>, crisi e dell’insolvenza poggia le basi sull’obbligo imposto all’imprenditore individuale e agli amministratori delle società di </a:t>
          </a:r>
          <a:r>
            <a:rPr lang="it-IT" sz="1400" b="1" dirty="0">
              <a:solidFill>
                <a:schemeClr val="accent6">
                  <a:lumMod val="75000"/>
                </a:schemeClr>
              </a:solidFill>
              <a:latin typeface="Georgia" panose="02040502050405020303" pitchFamily="18" charset="0"/>
              <a:ea typeface="Calibri"/>
              <a:cs typeface="Calibri"/>
              <a:sym typeface="Calibri"/>
            </a:rPr>
            <a:t>adottare rispettivamente misure idonee e assetti organizzativi, amministrativi e contabili adeguati </a:t>
          </a:r>
          <a:r>
            <a:rPr lang="it-IT" sz="1400" dirty="0">
              <a:solidFill>
                <a:schemeClr val="accent6">
                  <a:lumMod val="75000"/>
                </a:schemeClr>
              </a:solidFill>
              <a:latin typeface="Georgia" panose="02040502050405020303" pitchFamily="18" charset="0"/>
              <a:ea typeface="Calibri"/>
              <a:cs typeface="Calibri"/>
              <a:sym typeface="Calibri"/>
            </a:rPr>
            <a:t>anche ai fini della tempestiva evidenza di crisi e della perdita della continuità aziendale e di assumere idonee iniziative per superare tali contingenze</a:t>
          </a:r>
          <a:r>
            <a:rPr lang="it-IT" sz="1300" dirty="0">
              <a:solidFill>
                <a:schemeClr val="accent6">
                  <a:lumMod val="75000"/>
                </a:schemeClr>
              </a:solidFill>
              <a:latin typeface="Georgia" panose="02040502050405020303" pitchFamily="18" charset="0"/>
              <a:ea typeface="Calibri"/>
              <a:cs typeface="Calibri"/>
              <a:sym typeface="Calibri"/>
            </a:rPr>
            <a:t>.</a:t>
          </a:r>
          <a:endParaRPr lang="it-IT" sz="1300" dirty="0">
            <a:solidFill>
              <a:schemeClr val="accent6">
                <a:lumMod val="75000"/>
              </a:schemeClr>
            </a:solidFill>
          </a:endParaRPr>
        </a:p>
      </dgm:t>
    </dgm:pt>
    <dgm:pt modelId="{966CBDA2-C55D-4F6D-A6A8-09E2AFDD42C2}" type="parTrans" cxnId="{B29BC1AD-D746-4CAC-AF48-EC31778D7351}">
      <dgm:prSet/>
      <dgm:spPr/>
      <dgm:t>
        <a:bodyPr/>
        <a:lstStyle/>
        <a:p>
          <a:endParaRPr lang="it-IT"/>
        </a:p>
      </dgm:t>
    </dgm:pt>
    <dgm:pt modelId="{1F8A2DD2-34DC-4A71-88D2-CC6BA1BD5D17}" type="sibTrans" cxnId="{B29BC1AD-D746-4CAC-AF48-EC31778D7351}">
      <dgm:prSet/>
      <dgm:spPr/>
      <dgm:t>
        <a:bodyPr/>
        <a:lstStyle/>
        <a:p>
          <a:endParaRPr lang="it-IT"/>
        </a:p>
      </dgm:t>
    </dgm:pt>
    <dgm:pt modelId="{29808EE7-6B53-4841-8A99-0A5DA6A84442}">
      <dgm:prSet phldrT="[Testo]"/>
      <dgm:spPr>
        <a:solidFill>
          <a:schemeClr val="accent2">
            <a:lumMod val="40000"/>
            <a:lumOff val="60000"/>
          </a:schemeClr>
        </a:solidFill>
      </dgm:spPr>
      <dgm:t>
        <a:bodyPr/>
        <a:lstStyle/>
        <a:p>
          <a:r>
            <a:rPr lang="it-IT" dirty="0">
              <a:solidFill>
                <a:schemeClr val="bg1"/>
              </a:solidFill>
              <a:latin typeface="Georgia" panose="02040502050405020303" pitchFamily="18" charset="0"/>
            </a:rPr>
            <a:t>Riferimento art. 2086 c.c. e art. 3 ccii</a:t>
          </a:r>
          <a:endParaRPr lang="it-IT" dirty="0">
            <a:solidFill>
              <a:schemeClr val="bg1"/>
            </a:solidFill>
          </a:endParaRPr>
        </a:p>
      </dgm:t>
    </dgm:pt>
    <dgm:pt modelId="{58D40FE7-4850-4888-8B5B-54706108B057}" type="parTrans" cxnId="{98E5E9E7-5DB3-4F04-BA6F-2BE135639C10}">
      <dgm:prSet/>
      <dgm:spPr/>
      <dgm:t>
        <a:bodyPr/>
        <a:lstStyle/>
        <a:p>
          <a:endParaRPr lang="it-IT"/>
        </a:p>
      </dgm:t>
    </dgm:pt>
    <dgm:pt modelId="{225F8E96-A4BC-48EB-9676-7035FD800114}" type="sibTrans" cxnId="{98E5E9E7-5DB3-4F04-BA6F-2BE135639C10}">
      <dgm:prSet/>
      <dgm:spPr/>
      <dgm:t>
        <a:bodyPr/>
        <a:lstStyle/>
        <a:p>
          <a:endParaRPr lang="it-IT"/>
        </a:p>
      </dgm:t>
    </dgm:pt>
    <dgm:pt modelId="{18E2314B-896D-4627-8352-7395D702453D}">
      <dgm:prSet phldrT="[Testo]"/>
      <dgm:spPr/>
      <dgm:t>
        <a:bodyPr/>
        <a:lstStyle/>
        <a:p>
          <a:r>
            <a:rPr lang="it-IT" i="0" u="none" strike="noStrike" dirty="0">
              <a:solidFill>
                <a:schemeClr val="bg1"/>
              </a:solidFill>
              <a:effectLst/>
              <a:latin typeface="Georgia" panose="02040502050405020303" pitchFamily="18" charset="0"/>
            </a:rPr>
            <a:t>Spetta al </a:t>
          </a:r>
          <a:r>
            <a:rPr lang="it-IT" b="1" i="0" u="none" strike="noStrike" dirty="0" err="1">
              <a:solidFill>
                <a:schemeClr val="bg1"/>
              </a:solidFill>
              <a:effectLst/>
              <a:latin typeface="Georgia" panose="02040502050405020303" pitchFamily="18" charset="0"/>
            </a:rPr>
            <a:t>CdA</a:t>
          </a:r>
          <a:r>
            <a:rPr lang="it-IT" b="1" i="0" u="none" strike="noStrike" dirty="0">
              <a:solidFill>
                <a:schemeClr val="bg1"/>
              </a:solidFill>
              <a:effectLst/>
              <a:latin typeface="Georgia" panose="02040502050405020303" pitchFamily="18" charset="0"/>
            </a:rPr>
            <a:t> (e/o amministratore unico</a:t>
          </a:r>
          <a:r>
            <a:rPr lang="it-IT" i="0" u="none" strike="noStrike" dirty="0">
              <a:solidFill>
                <a:schemeClr val="bg1"/>
              </a:solidFill>
              <a:effectLst/>
              <a:latin typeface="Georgia" panose="02040502050405020303" pitchFamily="18" charset="0"/>
            </a:rPr>
            <a:t>) adottare  gli assetti ed </a:t>
          </a:r>
          <a:r>
            <a:rPr lang="it-IT" b="1" i="0" u="none" strike="noStrike" dirty="0">
              <a:solidFill>
                <a:schemeClr val="bg1"/>
              </a:solidFill>
              <a:effectLst/>
              <a:latin typeface="Georgia" panose="02040502050405020303" pitchFamily="18" charset="0"/>
            </a:rPr>
            <a:t>all’Imprenditore individuale </a:t>
          </a:r>
          <a:r>
            <a:rPr lang="it-IT" i="0" u="none" strike="noStrike" dirty="0">
              <a:solidFill>
                <a:schemeClr val="bg1"/>
              </a:solidFill>
              <a:effectLst/>
              <a:latin typeface="Georgia" panose="02040502050405020303" pitchFamily="18" charset="0"/>
            </a:rPr>
            <a:t>adottare misure idonee </a:t>
          </a:r>
          <a:endParaRPr lang="it-IT" dirty="0">
            <a:solidFill>
              <a:schemeClr val="bg1"/>
            </a:solidFill>
          </a:endParaRPr>
        </a:p>
      </dgm:t>
    </dgm:pt>
    <dgm:pt modelId="{2AE55778-004F-459A-BC44-1D51DB23D794}" type="parTrans" cxnId="{CE985833-FF55-45D9-8231-077E80010307}">
      <dgm:prSet/>
      <dgm:spPr/>
      <dgm:t>
        <a:bodyPr/>
        <a:lstStyle/>
        <a:p>
          <a:endParaRPr lang="it-IT"/>
        </a:p>
      </dgm:t>
    </dgm:pt>
    <dgm:pt modelId="{C2733C08-3300-4CE6-8C3A-9E4669F20460}" type="sibTrans" cxnId="{CE985833-FF55-45D9-8231-077E80010307}">
      <dgm:prSet/>
      <dgm:spPr/>
      <dgm:t>
        <a:bodyPr/>
        <a:lstStyle/>
        <a:p>
          <a:endParaRPr lang="it-IT"/>
        </a:p>
      </dgm:t>
    </dgm:pt>
    <dgm:pt modelId="{40E72718-46D3-4E01-94AD-98CB99E64D6F}">
      <dgm:prSet phldrT="[Testo]"/>
      <dgm:spPr/>
      <dgm:t>
        <a:bodyPr/>
        <a:lstStyle/>
        <a:p>
          <a:r>
            <a:rPr lang="it-IT" b="0" i="0" u="none" strike="noStrike" dirty="0">
              <a:solidFill>
                <a:schemeClr val="bg1"/>
              </a:solidFill>
              <a:effectLst/>
              <a:latin typeface="Georgia" panose="02040502050405020303" pitchFamily="18" charset="0"/>
            </a:rPr>
            <a:t>A carico del </a:t>
          </a:r>
          <a:r>
            <a:rPr lang="it-IT" b="1" i="0" u="none" strike="noStrike" dirty="0">
              <a:solidFill>
                <a:schemeClr val="bg1"/>
              </a:solidFill>
              <a:effectLst/>
              <a:latin typeface="Georgia" panose="02040502050405020303" pitchFamily="18" charset="0"/>
            </a:rPr>
            <a:t>collegio sindacale o del sindaco unico </a:t>
          </a:r>
          <a:r>
            <a:rPr lang="it-IT" b="0" i="0" u="none" strike="noStrike" dirty="0">
              <a:solidFill>
                <a:schemeClr val="bg1"/>
              </a:solidFill>
              <a:effectLst/>
              <a:latin typeface="Georgia" panose="02040502050405020303" pitchFamily="18" charset="0"/>
            </a:rPr>
            <a:t>il controllo sull’adeguatezza e sull’idoneità delle misure adottate.</a:t>
          </a:r>
          <a:endParaRPr lang="it-IT" dirty="0">
            <a:solidFill>
              <a:schemeClr val="bg1"/>
            </a:solidFill>
          </a:endParaRPr>
        </a:p>
      </dgm:t>
    </dgm:pt>
    <dgm:pt modelId="{2A35F8B8-51D9-4563-8CF9-5E61138C96EA}" type="parTrans" cxnId="{76B7FC87-0D7C-4CC6-AB2D-CCAF1A75FA39}">
      <dgm:prSet/>
      <dgm:spPr/>
      <dgm:t>
        <a:bodyPr/>
        <a:lstStyle/>
        <a:p>
          <a:endParaRPr lang="it-IT"/>
        </a:p>
      </dgm:t>
    </dgm:pt>
    <dgm:pt modelId="{512A7640-B5BB-4DD7-A88D-784B5E1F5788}" type="sibTrans" cxnId="{76B7FC87-0D7C-4CC6-AB2D-CCAF1A75FA39}">
      <dgm:prSet/>
      <dgm:spPr/>
      <dgm:t>
        <a:bodyPr/>
        <a:lstStyle/>
        <a:p>
          <a:endParaRPr lang="it-IT"/>
        </a:p>
      </dgm:t>
    </dgm:pt>
    <dgm:pt modelId="{6261E5FF-D0F0-4843-8BA3-D5505D8927A8}">
      <dgm:prSet/>
      <dgm:spPr/>
      <dgm:t>
        <a:bodyPr/>
        <a:lstStyle/>
        <a:p>
          <a:endParaRPr lang="it-IT"/>
        </a:p>
      </dgm:t>
    </dgm:pt>
    <dgm:pt modelId="{E3E28470-F37F-43CC-B816-AC078EE288D7}" type="parTrans" cxnId="{7CACE14F-AC9E-4E82-8382-2407BCE98C91}">
      <dgm:prSet/>
      <dgm:spPr/>
      <dgm:t>
        <a:bodyPr/>
        <a:lstStyle/>
        <a:p>
          <a:endParaRPr lang="it-IT"/>
        </a:p>
      </dgm:t>
    </dgm:pt>
    <dgm:pt modelId="{E33D6A6F-E124-462A-9449-959E239F18EC}" type="sibTrans" cxnId="{7CACE14F-AC9E-4E82-8382-2407BCE98C91}">
      <dgm:prSet/>
      <dgm:spPr/>
      <dgm:t>
        <a:bodyPr/>
        <a:lstStyle/>
        <a:p>
          <a:endParaRPr lang="it-IT"/>
        </a:p>
      </dgm:t>
    </dgm:pt>
    <dgm:pt modelId="{C9392F3D-08F5-4A7F-953F-43E9D21232D4}">
      <dgm:prSet/>
      <dgm:spPr/>
      <dgm:t>
        <a:bodyPr/>
        <a:lstStyle/>
        <a:p>
          <a:endParaRPr lang="it-IT" dirty="0"/>
        </a:p>
      </dgm:t>
    </dgm:pt>
    <dgm:pt modelId="{F083A049-26E0-4327-A25B-40D29C9085DE}" type="parTrans" cxnId="{8D84DFBF-912E-4F3C-B57F-A5FF17D617CF}">
      <dgm:prSet/>
      <dgm:spPr/>
      <dgm:t>
        <a:bodyPr/>
        <a:lstStyle/>
        <a:p>
          <a:endParaRPr lang="it-IT"/>
        </a:p>
      </dgm:t>
    </dgm:pt>
    <dgm:pt modelId="{1254394E-54A1-4623-A2FF-F988138EFA12}" type="sibTrans" cxnId="{8D84DFBF-912E-4F3C-B57F-A5FF17D617CF}">
      <dgm:prSet/>
      <dgm:spPr/>
      <dgm:t>
        <a:bodyPr/>
        <a:lstStyle/>
        <a:p>
          <a:endParaRPr lang="it-IT"/>
        </a:p>
      </dgm:t>
    </dgm:pt>
    <dgm:pt modelId="{C7395B1D-9FB4-4091-93EE-2F857268BB21}" type="pres">
      <dgm:prSet presAssocID="{56D1EA93-22CD-4934-AACD-0C84B6F64A53}" presName="cycle" presStyleCnt="0">
        <dgm:presLayoutVars>
          <dgm:chMax val="1"/>
          <dgm:dir/>
          <dgm:animLvl val="ctr"/>
          <dgm:resizeHandles val="exact"/>
        </dgm:presLayoutVars>
      </dgm:prSet>
      <dgm:spPr/>
    </dgm:pt>
    <dgm:pt modelId="{DD569693-5467-49AF-BFE0-7E154EDE76F4}" type="pres">
      <dgm:prSet presAssocID="{69BACB28-DD2A-4AB4-A402-9AD71EEABACE}" presName="centerShape" presStyleLbl="node0" presStyleIdx="0" presStyleCnt="1" custScaleX="284648" custLinFactNeighborX="-4876" custLinFactNeighborY="-54398"/>
      <dgm:spPr/>
    </dgm:pt>
    <dgm:pt modelId="{7B974EEF-EA57-47D5-8732-F235A1F4C772}" type="pres">
      <dgm:prSet presAssocID="{58D40FE7-4850-4888-8B5B-54706108B057}" presName="parTrans" presStyleLbl="bgSibTrans2D1" presStyleIdx="0" presStyleCnt="3" custAng="10588025" custScaleX="39474" custLinFactNeighborX="1847" custLinFactNeighborY="-76441"/>
      <dgm:spPr/>
    </dgm:pt>
    <dgm:pt modelId="{5FBFEE92-E4E7-4FDD-9BEC-EFBB3022A47B}" type="pres">
      <dgm:prSet presAssocID="{29808EE7-6B53-4841-8A99-0A5DA6A84442}" presName="node" presStyleLbl="node1" presStyleIdx="0" presStyleCnt="3" custScaleX="94390" custScaleY="97794" custRadScaleRad="92827" custRadScaleInc="-52193">
        <dgm:presLayoutVars>
          <dgm:bulletEnabled val="1"/>
        </dgm:presLayoutVars>
      </dgm:prSet>
      <dgm:spPr/>
    </dgm:pt>
    <dgm:pt modelId="{5F432C9C-6571-4817-9CAF-2E11F4F71B39}" type="pres">
      <dgm:prSet presAssocID="{2AE55778-004F-459A-BC44-1D51DB23D794}" presName="parTrans" presStyleLbl="bgSibTrans2D1" presStyleIdx="1" presStyleCnt="3" custAng="10959706" custScaleX="39597" custScaleY="89391" custLinFactNeighborX="-3288" custLinFactNeighborY="-72031"/>
      <dgm:spPr/>
    </dgm:pt>
    <dgm:pt modelId="{261EC0EC-C157-4B29-95F5-55F26B86627B}" type="pres">
      <dgm:prSet presAssocID="{18E2314B-896D-4627-8352-7395D702453D}" presName="node" presStyleLbl="node1" presStyleIdx="1" presStyleCnt="3" custRadScaleRad="7924" custRadScaleInc="-77749">
        <dgm:presLayoutVars>
          <dgm:bulletEnabled val="1"/>
        </dgm:presLayoutVars>
      </dgm:prSet>
      <dgm:spPr/>
    </dgm:pt>
    <dgm:pt modelId="{34139DAB-AAE8-4F7D-8F2D-7492FC8C21FA}" type="pres">
      <dgm:prSet presAssocID="{2A35F8B8-51D9-4563-8CF9-5E61138C96EA}" presName="parTrans" presStyleLbl="bgSibTrans2D1" presStyleIdx="2" presStyleCnt="3" custAng="10852269" custScaleX="37530" custScaleY="88309" custLinFactNeighborX="-12971" custLinFactNeighborY="-73501"/>
      <dgm:spPr/>
    </dgm:pt>
    <dgm:pt modelId="{9E1F547F-53BF-4B09-A4F2-C150E9DE3CFE}" type="pres">
      <dgm:prSet presAssocID="{40E72718-46D3-4E01-94AD-98CB99E64D6F}" presName="node" presStyleLbl="node1" presStyleIdx="2" presStyleCnt="3" custRadScaleRad="83076" custRadScaleInc="51472">
        <dgm:presLayoutVars>
          <dgm:bulletEnabled val="1"/>
        </dgm:presLayoutVars>
      </dgm:prSet>
      <dgm:spPr/>
    </dgm:pt>
  </dgm:ptLst>
  <dgm:cxnLst>
    <dgm:cxn modelId="{CB99E517-D9ED-4388-86EE-823681BC7747}" type="presOf" srcId="{40E72718-46D3-4E01-94AD-98CB99E64D6F}" destId="{9E1F547F-53BF-4B09-A4F2-C150E9DE3CFE}" srcOrd="0" destOrd="0" presId="urn:microsoft.com/office/officeart/2005/8/layout/radial4"/>
    <dgm:cxn modelId="{CE985833-FF55-45D9-8231-077E80010307}" srcId="{69BACB28-DD2A-4AB4-A402-9AD71EEABACE}" destId="{18E2314B-896D-4627-8352-7395D702453D}" srcOrd="1" destOrd="0" parTransId="{2AE55778-004F-459A-BC44-1D51DB23D794}" sibTransId="{C2733C08-3300-4CE6-8C3A-9E4669F20460}"/>
    <dgm:cxn modelId="{9FFABD46-CDD0-4798-AB2C-E54F0B6A5E71}" type="presOf" srcId="{2AE55778-004F-459A-BC44-1D51DB23D794}" destId="{5F432C9C-6571-4817-9CAF-2E11F4F71B39}" srcOrd="0" destOrd="0" presId="urn:microsoft.com/office/officeart/2005/8/layout/radial4"/>
    <dgm:cxn modelId="{3627234B-5066-4C0F-91D4-6FCD6D176AB0}" type="presOf" srcId="{56D1EA93-22CD-4934-AACD-0C84B6F64A53}" destId="{C7395B1D-9FB4-4091-93EE-2F857268BB21}" srcOrd="0" destOrd="0" presId="urn:microsoft.com/office/officeart/2005/8/layout/radial4"/>
    <dgm:cxn modelId="{7CACE14F-AC9E-4E82-8382-2407BCE98C91}" srcId="{56D1EA93-22CD-4934-AACD-0C84B6F64A53}" destId="{6261E5FF-D0F0-4843-8BA3-D5505D8927A8}" srcOrd="1" destOrd="0" parTransId="{E3E28470-F37F-43CC-B816-AC078EE288D7}" sibTransId="{E33D6A6F-E124-462A-9449-959E239F18EC}"/>
    <dgm:cxn modelId="{F0564C71-536B-433A-B661-48B692AAF751}" type="presOf" srcId="{2A35F8B8-51D9-4563-8CF9-5E61138C96EA}" destId="{34139DAB-AAE8-4F7D-8F2D-7492FC8C21FA}" srcOrd="0" destOrd="0" presId="urn:microsoft.com/office/officeart/2005/8/layout/radial4"/>
    <dgm:cxn modelId="{DF993B57-3734-41E5-BB32-2D1B2E9C48F1}" type="presOf" srcId="{29808EE7-6B53-4841-8A99-0A5DA6A84442}" destId="{5FBFEE92-E4E7-4FDD-9BEC-EFBB3022A47B}" srcOrd="0" destOrd="0" presId="urn:microsoft.com/office/officeart/2005/8/layout/radial4"/>
    <dgm:cxn modelId="{76B7FC87-0D7C-4CC6-AB2D-CCAF1A75FA39}" srcId="{69BACB28-DD2A-4AB4-A402-9AD71EEABACE}" destId="{40E72718-46D3-4E01-94AD-98CB99E64D6F}" srcOrd="2" destOrd="0" parTransId="{2A35F8B8-51D9-4563-8CF9-5E61138C96EA}" sibTransId="{512A7640-B5BB-4DD7-A88D-784B5E1F5788}"/>
    <dgm:cxn modelId="{759D8893-4D55-457C-8AD8-1A1254FE31D0}" type="presOf" srcId="{18E2314B-896D-4627-8352-7395D702453D}" destId="{261EC0EC-C157-4B29-95F5-55F26B86627B}" srcOrd="0" destOrd="0" presId="urn:microsoft.com/office/officeart/2005/8/layout/radial4"/>
    <dgm:cxn modelId="{B29BC1AD-D746-4CAC-AF48-EC31778D7351}" srcId="{56D1EA93-22CD-4934-AACD-0C84B6F64A53}" destId="{69BACB28-DD2A-4AB4-A402-9AD71EEABACE}" srcOrd="0" destOrd="0" parTransId="{966CBDA2-C55D-4F6D-A6A8-09E2AFDD42C2}" sibTransId="{1F8A2DD2-34DC-4A71-88D2-CC6BA1BD5D17}"/>
    <dgm:cxn modelId="{893E4FB1-4EAB-4133-8809-C84E4D10A637}" type="presOf" srcId="{58D40FE7-4850-4888-8B5B-54706108B057}" destId="{7B974EEF-EA57-47D5-8732-F235A1F4C772}" srcOrd="0" destOrd="0" presId="urn:microsoft.com/office/officeart/2005/8/layout/radial4"/>
    <dgm:cxn modelId="{8D84DFBF-912E-4F3C-B57F-A5FF17D617CF}" srcId="{56D1EA93-22CD-4934-AACD-0C84B6F64A53}" destId="{C9392F3D-08F5-4A7F-953F-43E9D21232D4}" srcOrd="2" destOrd="0" parTransId="{F083A049-26E0-4327-A25B-40D29C9085DE}" sibTransId="{1254394E-54A1-4623-A2FF-F988138EFA12}"/>
    <dgm:cxn modelId="{7E6B34D6-7A1D-4447-9222-B979D2E97086}" type="presOf" srcId="{69BACB28-DD2A-4AB4-A402-9AD71EEABACE}" destId="{DD569693-5467-49AF-BFE0-7E154EDE76F4}" srcOrd="0" destOrd="0" presId="urn:microsoft.com/office/officeart/2005/8/layout/radial4"/>
    <dgm:cxn modelId="{98E5E9E7-5DB3-4F04-BA6F-2BE135639C10}" srcId="{69BACB28-DD2A-4AB4-A402-9AD71EEABACE}" destId="{29808EE7-6B53-4841-8A99-0A5DA6A84442}" srcOrd="0" destOrd="0" parTransId="{58D40FE7-4850-4888-8B5B-54706108B057}" sibTransId="{225F8E96-A4BC-48EB-9676-7035FD800114}"/>
    <dgm:cxn modelId="{B8C5D6D9-A0E1-4CF8-90C2-BFA6DFFAA852}" type="presParOf" srcId="{C7395B1D-9FB4-4091-93EE-2F857268BB21}" destId="{DD569693-5467-49AF-BFE0-7E154EDE76F4}" srcOrd="0" destOrd="0" presId="urn:microsoft.com/office/officeart/2005/8/layout/radial4"/>
    <dgm:cxn modelId="{6109E4F0-372D-408A-83DF-DAA2C549964F}" type="presParOf" srcId="{C7395B1D-9FB4-4091-93EE-2F857268BB21}" destId="{7B974EEF-EA57-47D5-8732-F235A1F4C772}" srcOrd="1" destOrd="0" presId="urn:microsoft.com/office/officeart/2005/8/layout/radial4"/>
    <dgm:cxn modelId="{75CAC39A-D81B-4C04-8585-B38F828BC4FC}" type="presParOf" srcId="{C7395B1D-9FB4-4091-93EE-2F857268BB21}" destId="{5FBFEE92-E4E7-4FDD-9BEC-EFBB3022A47B}" srcOrd="2" destOrd="0" presId="urn:microsoft.com/office/officeart/2005/8/layout/radial4"/>
    <dgm:cxn modelId="{5A1EC060-4864-43C5-AB82-04877EA2D240}" type="presParOf" srcId="{C7395B1D-9FB4-4091-93EE-2F857268BB21}" destId="{5F432C9C-6571-4817-9CAF-2E11F4F71B39}" srcOrd="3" destOrd="0" presId="urn:microsoft.com/office/officeart/2005/8/layout/radial4"/>
    <dgm:cxn modelId="{DA361A69-0975-43B7-8864-FE78A894C6A3}" type="presParOf" srcId="{C7395B1D-9FB4-4091-93EE-2F857268BB21}" destId="{261EC0EC-C157-4B29-95F5-55F26B86627B}" srcOrd="4" destOrd="0" presId="urn:microsoft.com/office/officeart/2005/8/layout/radial4"/>
    <dgm:cxn modelId="{FB45176E-F200-433E-85B7-CF2E2F69849E}" type="presParOf" srcId="{C7395B1D-9FB4-4091-93EE-2F857268BB21}" destId="{34139DAB-AAE8-4F7D-8F2D-7492FC8C21FA}" srcOrd="5" destOrd="0" presId="urn:microsoft.com/office/officeart/2005/8/layout/radial4"/>
    <dgm:cxn modelId="{85297CE0-B025-4F54-85D9-6734A9257C15}" type="presParOf" srcId="{C7395B1D-9FB4-4091-93EE-2F857268BB21}" destId="{9E1F547F-53BF-4B09-A4F2-C150E9DE3CFE}"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453B35-46B0-48A1-8D59-B96B30FC815B}" type="doc">
      <dgm:prSet loTypeId="urn:microsoft.com/office/officeart/2005/8/layout/radial6" loCatId="relationship" qsTypeId="urn:microsoft.com/office/officeart/2005/8/quickstyle/3d2" qsCatId="3D" csTypeId="urn:microsoft.com/office/officeart/2005/8/colors/accent2_4" csCatId="accent2" phldr="1"/>
      <dgm:spPr/>
      <dgm:t>
        <a:bodyPr/>
        <a:lstStyle/>
        <a:p>
          <a:endParaRPr lang="it-IT"/>
        </a:p>
      </dgm:t>
    </dgm:pt>
    <dgm:pt modelId="{162A1DB2-6B9E-489D-A4DA-DD3725F16586}">
      <dgm:prSet phldrT="[Testo]"/>
      <dgm:spPr/>
      <dgm:t>
        <a:bodyPr/>
        <a:lstStyle/>
        <a:p>
          <a:r>
            <a:rPr lang="it-IT" dirty="0">
              <a:latin typeface="Georgia" panose="02040502050405020303" pitchFamily="18" charset="0"/>
            </a:rPr>
            <a:t>Adeguati assetti  organizzativi amministrative e contabili</a:t>
          </a:r>
        </a:p>
      </dgm:t>
    </dgm:pt>
    <dgm:pt modelId="{1C318571-8609-4952-A5BC-A22F16934EB7}" type="parTrans" cxnId="{1B3363B5-8314-4E0B-B69F-2E9AF4D4EACC}">
      <dgm:prSet/>
      <dgm:spPr/>
      <dgm:t>
        <a:bodyPr/>
        <a:lstStyle/>
        <a:p>
          <a:endParaRPr lang="it-IT"/>
        </a:p>
      </dgm:t>
    </dgm:pt>
    <dgm:pt modelId="{3B8AEF17-0738-46E0-8FDF-DFE7BF2CCF8C}" type="sibTrans" cxnId="{1B3363B5-8314-4E0B-B69F-2E9AF4D4EACC}">
      <dgm:prSet/>
      <dgm:spPr/>
      <dgm:t>
        <a:bodyPr/>
        <a:lstStyle/>
        <a:p>
          <a:endParaRPr lang="it-IT"/>
        </a:p>
      </dgm:t>
    </dgm:pt>
    <dgm:pt modelId="{7673B141-BCB3-4E0B-BFF9-43D6D15904BD}">
      <dgm:prSet phldrT="[Testo]" custT="1"/>
      <dgm:spPr/>
      <dgm:t>
        <a:bodyPr/>
        <a:lstStyle/>
        <a:p>
          <a:r>
            <a:rPr lang="it-IT" sz="1200" dirty="0">
              <a:latin typeface="Georgia" panose="02040502050405020303" pitchFamily="18" charset="0"/>
            </a:rPr>
            <a:t>Art. 2086 2 comma cc e art. 3  e 25 </a:t>
          </a:r>
          <a:r>
            <a:rPr lang="it-IT" sz="1200" dirty="0" err="1">
              <a:latin typeface="Georgia" panose="02040502050405020303" pitchFamily="18" charset="0"/>
            </a:rPr>
            <a:t>novies</a:t>
          </a:r>
          <a:r>
            <a:rPr lang="it-IT" sz="1200" dirty="0">
              <a:latin typeface="Georgia" panose="02040502050405020303" pitchFamily="18" charset="0"/>
            </a:rPr>
            <a:t> ccii </a:t>
          </a:r>
        </a:p>
      </dgm:t>
    </dgm:pt>
    <dgm:pt modelId="{5D1B7719-9263-429B-9D0F-26110337858E}" type="parTrans" cxnId="{ED30C729-0ABF-46EA-9B1E-027186AFE453}">
      <dgm:prSet/>
      <dgm:spPr/>
      <dgm:t>
        <a:bodyPr/>
        <a:lstStyle/>
        <a:p>
          <a:endParaRPr lang="it-IT"/>
        </a:p>
      </dgm:t>
    </dgm:pt>
    <dgm:pt modelId="{0DFEE7BD-CD85-43FA-993F-9C7BB75B76F4}" type="sibTrans" cxnId="{ED30C729-0ABF-46EA-9B1E-027186AFE453}">
      <dgm:prSet/>
      <dgm:spPr/>
      <dgm:t>
        <a:bodyPr/>
        <a:lstStyle/>
        <a:p>
          <a:endParaRPr lang="it-IT"/>
        </a:p>
      </dgm:t>
    </dgm:pt>
    <dgm:pt modelId="{580B7CDD-14C4-487A-875E-C399BAED4BC8}">
      <dgm:prSet phldrT="[Testo]" custT="1"/>
      <dgm:spPr/>
      <dgm:t>
        <a:bodyPr/>
        <a:lstStyle/>
        <a:p>
          <a:r>
            <a:rPr lang="it-IT" sz="1200" dirty="0">
              <a:latin typeface="Georgia" panose="02040502050405020303" pitchFamily="18" charset="0"/>
            </a:rPr>
            <a:t>Balance </a:t>
          </a:r>
          <a:r>
            <a:rPr lang="it-IT" sz="1200" dirty="0" err="1">
              <a:latin typeface="Georgia" panose="02040502050405020303" pitchFamily="18" charset="0"/>
            </a:rPr>
            <a:t>Scorecard</a:t>
          </a:r>
          <a:r>
            <a:rPr lang="it-IT" sz="1200" dirty="0">
              <a:latin typeface="Georgia" panose="02040502050405020303" pitchFamily="18" charset="0"/>
            </a:rPr>
            <a:t> </a:t>
          </a:r>
        </a:p>
      </dgm:t>
    </dgm:pt>
    <dgm:pt modelId="{D977381F-626F-494E-B53F-E336A04AF8E7}" type="parTrans" cxnId="{5BF3EF43-4CD3-47A9-A84D-33281BFFEE59}">
      <dgm:prSet/>
      <dgm:spPr/>
      <dgm:t>
        <a:bodyPr/>
        <a:lstStyle/>
        <a:p>
          <a:endParaRPr lang="it-IT"/>
        </a:p>
      </dgm:t>
    </dgm:pt>
    <dgm:pt modelId="{21595188-85B4-428C-A110-1F2208CBE292}" type="sibTrans" cxnId="{5BF3EF43-4CD3-47A9-A84D-33281BFFEE59}">
      <dgm:prSet/>
      <dgm:spPr/>
      <dgm:t>
        <a:bodyPr/>
        <a:lstStyle/>
        <a:p>
          <a:endParaRPr lang="it-IT"/>
        </a:p>
      </dgm:t>
    </dgm:pt>
    <dgm:pt modelId="{CE582A51-2214-494B-B073-6389DC01F02A}">
      <dgm:prSet phldrT="[Testo]" custT="1"/>
      <dgm:spPr/>
      <dgm:t>
        <a:bodyPr/>
        <a:lstStyle/>
        <a:p>
          <a:r>
            <a:rPr lang="it-IT" sz="1050" dirty="0">
              <a:solidFill>
                <a:schemeClr val="accent2"/>
              </a:solidFill>
              <a:latin typeface="Georgia" panose="02040502050405020303" pitchFamily="18" charset="0"/>
            </a:rPr>
            <a:t>La sostenibilità – Le nuove linee IFAC per le PMI</a:t>
          </a:r>
        </a:p>
      </dgm:t>
    </dgm:pt>
    <dgm:pt modelId="{81E9854B-DA2D-41AA-8D8D-12AC2C64E93A}" type="parTrans" cxnId="{B9AD72FB-A32E-4FC9-84AD-CCA08A11B248}">
      <dgm:prSet/>
      <dgm:spPr/>
      <dgm:t>
        <a:bodyPr/>
        <a:lstStyle/>
        <a:p>
          <a:endParaRPr lang="it-IT"/>
        </a:p>
      </dgm:t>
    </dgm:pt>
    <dgm:pt modelId="{DC8B5E9D-97AD-4B34-B784-341519EFD1D8}" type="sibTrans" cxnId="{B9AD72FB-A32E-4FC9-84AD-CCA08A11B248}">
      <dgm:prSet/>
      <dgm:spPr/>
      <dgm:t>
        <a:bodyPr/>
        <a:lstStyle/>
        <a:p>
          <a:endParaRPr lang="it-IT"/>
        </a:p>
      </dgm:t>
    </dgm:pt>
    <dgm:pt modelId="{B4EDAA6C-466A-4DF1-BCDE-4B9CF481356C}">
      <dgm:prSet phldrT="[Testo]" custT="1"/>
      <dgm:spPr/>
      <dgm:t>
        <a:bodyPr/>
        <a:lstStyle/>
        <a:p>
          <a:r>
            <a:rPr lang="it-IT" sz="1200" dirty="0">
              <a:effectLst/>
              <a:latin typeface="Georgia" panose="02040502050405020303" pitchFamily="18" charset="0"/>
            </a:rPr>
            <a:t>Le nuove linee EBA LOM</a:t>
          </a:r>
        </a:p>
      </dgm:t>
    </dgm:pt>
    <dgm:pt modelId="{E2170E4E-A450-47D5-8492-63B1C4AB4558}" type="parTrans" cxnId="{769AA53F-03FB-4981-96C8-4D24857761D8}">
      <dgm:prSet/>
      <dgm:spPr/>
      <dgm:t>
        <a:bodyPr/>
        <a:lstStyle/>
        <a:p>
          <a:endParaRPr lang="it-IT"/>
        </a:p>
      </dgm:t>
    </dgm:pt>
    <dgm:pt modelId="{6EE38F8F-5563-4513-9FBE-79945E5B8150}" type="sibTrans" cxnId="{769AA53F-03FB-4981-96C8-4D24857761D8}">
      <dgm:prSet/>
      <dgm:spPr/>
      <dgm:t>
        <a:bodyPr/>
        <a:lstStyle/>
        <a:p>
          <a:endParaRPr lang="it-IT"/>
        </a:p>
      </dgm:t>
    </dgm:pt>
    <dgm:pt modelId="{E05767B2-1589-45AD-BA94-15F950626453}" type="pres">
      <dgm:prSet presAssocID="{5D453B35-46B0-48A1-8D59-B96B30FC815B}" presName="Name0" presStyleCnt="0">
        <dgm:presLayoutVars>
          <dgm:chMax val="1"/>
          <dgm:dir/>
          <dgm:animLvl val="ctr"/>
          <dgm:resizeHandles val="exact"/>
        </dgm:presLayoutVars>
      </dgm:prSet>
      <dgm:spPr/>
    </dgm:pt>
    <dgm:pt modelId="{A658A3F4-0781-4515-9122-6DF7ADFE341B}" type="pres">
      <dgm:prSet presAssocID="{162A1DB2-6B9E-489D-A4DA-DD3725F16586}" presName="centerShape" presStyleLbl="node0" presStyleIdx="0" presStyleCnt="1"/>
      <dgm:spPr/>
    </dgm:pt>
    <dgm:pt modelId="{0735442E-9581-4CFC-BE73-E77D2449B255}" type="pres">
      <dgm:prSet presAssocID="{7673B141-BCB3-4E0B-BFF9-43D6D15904BD}" presName="node" presStyleLbl="node1" presStyleIdx="0" presStyleCnt="4">
        <dgm:presLayoutVars>
          <dgm:bulletEnabled val="1"/>
        </dgm:presLayoutVars>
      </dgm:prSet>
      <dgm:spPr/>
    </dgm:pt>
    <dgm:pt modelId="{6D0B438E-6761-419A-AC3B-C76CAB81373A}" type="pres">
      <dgm:prSet presAssocID="{7673B141-BCB3-4E0B-BFF9-43D6D15904BD}" presName="dummy" presStyleCnt="0"/>
      <dgm:spPr/>
    </dgm:pt>
    <dgm:pt modelId="{EEA9B1AA-A1C7-4305-8C62-8E4B528EDA9F}" type="pres">
      <dgm:prSet presAssocID="{0DFEE7BD-CD85-43FA-993F-9C7BB75B76F4}" presName="sibTrans" presStyleLbl="sibTrans2D1" presStyleIdx="0" presStyleCnt="4"/>
      <dgm:spPr/>
    </dgm:pt>
    <dgm:pt modelId="{6267C4A1-3E93-4E9B-89F7-014D2B210481}" type="pres">
      <dgm:prSet presAssocID="{580B7CDD-14C4-487A-875E-C399BAED4BC8}" presName="node" presStyleLbl="node1" presStyleIdx="1" presStyleCnt="4">
        <dgm:presLayoutVars>
          <dgm:bulletEnabled val="1"/>
        </dgm:presLayoutVars>
      </dgm:prSet>
      <dgm:spPr/>
    </dgm:pt>
    <dgm:pt modelId="{0DB0E820-9139-4ACA-BD60-D815C8B2B8EE}" type="pres">
      <dgm:prSet presAssocID="{580B7CDD-14C4-487A-875E-C399BAED4BC8}" presName="dummy" presStyleCnt="0"/>
      <dgm:spPr/>
    </dgm:pt>
    <dgm:pt modelId="{F91A66F0-0671-4712-B0CE-C4B636EC9621}" type="pres">
      <dgm:prSet presAssocID="{21595188-85B4-428C-A110-1F2208CBE292}" presName="sibTrans" presStyleLbl="sibTrans2D1" presStyleIdx="1" presStyleCnt="4"/>
      <dgm:spPr/>
    </dgm:pt>
    <dgm:pt modelId="{D95DB626-2051-4B9C-9A35-9A9D8EA35935}" type="pres">
      <dgm:prSet presAssocID="{CE582A51-2214-494B-B073-6389DC01F02A}" presName="node" presStyleLbl="node1" presStyleIdx="2" presStyleCnt="4">
        <dgm:presLayoutVars>
          <dgm:bulletEnabled val="1"/>
        </dgm:presLayoutVars>
      </dgm:prSet>
      <dgm:spPr/>
    </dgm:pt>
    <dgm:pt modelId="{89F2B2B0-56E3-4AA8-A3A4-340CFA8844EA}" type="pres">
      <dgm:prSet presAssocID="{CE582A51-2214-494B-B073-6389DC01F02A}" presName="dummy" presStyleCnt="0"/>
      <dgm:spPr/>
    </dgm:pt>
    <dgm:pt modelId="{43A1E57C-4A12-40EB-ADED-BE396BE47FEC}" type="pres">
      <dgm:prSet presAssocID="{DC8B5E9D-97AD-4B34-B784-341519EFD1D8}" presName="sibTrans" presStyleLbl="sibTrans2D1" presStyleIdx="2" presStyleCnt="4"/>
      <dgm:spPr/>
    </dgm:pt>
    <dgm:pt modelId="{E75B9F98-6B03-4EC2-93B9-C9E2C6E2BAA5}" type="pres">
      <dgm:prSet presAssocID="{B4EDAA6C-466A-4DF1-BCDE-4B9CF481356C}" presName="node" presStyleLbl="node1" presStyleIdx="3" presStyleCnt="4" custScaleY="106145">
        <dgm:presLayoutVars>
          <dgm:bulletEnabled val="1"/>
        </dgm:presLayoutVars>
      </dgm:prSet>
      <dgm:spPr/>
    </dgm:pt>
    <dgm:pt modelId="{02E4FA24-96C9-47F9-BD5B-15CED222E55D}" type="pres">
      <dgm:prSet presAssocID="{B4EDAA6C-466A-4DF1-BCDE-4B9CF481356C}" presName="dummy" presStyleCnt="0"/>
      <dgm:spPr/>
    </dgm:pt>
    <dgm:pt modelId="{47B39BC5-0BD1-4734-89C9-CBCBB5F07237}" type="pres">
      <dgm:prSet presAssocID="{6EE38F8F-5563-4513-9FBE-79945E5B8150}" presName="sibTrans" presStyleLbl="sibTrans2D1" presStyleIdx="3" presStyleCnt="4"/>
      <dgm:spPr/>
    </dgm:pt>
  </dgm:ptLst>
  <dgm:cxnLst>
    <dgm:cxn modelId="{42527A15-1540-44DF-B8F5-F2AA9E39B45D}" type="presOf" srcId="{CE582A51-2214-494B-B073-6389DC01F02A}" destId="{D95DB626-2051-4B9C-9A35-9A9D8EA35935}" srcOrd="0" destOrd="0" presId="urn:microsoft.com/office/officeart/2005/8/layout/radial6"/>
    <dgm:cxn modelId="{DFB26518-C803-452D-AA2B-3C169966A741}" type="presOf" srcId="{B4EDAA6C-466A-4DF1-BCDE-4B9CF481356C}" destId="{E75B9F98-6B03-4EC2-93B9-C9E2C6E2BAA5}" srcOrd="0" destOrd="0" presId="urn:microsoft.com/office/officeart/2005/8/layout/radial6"/>
    <dgm:cxn modelId="{ED30C729-0ABF-46EA-9B1E-027186AFE453}" srcId="{162A1DB2-6B9E-489D-A4DA-DD3725F16586}" destId="{7673B141-BCB3-4E0B-BFF9-43D6D15904BD}" srcOrd="0" destOrd="0" parTransId="{5D1B7719-9263-429B-9D0F-26110337858E}" sibTransId="{0DFEE7BD-CD85-43FA-993F-9C7BB75B76F4}"/>
    <dgm:cxn modelId="{7BA2732C-EF2D-4150-8CB5-3D0B2E08FD2B}" type="presOf" srcId="{6EE38F8F-5563-4513-9FBE-79945E5B8150}" destId="{47B39BC5-0BD1-4734-89C9-CBCBB5F07237}" srcOrd="0" destOrd="0" presId="urn:microsoft.com/office/officeart/2005/8/layout/radial6"/>
    <dgm:cxn modelId="{769AA53F-03FB-4981-96C8-4D24857761D8}" srcId="{162A1DB2-6B9E-489D-A4DA-DD3725F16586}" destId="{B4EDAA6C-466A-4DF1-BCDE-4B9CF481356C}" srcOrd="3" destOrd="0" parTransId="{E2170E4E-A450-47D5-8492-63B1C4AB4558}" sibTransId="{6EE38F8F-5563-4513-9FBE-79945E5B8150}"/>
    <dgm:cxn modelId="{5BF3EF43-4CD3-47A9-A84D-33281BFFEE59}" srcId="{162A1DB2-6B9E-489D-A4DA-DD3725F16586}" destId="{580B7CDD-14C4-487A-875E-C399BAED4BC8}" srcOrd="1" destOrd="0" parTransId="{D977381F-626F-494E-B53F-E336A04AF8E7}" sibTransId="{21595188-85B4-428C-A110-1F2208CBE292}"/>
    <dgm:cxn modelId="{2D0C59A0-4762-492C-A8E2-C33245A75705}" type="presOf" srcId="{580B7CDD-14C4-487A-875E-C399BAED4BC8}" destId="{6267C4A1-3E93-4E9B-89F7-014D2B210481}" srcOrd="0" destOrd="0" presId="urn:microsoft.com/office/officeart/2005/8/layout/radial6"/>
    <dgm:cxn modelId="{4D243DB0-B7F4-4C23-A7F0-B4FE604A79C1}" type="presOf" srcId="{7673B141-BCB3-4E0B-BFF9-43D6D15904BD}" destId="{0735442E-9581-4CFC-BE73-E77D2449B255}" srcOrd="0" destOrd="0" presId="urn:microsoft.com/office/officeart/2005/8/layout/radial6"/>
    <dgm:cxn modelId="{388627B5-AEDB-4E15-8428-0A254794F45E}" type="presOf" srcId="{162A1DB2-6B9E-489D-A4DA-DD3725F16586}" destId="{A658A3F4-0781-4515-9122-6DF7ADFE341B}" srcOrd="0" destOrd="0" presId="urn:microsoft.com/office/officeart/2005/8/layout/radial6"/>
    <dgm:cxn modelId="{1B3363B5-8314-4E0B-B69F-2E9AF4D4EACC}" srcId="{5D453B35-46B0-48A1-8D59-B96B30FC815B}" destId="{162A1DB2-6B9E-489D-A4DA-DD3725F16586}" srcOrd="0" destOrd="0" parTransId="{1C318571-8609-4952-A5BC-A22F16934EB7}" sibTransId="{3B8AEF17-0738-46E0-8FDF-DFE7BF2CCF8C}"/>
    <dgm:cxn modelId="{0B10ACBF-918F-4BF6-B86D-F90CA61A9A0E}" type="presOf" srcId="{21595188-85B4-428C-A110-1F2208CBE292}" destId="{F91A66F0-0671-4712-B0CE-C4B636EC9621}" srcOrd="0" destOrd="0" presId="urn:microsoft.com/office/officeart/2005/8/layout/radial6"/>
    <dgm:cxn modelId="{3422BDE8-1B8E-4CF4-860F-6166685EBEB7}" type="presOf" srcId="{DC8B5E9D-97AD-4B34-B784-341519EFD1D8}" destId="{43A1E57C-4A12-40EB-ADED-BE396BE47FEC}" srcOrd="0" destOrd="0" presId="urn:microsoft.com/office/officeart/2005/8/layout/radial6"/>
    <dgm:cxn modelId="{5162D5F4-590A-4368-BDF8-B4157535CD7B}" type="presOf" srcId="{5D453B35-46B0-48A1-8D59-B96B30FC815B}" destId="{E05767B2-1589-45AD-BA94-15F950626453}" srcOrd="0" destOrd="0" presId="urn:microsoft.com/office/officeart/2005/8/layout/radial6"/>
    <dgm:cxn modelId="{B9AD72FB-A32E-4FC9-84AD-CCA08A11B248}" srcId="{162A1DB2-6B9E-489D-A4DA-DD3725F16586}" destId="{CE582A51-2214-494B-B073-6389DC01F02A}" srcOrd="2" destOrd="0" parTransId="{81E9854B-DA2D-41AA-8D8D-12AC2C64E93A}" sibTransId="{DC8B5E9D-97AD-4B34-B784-341519EFD1D8}"/>
    <dgm:cxn modelId="{0DB5B7FC-5580-4150-ACC9-372044147EF0}" type="presOf" srcId="{0DFEE7BD-CD85-43FA-993F-9C7BB75B76F4}" destId="{EEA9B1AA-A1C7-4305-8C62-8E4B528EDA9F}" srcOrd="0" destOrd="0" presId="urn:microsoft.com/office/officeart/2005/8/layout/radial6"/>
    <dgm:cxn modelId="{651AFC49-ACF2-435C-93A9-B35692EF7442}" type="presParOf" srcId="{E05767B2-1589-45AD-BA94-15F950626453}" destId="{A658A3F4-0781-4515-9122-6DF7ADFE341B}" srcOrd="0" destOrd="0" presId="urn:microsoft.com/office/officeart/2005/8/layout/radial6"/>
    <dgm:cxn modelId="{C34E5824-A19B-48BD-9D22-48804FDF3624}" type="presParOf" srcId="{E05767B2-1589-45AD-BA94-15F950626453}" destId="{0735442E-9581-4CFC-BE73-E77D2449B255}" srcOrd="1" destOrd="0" presId="urn:microsoft.com/office/officeart/2005/8/layout/radial6"/>
    <dgm:cxn modelId="{F84E3183-1632-4D6A-82CA-93B060CD3867}" type="presParOf" srcId="{E05767B2-1589-45AD-BA94-15F950626453}" destId="{6D0B438E-6761-419A-AC3B-C76CAB81373A}" srcOrd="2" destOrd="0" presId="urn:microsoft.com/office/officeart/2005/8/layout/radial6"/>
    <dgm:cxn modelId="{E16B6930-2D35-470C-BBD2-A19C9074C021}" type="presParOf" srcId="{E05767B2-1589-45AD-BA94-15F950626453}" destId="{EEA9B1AA-A1C7-4305-8C62-8E4B528EDA9F}" srcOrd="3" destOrd="0" presId="urn:microsoft.com/office/officeart/2005/8/layout/radial6"/>
    <dgm:cxn modelId="{1E6E8CB7-E49F-404C-9292-DEF7CB697ECA}" type="presParOf" srcId="{E05767B2-1589-45AD-BA94-15F950626453}" destId="{6267C4A1-3E93-4E9B-89F7-014D2B210481}" srcOrd="4" destOrd="0" presId="urn:microsoft.com/office/officeart/2005/8/layout/radial6"/>
    <dgm:cxn modelId="{B563DA36-8647-48F7-A61D-4892B419BB26}" type="presParOf" srcId="{E05767B2-1589-45AD-BA94-15F950626453}" destId="{0DB0E820-9139-4ACA-BD60-D815C8B2B8EE}" srcOrd="5" destOrd="0" presId="urn:microsoft.com/office/officeart/2005/8/layout/radial6"/>
    <dgm:cxn modelId="{E37CDA05-3EA6-4427-B936-4B94E1E84FC4}" type="presParOf" srcId="{E05767B2-1589-45AD-BA94-15F950626453}" destId="{F91A66F0-0671-4712-B0CE-C4B636EC9621}" srcOrd="6" destOrd="0" presId="urn:microsoft.com/office/officeart/2005/8/layout/radial6"/>
    <dgm:cxn modelId="{64CDE3E7-B86E-47E5-9CF8-51EB492F2FDF}" type="presParOf" srcId="{E05767B2-1589-45AD-BA94-15F950626453}" destId="{D95DB626-2051-4B9C-9A35-9A9D8EA35935}" srcOrd="7" destOrd="0" presId="urn:microsoft.com/office/officeart/2005/8/layout/radial6"/>
    <dgm:cxn modelId="{7362909D-C7F6-4384-B63D-9C19E54A01B6}" type="presParOf" srcId="{E05767B2-1589-45AD-BA94-15F950626453}" destId="{89F2B2B0-56E3-4AA8-A3A4-340CFA8844EA}" srcOrd="8" destOrd="0" presId="urn:microsoft.com/office/officeart/2005/8/layout/radial6"/>
    <dgm:cxn modelId="{A5949059-05CD-4A4B-A326-623DD7433D0E}" type="presParOf" srcId="{E05767B2-1589-45AD-BA94-15F950626453}" destId="{43A1E57C-4A12-40EB-ADED-BE396BE47FEC}" srcOrd="9" destOrd="0" presId="urn:microsoft.com/office/officeart/2005/8/layout/radial6"/>
    <dgm:cxn modelId="{8EA2D440-6932-43C3-9958-DEEA42E00BD1}" type="presParOf" srcId="{E05767B2-1589-45AD-BA94-15F950626453}" destId="{E75B9F98-6B03-4EC2-93B9-C9E2C6E2BAA5}" srcOrd="10" destOrd="0" presId="urn:microsoft.com/office/officeart/2005/8/layout/radial6"/>
    <dgm:cxn modelId="{EC5138B9-54D3-430D-9FAC-85D84E19A051}" type="presParOf" srcId="{E05767B2-1589-45AD-BA94-15F950626453}" destId="{02E4FA24-96C9-47F9-BD5B-15CED222E55D}" srcOrd="11" destOrd="0" presId="urn:microsoft.com/office/officeart/2005/8/layout/radial6"/>
    <dgm:cxn modelId="{A586699D-F812-4A0B-B0D5-34E854BAEA85}" type="presParOf" srcId="{E05767B2-1589-45AD-BA94-15F950626453}" destId="{47B39BC5-0BD1-4734-89C9-CBCBB5F0723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8B1F5C-0C67-4A96-B973-A64624A964A1}" type="doc">
      <dgm:prSet loTypeId="urn:microsoft.com/office/officeart/2005/8/layout/venn1" loCatId="relationship" qsTypeId="urn:microsoft.com/office/officeart/2005/8/quickstyle/3d4" qsCatId="3D" csTypeId="urn:microsoft.com/office/officeart/2005/8/colors/accent2_4" csCatId="accent2" phldr="1"/>
      <dgm:spPr/>
      <dgm:t>
        <a:bodyPr/>
        <a:lstStyle/>
        <a:p>
          <a:endParaRPr lang="it-IT"/>
        </a:p>
      </dgm:t>
    </dgm:pt>
    <dgm:pt modelId="{BD0F4F71-B39C-4C5C-BB03-44E1E232A479}">
      <dgm:prSet custT="1"/>
      <dgm:spPr/>
      <dgm:t>
        <a:bodyPr/>
        <a:lstStyle/>
        <a:p>
          <a:pPr rtl="0"/>
          <a:r>
            <a:rPr lang="it-IT" sz="900" b="0" i="0" cap="none" spc="0" dirty="0">
              <a:ln w="0"/>
              <a:solidFill>
                <a:schemeClr val="bg1"/>
              </a:solidFill>
              <a:effectLst/>
              <a:latin typeface="Georgia" panose="02040502050405020303" pitchFamily="18" charset="0"/>
            </a:rPr>
            <a:t>Nuova forma di rapporto Banca  impresa  legata all’erogazione e monitoraggio del prestito  bancario– con particolare attenzione alla valutazione  della sostenibilità del debito bancario – valutazione del merito creditizio </a:t>
          </a:r>
          <a:endParaRPr lang="it-IT" sz="900" b="0" cap="none" spc="0" dirty="0">
            <a:ln w="0"/>
            <a:solidFill>
              <a:schemeClr val="bg1"/>
            </a:solidFill>
            <a:effectLst/>
            <a:latin typeface="Georgia" panose="02040502050405020303" pitchFamily="18" charset="0"/>
          </a:endParaRPr>
        </a:p>
      </dgm:t>
    </dgm:pt>
    <dgm:pt modelId="{F8E0AB73-B187-4CCF-99E3-85855D2A243E}" type="parTrans" cxnId="{B60B7E91-8338-4A54-8CEB-6EA24AEB777F}">
      <dgm:prSet/>
      <dgm:spPr/>
      <dgm:t>
        <a:bodyPr/>
        <a:lstStyle/>
        <a:p>
          <a:endParaRPr lang="it-IT" b="0" cap="none" spc="0">
            <a:ln w="0"/>
            <a:solidFill>
              <a:schemeClr val="bg1"/>
            </a:solidFill>
            <a:effectLst>
              <a:outerShdw blurRad="38100" dist="19050" dir="2700000" algn="tl" rotWithShape="0">
                <a:schemeClr val="dk1">
                  <a:alpha val="40000"/>
                </a:schemeClr>
              </a:outerShdw>
            </a:effectLst>
          </a:endParaRPr>
        </a:p>
      </dgm:t>
    </dgm:pt>
    <dgm:pt modelId="{FE96031F-74B8-43D4-96D3-CF546AA7CA60}" type="sibTrans" cxnId="{B60B7E91-8338-4A54-8CEB-6EA24AEB777F}">
      <dgm:prSet/>
      <dgm:spPr/>
      <dgm:t>
        <a:bodyPr/>
        <a:lstStyle/>
        <a:p>
          <a:endParaRPr lang="it-IT" b="0" cap="none" spc="0">
            <a:ln w="0"/>
            <a:solidFill>
              <a:schemeClr val="bg1"/>
            </a:solidFill>
            <a:effectLst>
              <a:outerShdw blurRad="38100" dist="19050" dir="2700000" algn="tl" rotWithShape="0">
                <a:schemeClr val="dk1">
                  <a:alpha val="40000"/>
                </a:schemeClr>
              </a:outerShdw>
            </a:effectLst>
          </a:endParaRPr>
        </a:p>
      </dgm:t>
    </dgm:pt>
    <dgm:pt modelId="{8ED6502C-4C0D-4E09-93ED-2AC7A5855AF5}" type="pres">
      <dgm:prSet presAssocID="{538B1F5C-0C67-4A96-B973-A64624A964A1}" presName="compositeShape" presStyleCnt="0">
        <dgm:presLayoutVars>
          <dgm:chMax val="7"/>
          <dgm:dir/>
          <dgm:resizeHandles val="exact"/>
        </dgm:presLayoutVars>
      </dgm:prSet>
      <dgm:spPr/>
    </dgm:pt>
    <dgm:pt modelId="{ECE7F03A-C5ED-4E60-8581-EB189B14F9F2}" type="pres">
      <dgm:prSet presAssocID="{BD0F4F71-B39C-4C5C-BB03-44E1E232A479}" presName="circ1TxSh" presStyleLbl="vennNode1" presStyleIdx="0" presStyleCnt="1" custScaleY="117218"/>
      <dgm:spPr/>
    </dgm:pt>
  </dgm:ptLst>
  <dgm:cxnLst>
    <dgm:cxn modelId="{1E22EF7F-E078-4CA9-AA39-3BD975ADDAD5}" type="presOf" srcId="{538B1F5C-0C67-4A96-B973-A64624A964A1}" destId="{8ED6502C-4C0D-4E09-93ED-2AC7A5855AF5}" srcOrd="0" destOrd="0" presId="urn:microsoft.com/office/officeart/2005/8/layout/venn1"/>
    <dgm:cxn modelId="{B60B7E91-8338-4A54-8CEB-6EA24AEB777F}" srcId="{538B1F5C-0C67-4A96-B973-A64624A964A1}" destId="{BD0F4F71-B39C-4C5C-BB03-44E1E232A479}" srcOrd="0" destOrd="0" parTransId="{F8E0AB73-B187-4CCF-99E3-85855D2A243E}" sibTransId="{FE96031F-74B8-43D4-96D3-CF546AA7CA60}"/>
    <dgm:cxn modelId="{8F6572F3-C0A1-46BD-A8A5-E8866C844687}" type="presOf" srcId="{BD0F4F71-B39C-4C5C-BB03-44E1E232A479}" destId="{ECE7F03A-C5ED-4E60-8581-EB189B14F9F2}" srcOrd="0" destOrd="0" presId="urn:microsoft.com/office/officeart/2005/8/layout/venn1"/>
    <dgm:cxn modelId="{D79CA18D-3370-4ABD-BCA8-162BB0EE430A}" type="presParOf" srcId="{8ED6502C-4C0D-4E09-93ED-2AC7A5855AF5}" destId="{ECE7F03A-C5ED-4E60-8581-EB189B14F9F2}" srcOrd="0"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10929B-24E1-4068-8CFE-86DF0AE9C2B8}" type="doc">
      <dgm:prSet loTypeId="urn:microsoft.com/office/officeart/2005/8/layout/venn1" loCatId="relationship" qsTypeId="urn:microsoft.com/office/officeart/2005/8/quickstyle/3d4" qsCatId="3D" csTypeId="urn:microsoft.com/office/officeart/2005/8/colors/accent2_2" csCatId="accent2"/>
      <dgm:spPr/>
      <dgm:t>
        <a:bodyPr/>
        <a:lstStyle/>
        <a:p>
          <a:endParaRPr lang="it-IT"/>
        </a:p>
      </dgm:t>
    </dgm:pt>
    <dgm:pt modelId="{ECB469E2-4F69-486D-AAB5-B5E05653EB82}">
      <dgm:prSet/>
      <dgm:spPr/>
      <dgm:t>
        <a:bodyPr/>
        <a:lstStyle/>
        <a:p>
          <a:pPr rtl="0"/>
          <a:r>
            <a:rPr lang="it-IT" b="0" i="0" dirty="0">
              <a:solidFill>
                <a:schemeClr val="bg1"/>
              </a:solidFill>
              <a:latin typeface="Georgia" panose="02040502050405020303" pitchFamily="18" charset="0"/>
            </a:rPr>
            <a:t>PMI :dipendenti tra 10 e 250 – attivo SP tra 450 mila e  25 milioni – ricavi tra 900 mila  50 milioni </a:t>
          </a:r>
          <a:endParaRPr lang="it-IT" dirty="0">
            <a:solidFill>
              <a:schemeClr val="bg1"/>
            </a:solidFill>
            <a:latin typeface="Georgia" panose="02040502050405020303" pitchFamily="18" charset="0"/>
          </a:endParaRPr>
        </a:p>
      </dgm:t>
    </dgm:pt>
    <dgm:pt modelId="{5DF3390B-C0FA-4DA3-84A0-058F2A65880C}" type="parTrans" cxnId="{79E49E76-42D7-4835-85C5-14AF22CE8509}">
      <dgm:prSet/>
      <dgm:spPr/>
      <dgm:t>
        <a:bodyPr/>
        <a:lstStyle/>
        <a:p>
          <a:endParaRPr lang="it-IT"/>
        </a:p>
      </dgm:t>
    </dgm:pt>
    <dgm:pt modelId="{152AFC9C-677B-4116-A313-A441939D548F}" type="sibTrans" cxnId="{79E49E76-42D7-4835-85C5-14AF22CE8509}">
      <dgm:prSet/>
      <dgm:spPr/>
      <dgm:t>
        <a:bodyPr/>
        <a:lstStyle/>
        <a:p>
          <a:endParaRPr lang="it-IT"/>
        </a:p>
      </dgm:t>
    </dgm:pt>
    <dgm:pt modelId="{60E6CF74-121E-4DF1-83E9-9C42193B49C0}" type="pres">
      <dgm:prSet presAssocID="{7D10929B-24E1-4068-8CFE-86DF0AE9C2B8}" presName="compositeShape" presStyleCnt="0">
        <dgm:presLayoutVars>
          <dgm:chMax val="7"/>
          <dgm:dir/>
          <dgm:resizeHandles val="exact"/>
        </dgm:presLayoutVars>
      </dgm:prSet>
      <dgm:spPr/>
    </dgm:pt>
    <dgm:pt modelId="{7508E6E0-1A8F-44B6-BF7E-97D0871566FE}" type="pres">
      <dgm:prSet presAssocID="{ECB469E2-4F69-486D-AAB5-B5E05653EB82}" presName="circ1TxSh" presStyleLbl="vennNode1" presStyleIdx="0" presStyleCnt="1"/>
      <dgm:spPr/>
    </dgm:pt>
  </dgm:ptLst>
  <dgm:cxnLst>
    <dgm:cxn modelId="{1E479B32-D97F-4824-B599-35206B7D5078}" type="presOf" srcId="{7D10929B-24E1-4068-8CFE-86DF0AE9C2B8}" destId="{60E6CF74-121E-4DF1-83E9-9C42193B49C0}" srcOrd="0" destOrd="0" presId="urn:microsoft.com/office/officeart/2005/8/layout/venn1"/>
    <dgm:cxn modelId="{79E49E76-42D7-4835-85C5-14AF22CE8509}" srcId="{7D10929B-24E1-4068-8CFE-86DF0AE9C2B8}" destId="{ECB469E2-4F69-486D-AAB5-B5E05653EB82}" srcOrd="0" destOrd="0" parTransId="{5DF3390B-C0FA-4DA3-84A0-058F2A65880C}" sibTransId="{152AFC9C-677B-4116-A313-A441939D548F}"/>
    <dgm:cxn modelId="{259D258E-6E02-41AE-A3F3-A23C41DF154E}" type="presOf" srcId="{ECB469E2-4F69-486D-AAB5-B5E05653EB82}" destId="{7508E6E0-1A8F-44B6-BF7E-97D0871566FE}" srcOrd="0" destOrd="0" presId="urn:microsoft.com/office/officeart/2005/8/layout/venn1"/>
    <dgm:cxn modelId="{61E1E57A-C74F-4735-8BD8-BF3E8EC5E9A3}" type="presParOf" srcId="{60E6CF74-121E-4DF1-83E9-9C42193B49C0}" destId="{7508E6E0-1A8F-44B6-BF7E-97D0871566FE}" srcOrd="0" destOrd="0" presId="urn:microsoft.com/office/officeart/2005/8/layout/ven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39BC5-0BD1-4734-89C9-CBCBB5F07237}">
      <dsp:nvSpPr>
        <dsp:cNvPr id="0" name=""/>
        <dsp:cNvSpPr/>
      </dsp:nvSpPr>
      <dsp:spPr>
        <a:xfrm>
          <a:off x="1507073" y="400127"/>
          <a:ext cx="3594631" cy="3594631"/>
        </a:xfrm>
        <a:prstGeom prst="blockArc">
          <a:avLst>
            <a:gd name="adj1" fmla="val 10628128"/>
            <a:gd name="adj2" fmla="val 17297301"/>
            <a:gd name="adj3" fmla="val 4641"/>
          </a:avLst>
        </a:prstGeom>
        <a:solidFill>
          <a:schemeClr val="accent2">
            <a:shade val="90000"/>
            <a:hueOff val="52575"/>
            <a:satOff val="-10433"/>
            <a:lumOff val="2032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3A1E57C-4A12-40EB-ADED-BE396BE47FEC}">
      <dsp:nvSpPr>
        <dsp:cNvPr id="0" name=""/>
        <dsp:cNvSpPr/>
      </dsp:nvSpPr>
      <dsp:spPr>
        <a:xfrm>
          <a:off x="1513072" y="622414"/>
          <a:ext cx="3594631" cy="3594631"/>
        </a:xfrm>
        <a:prstGeom prst="blockArc">
          <a:avLst>
            <a:gd name="adj1" fmla="val 4338488"/>
            <a:gd name="adj2" fmla="val 10966329"/>
            <a:gd name="adj3" fmla="val 4641"/>
          </a:avLst>
        </a:prstGeom>
        <a:solidFill>
          <a:schemeClr val="accent2">
            <a:shade val="90000"/>
            <a:hueOff val="105149"/>
            <a:satOff val="-20866"/>
            <a:lumOff val="4064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91A66F0-0671-4712-B0CE-C4B636EC9621}">
      <dsp:nvSpPr>
        <dsp:cNvPr id="0" name=""/>
        <dsp:cNvSpPr/>
      </dsp:nvSpPr>
      <dsp:spPr>
        <a:xfrm>
          <a:off x="1844678" y="530498"/>
          <a:ext cx="4428082" cy="3620404"/>
        </a:xfrm>
        <a:prstGeom prst="blockArc">
          <a:avLst>
            <a:gd name="adj1" fmla="val 21598002"/>
            <a:gd name="adj2" fmla="val 5433768"/>
            <a:gd name="adj3" fmla="val 4641"/>
          </a:avLst>
        </a:prstGeom>
        <a:solidFill>
          <a:schemeClr val="accent2">
            <a:shade val="90000"/>
            <a:hueOff val="52575"/>
            <a:satOff val="-10433"/>
            <a:lumOff val="2032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EA9B1AA-A1C7-4305-8C62-8E4B528EDA9F}">
      <dsp:nvSpPr>
        <dsp:cNvPr id="0" name=""/>
        <dsp:cNvSpPr/>
      </dsp:nvSpPr>
      <dsp:spPr>
        <a:xfrm>
          <a:off x="2570290" y="375394"/>
          <a:ext cx="3594631" cy="3594631"/>
        </a:xfrm>
        <a:prstGeom prst="blockArc">
          <a:avLst>
            <a:gd name="adj1" fmla="val 16200000"/>
            <a:gd name="adj2" fmla="val 0"/>
            <a:gd name="adj3" fmla="val 4641"/>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658A3F4-0781-4515-9122-6DF7ADFE341B}">
      <dsp:nvSpPr>
        <dsp:cNvPr id="0" name=""/>
        <dsp:cNvSpPr/>
      </dsp:nvSpPr>
      <dsp:spPr>
        <a:xfrm>
          <a:off x="3033709" y="1508313"/>
          <a:ext cx="1654898" cy="1654898"/>
        </a:xfrm>
        <a:prstGeom prst="ellipse">
          <a:avLst/>
        </a:prstGeom>
        <a:gradFill rotWithShape="0">
          <a:gsLst>
            <a:gs pos="0">
              <a:schemeClr val="accent2">
                <a:shade val="60000"/>
                <a:hueOff val="0"/>
                <a:satOff val="0"/>
                <a:lumOff val="0"/>
                <a:alphaOff val="0"/>
                <a:tint val="100000"/>
                <a:shade val="100000"/>
                <a:satMod val="130000"/>
              </a:schemeClr>
            </a:gs>
            <a:gs pos="100000">
              <a:schemeClr val="accent2">
                <a:shade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it-IT" sz="2100" kern="1200" dirty="0">
              <a:latin typeface="Georgia" panose="02040502050405020303" pitchFamily="18" charset="0"/>
            </a:rPr>
            <a:t>Codice della crisi di impresa </a:t>
          </a:r>
        </a:p>
      </dsp:txBody>
      <dsp:txXfrm>
        <a:off x="3276063" y="1750667"/>
        <a:ext cx="1170190" cy="1170190"/>
      </dsp:txXfrm>
    </dsp:sp>
    <dsp:sp modelId="{0735442E-9581-4CFC-BE73-E77D2449B255}">
      <dsp:nvSpPr>
        <dsp:cNvPr id="0" name=""/>
        <dsp:cNvSpPr/>
      </dsp:nvSpPr>
      <dsp:spPr>
        <a:xfrm>
          <a:off x="3281944" y="935"/>
          <a:ext cx="1158429" cy="1158429"/>
        </a:xfrm>
        <a:prstGeom prst="ellipse">
          <a:avLst/>
        </a:prstGeom>
        <a:gradFill rotWithShape="0">
          <a:gsLst>
            <a:gs pos="0">
              <a:schemeClr val="accent2">
                <a:shade val="50000"/>
                <a:hueOff val="0"/>
                <a:satOff val="0"/>
                <a:lumOff val="0"/>
                <a:alphaOff val="0"/>
                <a:tint val="100000"/>
                <a:shade val="100000"/>
                <a:satMod val="130000"/>
              </a:schemeClr>
            </a:gs>
            <a:gs pos="100000">
              <a:schemeClr val="accent2">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a:latin typeface="Georgia" panose="02040502050405020303" pitchFamily="18" charset="0"/>
            </a:rPr>
            <a:t>Art. 375 ccii di (2 comma 2086 cc</a:t>
          </a:r>
        </a:p>
      </dsp:txBody>
      <dsp:txXfrm>
        <a:off x="3451592" y="170583"/>
        <a:ext cx="819133" cy="819133"/>
      </dsp:txXfrm>
    </dsp:sp>
    <dsp:sp modelId="{6267C4A1-3E93-4E9B-89F7-014D2B210481}">
      <dsp:nvSpPr>
        <dsp:cNvPr id="0" name=""/>
        <dsp:cNvSpPr/>
      </dsp:nvSpPr>
      <dsp:spPr>
        <a:xfrm>
          <a:off x="4716463" y="1506836"/>
          <a:ext cx="1800615" cy="1657851"/>
        </a:xfrm>
        <a:prstGeom prst="ellipse">
          <a:avLst/>
        </a:prstGeom>
        <a:gradFill rotWithShape="0">
          <a:gsLst>
            <a:gs pos="0">
              <a:schemeClr val="accent2">
                <a:shade val="50000"/>
                <a:hueOff val="53945"/>
                <a:satOff val="-11292"/>
                <a:lumOff val="26269"/>
                <a:alphaOff val="0"/>
                <a:tint val="100000"/>
                <a:shade val="100000"/>
                <a:satMod val="130000"/>
              </a:schemeClr>
            </a:gs>
            <a:gs pos="100000">
              <a:schemeClr val="accent2">
                <a:shade val="50000"/>
                <a:hueOff val="53945"/>
                <a:satOff val="-11292"/>
                <a:lumOff val="2626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a:latin typeface="Georgia" panose="02040502050405020303" pitchFamily="18" charset="0"/>
            </a:rPr>
            <a:t>Art. 3 – art. 25 </a:t>
          </a:r>
          <a:r>
            <a:rPr lang="it-IT" sz="1200" kern="1200" dirty="0" err="1">
              <a:latin typeface="Georgia" panose="02040502050405020303" pitchFamily="18" charset="0"/>
            </a:rPr>
            <a:t>octies</a:t>
          </a:r>
          <a:r>
            <a:rPr lang="it-IT" sz="1200" kern="1200" dirty="0">
              <a:latin typeface="Georgia" panose="02040502050405020303" pitchFamily="18" charset="0"/>
            </a:rPr>
            <a:t> – art. 25 </a:t>
          </a:r>
          <a:r>
            <a:rPr lang="it-IT" sz="1200" kern="1200" dirty="0" err="1">
              <a:latin typeface="Georgia" panose="02040502050405020303" pitchFamily="18" charset="0"/>
            </a:rPr>
            <a:t>novies</a:t>
          </a:r>
          <a:r>
            <a:rPr lang="it-IT" sz="1200" kern="1200" dirty="0">
              <a:latin typeface="Georgia" panose="02040502050405020303" pitchFamily="18" charset="0"/>
            </a:rPr>
            <a:t> ccii  - art 25 </a:t>
          </a:r>
          <a:r>
            <a:rPr lang="it-IT" sz="1200" kern="1200" dirty="0" err="1">
              <a:latin typeface="Georgia" panose="02040502050405020303" pitchFamily="18" charset="0"/>
            </a:rPr>
            <a:t>decies</a:t>
          </a:r>
          <a:r>
            <a:rPr lang="it-IT" sz="1200" kern="1200" dirty="0">
              <a:latin typeface="Georgia" panose="02040502050405020303" pitchFamily="18" charset="0"/>
            </a:rPr>
            <a:t> ccii</a:t>
          </a:r>
        </a:p>
      </dsp:txBody>
      <dsp:txXfrm>
        <a:off x="4980157" y="1749623"/>
        <a:ext cx="1273227" cy="1172277"/>
      </dsp:txXfrm>
    </dsp:sp>
    <dsp:sp modelId="{D95DB626-2051-4B9C-9A35-9A9D8EA35935}">
      <dsp:nvSpPr>
        <dsp:cNvPr id="0" name=""/>
        <dsp:cNvSpPr/>
      </dsp:nvSpPr>
      <dsp:spPr>
        <a:xfrm>
          <a:off x="2961695" y="3514966"/>
          <a:ext cx="1764438" cy="1154687"/>
        </a:xfrm>
        <a:prstGeom prst="ellipse">
          <a:avLst/>
        </a:prstGeom>
        <a:gradFill rotWithShape="0">
          <a:gsLst>
            <a:gs pos="0">
              <a:schemeClr val="accent2">
                <a:shade val="50000"/>
                <a:hueOff val="107890"/>
                <a:satOff val="-22585"/>
                <a:lumOff val="52538"/>
                <a:alphaOff val="0"/>
                <a:tint val="100000"/>
                <a:shade val="100000"/>
                <a:satMod val="130000"/>
              </a:schemeClr>
            </a:gs>
            <a:gs pos="100000">
              <a:schemeClr val="accent2">
                <a:shade val="50000"/>
                <a:hueOff val="107890"/>
                <a:satOff val="-22585"/>
                <a:lumOff val="5253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it-IT" sz="1050" kern="1200" dirty="0">
              <a:solidFill>
                <a:schemeClr val="accent2"/>
              </a:solidFill>
              <a:latin typeface="Georgia" panose="02040502050405020303" pitchFamily="18" charset="0"/>
            </a:rPr>
            <a:t>Art. 377 ccii di modifica art. 2257 cc – 2380 bis cc – 2409 </a:t>
          </a:r>
          <a:r>
            <a:rPr lang="it-IT" sz="1050" kern="1200" dirty="0" err="1">
              <a:solidFill>
                <a:schemeClr val="accent2"/>
              </a:solidFill>
              <a:latin typeface="Georgia" panose="02040502050405020303" pitchFamily="18" charset="0"/>
            </a:rPr>
            <a:t>novies</a:t>
          </a:r>
          <a:r>
            <a:rPr lang="it-IT" sz="1050" kern="1200" dirty="0">
              <a:solidFill>
                <a:schemeClr val="accent2"/>
              </a:solidFill>
              <a:latin typeface="Georgia" panose="02040502050405020303" pitchFamily="18" charset="0"/>
            </a:rPr>
            <a:t> primo comma cc – 2475 cc</a:t>
          </a:r>
        </a:p>
      </dsp:txBody>
      <dsp:txXfrm>
        <a:off x="3220091" y="3684066"/>
        <a:ext cx="1247646" cy="816487"/>
      </dsp:txXfrm>
    </dsp:sp>
    <dsp:sp modelId="{E75B9F98-6B03-4EC2-93B9-C9E2C6E2BAA5}">
      <dsp:nvSpPr>
        <dsp:cNvPr id="0" name=""/>
        <dsp:cNvSpPr/>
      </dsp:nvSpPr>
      <dsp:spPr>
        <a:xfrm>
          <a:off x="602151" y="1422656"/>
          <a:ext cx="1909357" cy="1824328"/>
        </a:xfrm>
        <a:prstGeom prst="ellipse">
          <a:avLst/>
        </a:prstGeom>
        <a:gradFill rotWithShape="0">
          <a:gsLst>
            <a:gs pos="0">
              <a:schemeClr val="accent2">
                <a:shade val="50000"/>
                <a:hueOff val="53945"/>
                <a:satOff val="-11292"/>
                <a:lumOff val="26269"/>
                <a:alphaOff val="0"/>
                <a:tint val="100000"/>
                <a:shade val="100000"/>
                <a:satMod val="130000"/>
              </a:schemeClr>
            </a:gs>
            <a:gs pos="100000">
              <a:schemeClr val="accent2">
                <a:shade val="50000"/>
                <a:hueOff val="53945"/>
                <a:satOff val="-11292"/>
                <a:lumOff val="2626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a:effectLst/>
              <a:latin typeface="Georgia" panose="02040502050405020303" pitchFamily="18" charset="0"/>
            </a:rPr>
            <a:t>Art- 378 ccii (responsabilità degli amministratori di modifica art. 2476 cc e 2486 cc </a:t>
          </a:r>
        </a:p>
      </dsp:txBody>
      <dsp:txXfrm>
        <a:off x="881770" y="1689823"/>
        <a:ext cx="1350119" cy="12899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BC25E-4452-4574-9BEA-624CDD775268}">
      <dsp:nvSpPr>
        <dsp:cNvPr id="0" name=""/>
        <dsp:cNvSpPr/>
      </dsp:nvSpPr>
      <dsp:spPr>
        <a:xfrm>
          <a:off x="1053368" y="41608"/>
          <a:ext cx="990133" cy="99013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it-IT" sz="900" b="0" i="0" kern="1200" dirty="0">
              <a:solidFill>
                <a:schemeClr val="bg1"/>
              </a:solidFill>
              <a:latin typeface="Georgia" panose="02040502050405020303" pitchFamily="18" charset="0"/>
            </a:rPr>
            <a:t>Sostenibilità ambientale </a:t>
          </a:r>
          <a:endParaRPr lang="it-IT" sz="900" kern="1200" dirty="0">
            <a:solidFill>
              <a:schemeClr val="bg1"/>
            </a:solidFill>
            <a:latin typeface="Georgia" panose="02040502050405020303" pitchFamily="18" charset="0"/>
          </a:endParaRPr>
        </a:p>
      </dsp:txBody>
      <dsp:txXfrm>
        <a:off x="1185386" y="214882"/>
        <a:ext cx="726097" cy="445560"/>
      </dsp:txXfrm>
    </dsp:sp>
    <dsp:sp modelId="{84D2B7FF-18E1-46D0-8E89-F3EBF4F894C9}">
      <dsp:nvSpPr>
        <dsp:cNvPr id="0" name=""/>
        <dsp:cNvSpPr/>
      </dsp:nvSpPr>
      <dsp:spPr>
        <a:xfrm>
          <a:off x="1250092" y="563280"/>
          <a:ext cx="1256380" cy="101512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it-IT" sz="900" b="0" i="0" kern="1200" dirty="0">
              <a:solidFill>
                <a:schemeClr val="bg1"/>
              </a:solidFill>
              <a:latin typeface="Georgia" panose="02040502050405020303" pitchFamily="18" charset="0"/>
            </a:rPr>
            <a:t>Iniziative di responsabilità sociale</a:t>
          </a:r>
          <a:endParaRPr lang="it-IT" sz="900" kern="1200" dirty="0">
            <a:solidFill>
              <a:schemeClr val="bg1"/>
            </a:solidFill>
            <a:latin typeface="Georgia" panose="02040502050405020303" pitchFamily="18" charset="0"/>
          </a:endParaRPr>
        </a:p>
      </dsp:txBody>
      <dsp:txXfrm>
        <a:off x="1634335" y="825520"/>
        <a:ext cx="753828" cy="558318"/>
      </dsp:txXfrm>
    </dsp:sp>
    <dsp:sp modelId="{F2B79C38-1631-43FC-A1AC-D80327C7DD7E}">
      <dsp:nvSpPr>
        <dsp:cNvPr id="0" name=""/>
        <dsp:cNvSpPr/>
      </dsp:nvSpPr>
      <dsp:spPr>
        <a:xfrm>
          <a:off x="568081" y="575775"/>
          <a:ext cx="990133" cy="99013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400050" rtl="0">
            <a:lnSpc>
              <a:spcPct val="90000"/>
            </a:lnSpc>
            <a:spcBef>
              <a:spcPct val="0"/>
            </a:spcBef>
            <a:spcAft>
              <a:spcPct val="35000"/>
            </a:spcAft>
            <a:buNone/>
          </a:pPr>
          <a:r>
            <a:rPr lang="it-IT" sz="900" b="0" i="0" kern="1200" dirty="0">
              <a:solidFill>
                <a:schemeClr val="bg1"/>
              </a:solidFill>
              <a:latin typeface="Georgia" panose="02040502050405020303" pitchFamily="18" charset="0"/>
            </a:rPr>
            <a:t>Iniziative per la </a:t>
          </a:r>
          <a:r>
            <a:rPr lang="it-IT" sz="900" b="0" i="0" kern="1200" dirty="0" err="1">
              <a:solidFill>
                <a:schemeClr val="bg1"/>
              </a:solidFill>
              <a:latin typeface="Georgia" panose="02040502050405020303" pitchFamily="18" charset="0"/>
            </a:rPr>
            <a:t>governance</a:t>
          </a:r>
          <a:r>
            <a:rPr lang="it-IT" sz="900" b="0" i="0" kern="1200" dirty="0">
              <a:solidFill>
                <a:schemeClr val="bg1"/>
              </a:solidFill>
              <a:latin typeface="Georgia" panose="02040502050405020303" pitchFamily="18" charset="0"/>
            </a:rPr>
            <a:t> </a:t>
          </a:r>
          <a:endParaRPr lang="it-IT" sz="900" kern="1200" dirty="0">
            <a:solidFill>
              <a:schemeClr val="bg1"/>
            </a:solidFill>
            <a:latin typeface="Georgia" panose="02040502050405020303" pitchFamily="18" charset="0"/>
          </a:endParaRPr>
        </a:p>
      </dsp:txBody>
      <dsp:txXfrm>
        <a:off x="661318" y="831560"/>
        <a:ext cx="594080" cy="5445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2D5D4F-292D-43A9-86F4-D7E4C0A6362D}">
      <dsp:nvSpPr>
        <dsp:cNvPr id="0" name=""/>
        <dsp:cNvSpPr/>
      </dsp:nvSpPr>
      <dsp:spPr>
        <a:xfrm>
          <a:off x="685875" y="24963"/>
          <a:ext cx="1298082" cy="129808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rtl="0">
            <a:lnSpc>
              <a:spcPct val="90000"/>
            </a:lnSpc>
            <a:spcBef>
              <a:spcPct val="0"/>
            </a:spcBef>
            <a:spcAft>
              <a:spcPct val="35000"/>
            </a:spcAft>
            <a:buNone/>
          </a:pPr>
          <a:r>
            <a:rPr lang="it-IT" sz="800" b="1" i="0" kern="1200" dirty="0">
              <a:solidFill>
                <a:schemeClr val="bg1"/>
              </a:solidFill>
              <a:latin typeface="Georgia" panose="02040502050405020303" pitchFamily="18" charset="0"/>
            </a:rPr>
            <a:t>Misure relative ai clienti</a:t>
          </a:r>
          <a:r>
            <a:rPr lang="it-IT" sz="800" b="0" i="0" kern="1200" dirty="0">
              <a:solidFill>
                <a:schemeClr val="bg1"/>
              </a:solidFill>
              <a:latin typeface="Georgia" panose="02040502050405020303" pitchFamily="18" charset="0"/>
            </a:rPr>
            <a:t> (</a:t>
          </a:r>
          <a:r>
            <a:rPr lang="it-IT" sz="800" b="0" i="1" kern="1200" dirty="0">
              <a:solidFill>
                <a:schemeClr val="bg1"/>
              </a:solidFill>
              <a:latin typeface="Georgia" panose="02040502050405020303" pitchFamily="18" charset="0"/>
            </a:rPr>
            <a:t>come ci percepiscono i nostri clienti?</a:t>
          </a:r>
          <a:r>
            <a:rPr lang="it-IT" sz="800" b="0" i="0" kern="1200" dirty="0">
              <a:solidFill>
                <a:schemeClr val="bg1"/>
              </a:solidFill>
              <a:latin typeface="Georgia" panose="02040502050405020303" pitchFamily="18" charset="0"/>
            </a:rPr>
            <a:t>)</a:t>
          </a:r>
          <a:endParaRPr lang="it-IT" sz="800" kern="1200" dirty="0">
            <a:solidFill>
              <a:schemeClr val="bg1"/>
            </a:solidFill>
            <a:latin typeface="Georgia" panose="02040502050405020303" pitchFamily="18" charset="0"/>
          </a:endParaRPr>
        </a:p>
      </dsp:txBody>
      <dsp:txXfrm>
        <a:off x="835654" y="199704"/>
        <a:ext cx="998524" cy="411891"/>
      </dsp:txXfrm>
    </dsp:sp>
    <dsp:sp modelId="{865E7E54-3262-4255-BC71-7FFE703770E6}">
      <dsp:nvSpPr>
        <dsp:cNvPr id="0" name=""/>
        <dsp:cNvSpPr/>
      </dsp:nvSpPr>
      <dsp:spPr>
        <a:xfrm>
          <a:off x="1260027" y="599114"/>
          <a:ext cx="1298082" cy="129808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rtl="0">
            <a:lnSpc>
              <a:spcPct val="90000"/>
            </a:lnSpc>
            <a:spcBef>
              <a:spcPct val="0"/>
            </a:spcBef>
            <a:spcAft>
              <a:spcPct val="35000"/>
            </a:spcAft>
            <a:buNone/>
          </a:pPr>
          <a:r>
            <a:rPr lang="it-IT" sz="800" b="1" i="0" kern="1200" dirty="0">
              <a:solidFill>
                <a:schemeClr val="bg1"/>
              </a:solidFill>
              <a:latin typeface="Georgia" panose="02040502050405020303" pitchFamily="18" charset="0"/>
            </a:rPr>
            <a:t>Misure di processo</a:t>
          </a:r>
          <a:r>
            <a:rPr lang="it-IT" sz="800" b="0" i="0" kern="1200" dirty="0">
              <a:solidFill>
                <a:schemeClr val="bg1"/>
              </a:solidFill>
              <a:latin typeface="Georgia" panose="02040502050405020303" pitchFamily="18" charset="0"/>
            </a:rPr>
            <a:t> (</a:t>
          </a:r>
          <a:r>
            <a:rPr lang="it-IT" sz="800" b="0" i="1" kern="1200" dirty="0">
              <a:solidFill>
                <a:schemeClr val="bg1"/>
              </a:solidFill>
              <a:latin typeface="Georgia" panose="02040502050405020303" pitchFamily="18" charset="0"/>
            </a:rPr>
            <a:t>in cosa è necessario eccellere?</a:t>
          </a:r>
          <a:r>
            <a:rPr lang="it-IT" sz="800" b="0" i="0" kern="1200" dirty="0">
              <a:solidFill>
                <a:schemeClr val="bg1"/>
              </a:solidFill>
              <a:latin typeface="Georgia" panose="02040502050405020303" pitchFamily="18" charset="0"/>
            </a:rPr>
            <a:t>)</a:t>
          </a:r>
          <a:br>
            <a:rPr lang="it-IT" sz="600" b="0" i="0" kern="1200" dirty="0"/>
          </a:br>
          <a:endParaRPr lang="it-IT" sz="600" kern="1200" dirty="0"/>
        </a:p>
      </dsp:txBody>
      <dsp:txXfrm>
        <a:off x="1958994" y="748893"/>
        <a:ext cx="499262" cy="998524"/>
      </dsp:txXfrm>
    </dsp:sp>
    <dsp:sp modelId="{A672A29E-9DAD-485B-9D6C-2B1529272614}">
      <dsp:nvSpPr>
        <dsp:cNvPr id="0" name=""/>
        <dsp:cNvSpPr/>
      </dsp:nvSpPr>
      <dsp:spPr>
        <a:xfrm>
          <a:off x="685875" y="1173266"/>
          <a:ext cx="1298082" cy="129808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rtl="0">
            <a:lnSpc>
              <a:spcPct val="90000"/>
            </a:lnSpc>
            <a:spcBef>
              <a:spcPct val="0"/>
            </a:spcBef>
            <a:spcAft>
              <a:spcPct val="35000"/>
            </a:spcAft>
            <a:buNone/>
          </a:pPr>
          <a:r>
            <a:rPr lang="it-IT" sz="800" b="1" i="0" kern="1200" dirty="0">
              <a:solidFill>
                <a:schemeClr val="bg1"/>
              </a:solidFill>
              <a:latin typeface="Georgia" panose="02040502050405020303" pitchFamily="18" charset="0"/>
            </a:rPr>
            <a:t>Misure di apprendimento e innovazione</a:t>
          </a:r>
          <a:r>
            <a:rPr lang="it-IT" sz="800" b="0" i="0" kern="1200" dirty="0">
              <a:solidFill>
                <a:schemeClr val="bg1"/>
              </a:solidFill>
              <a:latin typeface="Georgia" panose="02040502050405020303" pitchFamily="18" charset="0"/>
            </a:rPr>
            <a:t> (</a:t>
          </a:r>
          <a:r>
            <a:rPr lang="it-IT" sz="800" b="0" i="1" kern="1200" dirty="0">
              <a:solidFill>
                <a:schemeClr val="bg1"/>
              </a:solidFill>
              <a:latin typeface="Georgia" panose="02040502050405020303" pitchFamily="18" charset="0"/>
            </a:rPr>
            <a:t>come coltiviamo la nostra capacità di cambiare e migliorare?</a:t>
          </a:r>
          <a:r>
            <a:rPr lang="it-IT" sz="800" b="0" i="0" kern="1200" dirty="0">
              <a:solidFill>
                <a:schemeClr val="bg1"/>
              </a:solidFill>
              <a:latin typeface="Georgia" panose="02040502050405020303" pitchFamily="18" charset="0"/>
            </a:rPr>
            <a:t>)</a:t>
          </a:r>
          <a:br>
            <a:rPr lang="it-IT" sz="800" b="0" i="0" kern="1200" dirty="0">
              <a:solidFill>
                <a:schemeClr val="bg1"/>
              </a:solidFill>
              <a:latin typeface="Georgia" panose="02040502050405020303" pitchFamily="18" charset="0"/>
            </a:rPr>
          </a:br>
          <a:endParaRPr lang="it-IT" sz="800" kern="1200" dirty="0">
            <a:solidFill>
              <a:schemeClr val="bg1"/>
            </a:solidFill>
            <a:latin typeface="Georgia" panose="02040502050405020303" pitchFamily="18" charset="0"/>
          </a:endParaRPr>
        </a:p>
      </dsp:txBody>
      <dsp:txXfrm>
        <a:off x="835654" y="1884715"/>
        <a:ext cx="998524" cy="411891"/>
      </dsp:txXfrm>
    </dsp:sp>
    <dsp:sp modelId="{212106BF-B692-4996-A566-F57EBE1DA253}">
      <dsp:nvSpPr>
        <dsp:cNvPr id="0" name=""/>
        <dsp:cNvSpPr/>
      </dsp:nvSpPr>
      <dsp:spPr>
        <a:xfrm>
          <a:off x="111723" y="599114"/>
          <a:ext cx="1298082" cy="129808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r>
            <a:rPr lang="it-IT" sz="800" b="1" kern="1200" dirty="0">
              <a:solidFill>
                <a:schemeClr val="bg1"/>
              </a:solidFill>
              <a:latin typeface="Georgia" panose="02040502050405020303" pitchFamily="18" charset="0"/>
            </a:rPr>
            <a:t>Misure finanziarie </a:t>
          </a:r>
          <a:endParaRPr lang="it-IT" sz="800" i="1" kern="1200" dirty="0">
            <a:solidFill>
              <a:schemeClr val="bg1"/>
            </a:solidFill>
            <a:latin typeface="Georgia" panose="02040502050405020303" pitchFamily="18" charset="0"/>
          </a:endParaRPr>
        </a:p>
      </dsp:txBody>
      <dsp:txXfrm>
        <a:off x="211576" y="748893"/>
        <a:ext cx="499262" cy="9985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4E8F1-0031-469E-9119-BDE5D1298FD7}">
      <dsp:nvSpPr>
        <dsp:cNvPr id="0" name=""/>
        <dsp:cNvSpPr/>
      </dsp:nvSpPr>
      <dsp:spPr>
        <a:xfrm>
          <a:off x="990065" y="395198"/>
          <a:ext cx="4427926" cy="3535895"/>
        </a:xfrm>
        <a:prstGeom prst="blockArc">
          <a:avLst>
            <a:gd name="adj1" fmla="val 10278403"/>
            <a:gd name="adj2" fmla="val 17024125"/>
            <a:gd name="adj3" fmla="val 4641"/>
          </a:avLst>
        </a:prstGeom>
        <a:solidFill>
          <a:schemeClr val="accent6">
            <a:shade val="90000"/>
            <a:hueOff val="141146"/>
            <a:satOff val="-2949"/>
            <a:lumOff val="155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C914B7C-CBC3-42EC-A773-36C9B81311D5}">
      <dsp:nvSpPr>
        <dsp:cNvPr id="0" name=""/>
        <dsp:cNvSpPr/>
      </dsp:nvSpPr>
      <dsp:spPr>
        <a:xfrm>
          <a:off x="1541965" y="580562"/>
          <a:ext cx="3346705" cy="3346705"/>
        </a:xfrm>
        <a:prstGeom prst="blockArc">
          <a:avLst>
            <a:gd name="adj1" fmla="val 4600298"/>
            <a:gd name="adj2" fmla="val 10470806"/>
            <a:gd name="adj3" fmla="val 4641"/>
          </a:avLst>
        </a:prstGeom>
        <a:solidFill>
          <a:schemeClr val="accent6">
            <a:shade val="90000"/>
            <a:hueOff val="282293"/>
            <a:satOff val="-5897"/>
            <a:lumOff val="310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13C10C-1AD6-41C4-B3DA-49EC08B05A24}">
      <dsp:nvSpPr>
        <dsp:cNvPr id="0" name=""/>
        <dsp:cNvSpPr/>
      </dsp:nvSpPr>
      <dsp:spPr>
        <a:xfrm>
          <a:off x="2323485" y="587432"/>
          <a:ext cx="3346705" cy="3346705"/>
        </a:xfrm>
        <a:prstGeom prst="blockArc">
          <a:avLst>
            <a:gd name="adj1" fmla="val 21544354"/>
            <a:gd name="adj2" fmla="val 6260137"/>
            <a:gd name="adj3" fmla="val 4641"/>
          </a:avLst>
        </a:prstGeom>
        <a:solidFill>
          <a:schemeClr val="accent6">
            <a:shade val="90000"/>
            <a:hueOff val="141146"/>
            <a:satOff val="-2949"/>
            <a:lumOff val="155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CC1642-9313-4D99-8A48-CE8F30FE177A}">
      <dsp:nvSpPr>
        <dsp:cNvPr id="0" name=""/>
        <dsp:cNvSpPr/>
      </dsp:nvSpPr>
      <dsp:spPr>
        <a:xfrm>
          <a:off x="1718904" y="485246"/>
          <a:ext cx="4558949" cy="3346705"/>
        </a:xfrm>
        <a:prstGeom prst="blockArc">
          <a:avLst>
            <a:gd name="adj1" fmla="val 15336517"/>
            <a:gd name="adj2" fmla="val 159332"/>
            <a:gd name="adj3" fmla="val 4641"/>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C5D47A-6FED-4379-BA0A-31D8A4FF4780}">
      <dsp:nvSpPr>
        <dsp:cNvPr id="0" name=""/>
        <dsp:cNvSpPr/>
      </dsp:nvSpPr>
      <dsp:spPr>
        <a:xfrm>
          <a:off x="2626503" y="1439479"/>
          <a:ext cx="1931248" cy="1540820"/>
        </a:xfrm>
        <a:prstGeom prst="ellipse">
          <a:avLst/>
        </a:prstGeom>
        <a:solidFill>
          <a:schemeClr val="accent6">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Georgia" panose="02040502050405020303" pitchFamily="18" charset="0"/>
            </a:rPr>
            <a:t>Assetto Organizzativo </a:t>
          </a:r>
        </a:p>
      </dsp:txBody>
      <dsp:txXfrm>
        <a:off x="2909328" y="1665127"/>
        <a:ext cx="1365598" cy="1089524"/>
      </dsp:txXfrm>
    </dsp:sp>
    <dsp:sp modelId="{87EC5918-C2B9-48D1-8CC7-D0B3239C65D7}">
      <dsp:nvSpPr>
        <dsp:cNvPr id="0" name=""/>
        <dsp:cNvSpPr/>
      </dsp:nvSpPr>
      <dsp:spPr>
        <a:xfrm>
          <a:off x="2391761" y="-32842"/>
          <a:ext cx="2400733" cy="1216416"/>
        </a:xfrm>
        <a:prstGeom prst="ellipse">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dirty="0">
              <a:latin typeface="Georgia" panose="02040502050405020303" pitchFamily="18" charset="0"/>
            </a:rPr>
            <a:t>Strutturazione Organizzativa: Creare una struttura organizzativa chiara che definisca ruoli, responsabilità, e relazioni gerarchiche tra i vari livelli dell’organizzazione.</a:t>
          </a:r>
        </a:p>
      </dsp:txBody>
      <dsp:txXfrm>
        <a:off x="2743340" y="145298"/>
        <a:ext cx="1697575" cy="860136"/>
      </dsp:txXfrm>
    </dsp:sp>
    <dsp:sp modelId="{376D0886-10A5-4003-B5D6-DA37BD469B8B}">
      <dsp:nvSpPr>
        <dsp:cNvPr id="0" name=""/>
        <dsp:cNvSpPr/>
      </dsp:nvSpPr>
      <dsp:spPr>
        <a:xfrm>
          <a:off x="4735446" y="1563433"/>
          <a:ext cx="1791403" cy="1341789"/>
        </a:xfrm>
        <a:prstGeom prst="ellipse">
          <a:avLst/>
        </a:prstGeom>
        <a:solidFill>
          <a:schemeClr val="accent6">
            <a:shade val="50000"/>
            <a:hueOff val="135081"/>
            <a:satOff val="-2541"/>
            <a:lumOff val="205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dirty="0">
              <a:latin typeface="Georgia" panose="02040502050405020303" pitchFamily="18" charset="0"/>
            </a:rPr>
            <a:t>Delega di Autorità: Stabilire meccanismi di delega dell’autorità che consentano una presa di decisione efficace, permettendo al contempo un adeguato controllo e supervisione.</a:t>
          </a:r>
        </a:p>
      </dsp:txBody>
      <dsp:txXfrm>
        <a:off x="4997791" y="1759933"/>
        <a:ext cx="1266713" cy="948789"/>
      </dsp:txXfrm>
    </dsp:sp>
    <dsp:sp modelId="{F75D8A55-8395-4A06-93F2-4EA9B7536FDC}">
      <dsp:nvSpPr>
        <dsp:cNvPr id="0" name=""/>
        <dsp:cNvSpPr/>
      </dsp:nvSpPr>
      <dsp:spPr>
        <a:xfrm>
          <a:off x="2495158" y="3305126"/>
          <a:ext cx="2193938" cy="1078574"/>
        </a:xfrm>
        <a:prstGeom prst="ellipse">
          <a:avLst/>
        </a:prstGeom>
        <a:solidFill>
          <a:schemeClr val="accent6">
            <a:shade val="50000"/>
            <a:hueOff val="270163"/>
            <a:satOff val="-5082"/>
            <a:lumOff val="41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dirty="0">
              <a:latin typeface="Georgia" panose="02040502050405020303" pitchFamily="18" charset="0"/>
            </a:rPr>
            <a:t>Procedure Decisionali: Definire procedure per la presa di decisioni importanti, inclusi i flussi di approvazione necessari e le modalità di documentazione delle decisioni.</a:t>
          </a:r>
        </a:p>
      </dsp:txBody>
      <dsp:txXfrm>
        <a:off x="2816453" y="3463080"/>
        <a:ext cx="1551348" cy="762666"/>
      </dsp:txXfrm>
    </dsp:sp>
    <dsp:sp modelId="{6138BBDD-3275-4988-BE80-07D58FF12A64}">
      <dsp:nvSpPr>
        <dsp:cNvPr id="0" name=""/>
        <dsp:cNvSpPr/>
      </dsp:nvSpPr>
      <dsp:spPr>
        <a:xfrm>
          <a:off x="804509" y="1706060"/>
          <a:ext cx="1567545" cy="1408272"/>
        </a:xfrm>
        <a:prstGeom prst="ellipse">
          <a:avLst/>
        </a:prstGeom>
        <a:solidFill>
          <a:schemeClr val="accent6">
            <a:shade val="50000"/>
            <a:hueOff val="135081"/>
            <a:satOff val="-2541"/>
            <a:lumOff val="205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100000"/>
            </a:lnSpc>
            <a:spcBef>
              <a:spcPct val="0"/>
            </a:spcBef>
            <a:spcAft>
              <a:spcPct val="35000"/>
            </a:spcAft>
            <a:buNone/>
          </a:pPr>
          <a:r>
            <a:rPr lang="it-IT" sz="900" kern="1200" dirty="0">
              <a:latin typeface="Georgia" panose="02040502050405020303" pitchFamily="18" charset="0"/>
            </a:rPr>
            <a:t>Comunicazione Interna: Assicurare una comunicazione efficace tra i vari livelli dell’organizzazione e tra i diversi dipartimenti</a:t>
          </a:r>
          <a:r>
            <a:rPr lang="it-IT" sz="800" kern="1200" dirty="0">
              <a:latin typeface="Georgia" panose="02040502050405020303" pitchFamily="18" charset="0"/>
            </a:rPr>
            <a:t>.</a:t>
          </a:r>
        </a:p>
      </dsp:txBody>
      <dsp:txXfrm>
        <a:off x="1034071" y="1912297"/>
        <a:ext cx="1108421" cy="9957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F7A61-7D1E-46C2-9738-1DC16A52BCF9}">
      <dsp:nvSpPr>
        <dsp:cNvPr id="0" name=""/>
        <dsp:cNvSpPr/>
      </dsp:nvSpPr>
      <dsp:spPr>
        <a:xfrm>
          <a:off x="3421684" y="1921813"/>
          <a:ext cx="2708778" cy="688900"/>
        </a:xfrm>
        <a:prstGeom prst="ellipse">
          <a:avLst/>
        </a:prstGeom>
        <a:solidFill>
          <a:schemeClr val="accent6">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Georgia" panose="02040502050405020303" pitchFamily="18" charset="0"/>
            </a:rPr>
            <a:t>Assetto Amministrativo</a:t>
          </a:r>
        </a:p>
      </dsp:txBody>
      <dsp:txXfrm>
        <a:off x="3818375" y="2022700"/>
        <a:ext cx="1915396" cy="487126"/>
      </dsp:txXfrm>
    </dsp:sp>
    <dsp:sp modelId="{01AEE40C-D282-4885-9178-06D351348D8B}">
      <dsp:nvSpPr>
        <dsp:cNvPr id="0" name=""/>
        <dsp:cNvSpPr/>
      </dsp:nvSpPr>
      <dsp:spPr>
        <a:xfrm rot="9046074">
          <a:off x="2881253" y="2464391"/>
          <a:ext cx="602660" cy="392785"/>
        </a:xfrm>
        <a:prstGeom prst="rightArrow">
          <a:avLst>
            <a:gd name="adj1" fmla="val 60000"/>
            <a:gd name="adj2" fmla="val 50000"/>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rot="10800000">
        <a:off x="2991585" y="2514176"/>
        <a:ext cx="484825" cy="235671"/>
      </dsp:txXfrm>
    </dsp:sp>
    <dsp:sp modelId="{62F029DA-D35E-4291-8E87-85769292942D}">
      <dsp:nvSpPr>
        <dsp:cNvPr id="0" name=""/>
        <dsp:cNvSpPr/>
      </dsp:nvSpPr>
      <dsp:spPr>
        <a:xfrm>
          <a:off x="456309" y="2531908"/>
          <a:ext cx="2691680" cy="1731423"/>
        </a:xfrm>
        <a:prstGeom prst="ellipse">
          <a:avLst/>
        </a:prstGeom>
        <a:solidFill>
          <a:schemeClr val="accent6">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kern="1200" dirty="0">
              <a:latin typeface="Georgia" panose="02040502050405020303" pitchFamily="18" charset="0"/>
            </a:rPr>
            <a:t>Procedure Operative: Stabilire procedure operative standard </a:t>
          </a:r>
          <a:r>
            <a:rPr lang="it-IT" sz="1000" kern="1200" dirty="0">
              <a:latin typeface="Georgia" panose="02040502050405020303" pitchFamily="18" charset="0"/>
            </a:rPr>
            <a:t>(SOP) per le varie funzioni aziendali, al fine di garantire che le operazioni siano eseguite in modo coerente ed efficiente.</a:t>
          </a:r>
        </a:p>
      </dsp:txBody>
      <dsp:txXfrm>
        <a:off x="850496" y="2785469"/>
        <a:ext cx="1903306" cy="1224301"/>
      </dsp:txXfrm>
    </dsp:sp>
    <dsp:sp modelId="{21039E56-4B0C-4F29-A8CE-E82DB9635EF2}">
      <dsp:nvSpPr>
        <dsp:cNvPr id="0" name=""/>
        <dsp:cNvSpPr/>
      </dsp:nvSpPr>
      <dsp:spPr>
        <a:xfrm rot="16200000">
          <a:off x="4731977" y="1599516"/>
          <a:ext cx="294252" cy="330788"/>
        </a:xfrm>
        <a:prstGeom prst="rightArrow">
          <a:avLst>
            <a:gd name="adj1" fmla="val 60000"/>
            <a:gd name="adj2" fmla="val 50000"/>
          </a:avLst>
        </a:prstGeom>
        <a:solidFill>
          <a:schemeClr val="accent6">
            <a:shade val="90000"/>
            <a:hueOff val="94098"/>
            <a:satOff val="-1966"/>
            <a:lumOff val="103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it-IT" sz="1500" kern="1200"/>
        </a:p>
      </dsp:txBody>
      <dsp:txXfrm>
        <a:off x="4776115" y="1709812"/>
        <a:ext cx="205976" cy="198472"/>
      </dsp:txXfrm>
    </dsp:sp>
    <dsp:sp modelId="{FCDB7328-2C65-4EA4-8CBE-408DB79D6CC5}">
      <dsp:nvSpPr>
        <dsp:cNvPr id="0" name=""/>
        <dsp:cNvSpPr/>
      </dsp:nvSpPr>
      <dsp:spPr>
        <a:xfrm>
          <a:off x="3887665" y="34247"/>
          <a:ext cx="2201333" cy="1530339"/>
        </a:xfrm>
        <a:prstGeom prst="ellipse">
          <a:avLst/>
        </a:prstGeom>
        <a:solidFill>
          <a:schemeClr val="accent6">
            <a:shade val="50000"/>
            <a:hueOff val="90054"/>
            <a:satOff val="-1694"/>
            <a:lumOff val="137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kern="1200" dirty="0">
              <a:latin typeface="Georgia" panose="02040502050405020303" pitchFamily="18" charset="0"/>
            </a:rPr>
            <a:t>Controllo di Gestione</a:t>
          </a:r>
          <a:r>
            <a:rPr lang="it-IT" sz="1000" kern="1200" dirty="0">
              <a:latin typeface="Georgia" panose="02040502050405020303" pitchFamily="18" charset="0"/>
            </a:rPr>
            <a:t>: Implementare sistemi di controllo di gestione che monitorino le prestazioni aziendali e identifichino aree di miglioramento.</a:t>
          </a:r>
        </a:p>
      </dsp:txBody>
      <dsp:txXfrm>
        <a:off x="4210043" y="258360"/>
        <a:ext cx="1556577" cy="1082113"/>
      </dsp:txXfrm>
    </dsp:sp>
    <dsp:sp modelId="{D18B198C-7701-429F-AF73-9F03DB26F5C8}">
      <dsp:nvSpPr>
        <dsp:cNvPr id="0" name=""/>
        <dsp:cNvSpPr/>
      </dsp:nvSpPr>
      <dsp:spPr>
        <a:xfrm rot="12342417">
          <a:off x="2920375" y="1605790"/>
          <a:ext cx="637726" cy="392785"/>
        </a:xfrm>
        <a:prstGeom prst="rightArrow">
          <a:avLst>
            <a:gd name="adj1" fmla="val 60000"/>
            <a:gd name="adj2" fmla="val 50000"/>
          </a:avLst>
        </a:prstGeom>
        <a:solidFill>
          <a:schemeClr val="accent6">
            <a:shade val="90000"/>
            <a:hueOff val="188195"/>
            <a:satOff val="-3931"/>
            <a:lumOff val="20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it-IT" sz="1700" kern="1200"/>
        </a:p>
      </dsp:txBody>
      <dsp:txXfrm rot="10800000">
        <a:off x="3032379" y="1709904"/>
        <a:ext cx="519891" cy="235671"/>
      </dsp:txXfrm>
    </dsp:sp>
    <dsp:sp modelId="{03CCC8D8-1021-4E37-8157-4DC690710A83}">
      <dsp:nvSpPr>
        <dsp:cNvPr id="0" name=""/>
        <dsp:cNvSpPr/>
      </dsp:nvSpPr>
      <dsp:spPr>
        <a:xfrm>
          <a:off x="740268" y="522450"/>
          <a:ext cx="2306276" cy="1372197"/>
        </a:xfrm>
        <a:prstGeom prst="ellipse">
          <a:avLst/>
        </a:prstGeom>
        <a:solidFill>
          <a:schemeClr val="accent6">
            <a:shade val="50000"/>
            <a:hueOff val="180109"/>
            <a:satOff val="-3388"/>
            <a:lumOff val="274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b="1" kern="1200" dirty="0">
              <a:latin typeface="Georgia" panose="02040502050405020303" pitchFamily="18" charset="0"/>
            </a:rPr>
            <a:t>Gestione delle Risorse: </a:t>
          </a:r>
          <a:r>
            <a:rPr lang="it-IT" sz="1000" kern="1200" dirty="0">
              <a:latin typeface="Georgia" panose="02040502050405020303" pitchFamily="18" charset="0"/>
            </a:rPr>
            <a:t>Ottimizzare l’uso delle risorse aziendali, inclusi personale, attrezzature e capitali, per garantire l’efficienza operativa.</a:t>
          </a:r>
        </a:p>
      </dsp:txBody>
      <dsp:txXfrm>
        <a:off x="1078014" y="723404"/>
        <a:ext cx="1630784" cy="970289"/>
      </dsp:txXfrm>
    </dsp:sp>
    <dsp:sp modelId="{6B575CB9-1F9A-4DE9-A8F9-9FE64CE05B9C}">
      <dsp:nvSpPr>
        <dsp:cNvPr id="0" name=""/>
        <dsp:cNvSpPr/>
      </dsp:nvSpPr>
      <dsp:spPr>
        <a:xfrm rot="15291663" flipH="1">
          <a:off x="7691830" y="2699641"/>
          <a:ext cx="399032" cy="296580"/>
        </a:xfrm>
        <a:prstGeom prst="rightArrow">
          <a:avLst>
            <a:gd name="adj1" fmla="val 60000"/>
            <a:gd name="adj2" fmla="val 50000"/>
          </a:avLst>
        </a:prstGeom>
        <a:solidFill>
          <a:schemeClr val="accent6">
            <a:shade val="90000"/>
            <a:hueOff val="282293"/>
            <a:satOff val="-5897"/>
            <a:lumOff val="310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a:p>
      </dsp:txBody>
      <dsp:txXfrm>
        <a:off x="7724699" y="2716014"/>
        <a:ext cx="310058" cy="177948"/>
      </dsp:txXfrm>
    </dsp:sp>
    <dsp:sp modelId="{D6369915-5C33-4FB4-B4DE-4760C1392C09}">
      <dsp:nvSpPr>
        <dsp:cNvPr id="0" name=""/>
        <dsp:cNvSpPr/>
      </dsp:nvSpPr>
      <dsp:spPr>
        <a:xfrm>
          <a:off x="7137744" y="3031390"/>
          <a:ext cx="2032632" cy="1457859"/>
        </a:xfrm>
        <a:prstGeom prst="ellipse">
          <a:avLst/>
        </a:prstGeom>
        <a:solidFill>
          <a:schemeClr val="accent6">
            <a:shade val="50000"/>
            <a:hueOff val="270163"/>
            <a:satOff val="-5082"/>
            <a:lumOff val="41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dirty="0">
              <a:latin typeface="Georgia" panose="02040502050405020303" pitchFamily="18" charset="0"/>
            </a:rPr>
            <a:t>è in grado di garantire lo svolgimento delle funzioni aziendali, basandosi sulla separazione e contrapposizione di responsabilità nei compiti e nelle funzioni, e sulla chiara definizione delle deleghe e dei poteri di ciascun ruolo</a:t>
          </a:r>
        </a:p>
      </dsp:txBody>
      <dsp:txXfrm>
        <a:off x="7435416" y="3244889"/>
        <a:ext cx="1437288" cy="1030861"/>
      </dsp:txXfrm>
    </dsp:sp>
    <dsp:sp modelId="{B4E25896-363A-4B6D-8245-2940B08DB139}">
      <dsp:nvSpPr>
        <dsp:cNvPr id="0" name=""/>
        <dsp:cNvSpPr/>
      </dsp:nvSpPr>
      <dsp:spPr>
        <a:xfrm rot="7322329">
          <a:off x="6451115" y="2646643"/>
          <a:ext cx="437597" cy="295394"/>
        </a:xfrm>
        <a:prstGeom prst="rightArrow">
          <a:avLst>
            <a:gd name="adj1" fmla="val 60000"/>
            <a:gd name="adj2" fmla="val 50000"/>
          </a:avLst>
        </a:prstGeom>
        <a:solidFill>
          <a:schemeClr val="accent6">
            <a:shade val="90000"/>
            <a:hueOff val="188195"/>
            <a:satOff val="-3931"/>
            <a:lumOff val="20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it-IT" sz="1300" kern="1200" dirty="0"/>
        </a:p>
      </dsp:txBody>
      <dsp:txXfrm>
        <a:off x="6518930" y="2668162"/>
        <a:ext cx="348979" cy="177236"/>
      </dsp:txXfrm>
    </dsp:sp>
    <dsp:sp modelId="{A9C837E9-0A5C-43BD-ACA8-0DF06B6322D8}">
      <dsp:nvSpPr>
        <dsp:cNvPr id="0" name=""/>
        <dsp:cNvSpPr/>
      </dsp:nvSpPr>
      <dsp:spPr>
        <a:xfrm>
          <a:off x="5105962" y="2924700"/>
          <a:ext cx="1815051" cy="1311234"/>
        </a:xfrm>
        <a:prstGeom prst="ellipse">
          <a:avLst/>
        </a:prstGeom>
        <a:solidFill>
          <a:schemeClr val="accent6">
            <a:shade val="50000"/>
            <a:hueOff val="180109"/>
            <a:satOff val="-3388"/>
            <a:lumOff val="274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dirty="0">
              <a:latin typeface="Georgia" panose="02040502050405020303" pitchFamily="18" charset="0"/>
            </a:rPr>
            <a:t>permette la precisa indicazione dei principali fattori di rischi aziendale, il monitoraggio e la corretta gestione</a:t>
          </a:r>
        </a:p>
      </dsp:txBody>
      <dsp:txXfrm>
        <a:off x="5371770" y="3116726"/>
        <a:ext cx="1283435" cy="927182"/>
      </dsp:txXfrm>
    </dsp:sp>
    <dsp:sp modelId="{BF67CC8D-AF50-482B-9BBE-F93F18908393}">
      <dsp:nvSpPr>
        <dsp:cNvPr id="0" name=""/>
        <dsp:cNvSpPr/>
      </dsp:nvSpPr>
      <dsp:spPr>
        <a:xfrm rot="19815677">
          <a:off x="6000621" y="1855105"/>
          <a:ext cx="224680" cy="320312"/>
        </a:xfrm>
        <a:prstGeom prst="rightArrow">
          <a:avLst>
            <a:gd name="adj1" fmla="val 60000"/>
            <a:gd name="adj2" fmla="val 50000"/>
          </a:avLst>
        </a:prstGeom>
        <a:solidFill>
          <a:schemeClr val="accent6">
            <a:shade val="90000"/>
            <a:hueOff val="94098"/>
            <a:satOff val="-1966"/>
            <a:lumOff val="103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it-IT" sz="1400" kern="1200"/>
        </a:p>
      </dsp:txBody>
      <dsp:txXfrm>
        <a:off x="6005060" y="1935885"/>
        <a:ext cx="157276" cy="192188"/>
      </dsp:txXfrm>
    </dsp:sp>
    <dsp:sp modelId="{341521D1-2BF1-47E9-96A2-995174598C99}">
      <dsp:nvSpPr>
        <dsp:cNvPr id="0" name=""/>
        <dsp:cNvSpPr/>
      </dsp:nvSpPr>
      <dsp:spPr>
        <a:xfrm>
          <a:off x="6093284" y="260363"/>
          <a:ext cx="3069818" cy="2406067"/>
        </a:xfrm>
        <a:prstGeom prst="ellipse">
          <a:avLst/>
        </a:prstGeom>
        <a:solidFill>
          <a:schemeClr val="accent6">
            <a:shade val="50000"/>
            <a:hueOff val="90054"/>
            <a:satOff val="-1694"/>
            <a:lumOff val="137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it-IT" sz="1000" kern="1200" dirty="0">
              <a:latin typeface="Georgia" panose="02040502050405020303" pitchFamily="18" charset="0"/>
            </a:rPr>
            <a:t>l’Adeguatezza dell’assetto organizzativo sia perseguibile mediante l’implementazione </a:t>
          </a:r>
          <a:r>
            <a:rPr lang="it-IT" sz="1000" b="1" kern="1200" dirty="0">
              <a:latin typeface="Georgia" panose="02040502050405020303" pitchFamily="18" charset="0"/>
            </a:rPr>
            <a:t>di regole e procedure dirette ad assicurare la corretta </a:t>
          </a:r>
          <a:r>
            <a:rPr lang="it-IT" sz="1000" kern="1200" dirty="0">
              <a:latin typeface="Georgia" panose="02040502050405020303" pitchFamily="18" charset="0"/>
            </a:rPr>
            <a:t>attribuzione del potere decisionale, con riguardo alle capacità e responsabilità dei singoli soggetti. A questo proposito, si ricorda che secondo la norma CNDCEC 3.5., dettata per il comportamento del Collegio Sindacale, un assetto organizzativo è ritenuto adeguato quando:</a:t>
          </a:r>
        </a:p>
      </dsp:txBody>
      <dsp:txXfrm>
        <a:off x="6542848" y="612723"/>
        <a:ext cx="2170690" cy="170134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A1FF2D-953F-441D-A032-154311570453}">
      <dsp:nvSpPr>
        <dsp:cNvPr id="0" name=""/>
        <dsp:cNvSpPr/>
      </dsp:nvSpPr>
      <dsp:spPr>
        <a:xfrm>
          <a:off x="1155735" y="507879"/>
          <a:ext cx="3385881" cy="3385881"/>
        </a:xfrm>
        <a:prstGeom prst="blockArc">
          <a:avLst>
            <a:gd name="adj1" fmla="val 10919942"/>
            <a:gd name="adj2" fmla="val 17231637"/>
            <a:gd name="adj3" fmla="val 4642"/>
          </a:avLst>
        </a:prstGeom>
        <a:solidFill>
          <a:schemeClr val="accent6">
            <a:shade val="90000"/>
            <a:hueOff val="282293"/>
            <a:satOff val="-5897"/>
            <a:lumOff val="310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553E58A-7D77-419C-A1B1-78C762E87671}">
      <dsp:nvSpPr>
        <dsp:cNvPr id="0" name=""/>
        <dsp:cNvSpPr/>
      </dsp:nvSpPr>
      <dsp:spPr>
        <a:xfrm>
          <a:off x="1144029" y="654851"/>
          <a:ext cx="3385881" cy="3385881"/>
        </a:xfrm>
        <a:prstGeom prst="blockArc">
          <a:avLst>
            <a:gd name="adj1" fmla="val 4374233"/>
            <a:gd name="adj2" fmla="val 11226549"/>
            <a:gd name="adj3" fmla="val 4642"/>
          </a:avLst>
        </a:prstGeom>
        <a:solidFill>
          <a:schemeClr val="accent6">
            <a:shade val="90000"/>
            <a:hueOff val="188195"/>
            <a:satOff val="-3931"/>
            <a:lumOff val="20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E860CA-58DA-4101-ACA6-5F92615F4181}">
      <dsp:nvSpPr>
        <dsp:cNvPr id="0" name=""/>
        <dsp:cNvSpPr/>
      </dsp:nvSpPr>
      <dsp:spPr>
        <a:xfrm>
          <a:off x="2136364" y="661164"/>
          <a:ext cx="3385881" cy="3385881"/>
        </a:xfrm>
        <a:prstGeom prst="blockArc">
          <a:avLst>
            <a:gd name="adj1" fmla="val 21361667"/>
            <a:gd name="adj2" fmla="val 6469503"/>
            <a:gd name="adj3" fmla="val 4642"/>
          </a:avLst>
        </a:prstGeom>
        <a:solidFill>
          <a:schemeClr val="accent6">
            <a:shade val="90000"/>
            <a:hueOff val="94098"/>
            <a:satOff val="-1966"/>
            <a:lumOff val="103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1B9EE51-FA2B-4239-AE22-4E8D9AD57BC8}">
      <dsp:nvSpPr>
        <dsp:cNvPr id="0" name=""/>
        <dsp:cNvSpPr/>
      </dsp:nvSpPr>
      <dsp:spPr>
        <a:xfrm>
          <a:off x="2132841" y="508051"/>
          <a:ext cx="3385881" cy="3385881"/>
        </a:xfrm>
        <a:prstGeom prst="blockArc">
          <a:avLst>
            <a:gd name="adj1" fmla="val 15169575"/>
            <a:gd name="adj2" fmla="val 80168"/>
            <a:gd name="adj3" fmla="val 4642"/>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C7933B-945F-4DF8-A85F-3A5BD6EA7DCE}">
      <dsp:nvSpPr>
        <dsp:cNvPr id="0" name=""/>
        <dsp:cNvSpPr/>
      </dsp:nvSpPr>
      <dsp:spPr>
        <a:xfrm>
          <a:off x="2505167" y="1855948"/>
          <a:ext cx="1664680" cy="837547"/>
        </a:xfrm>
        <a:prstGeom prst="ellipse">
          <a:avLst/>
        </a:prstGeom>
        <a:solidFill>
          <a:schemeClr val="accent6">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it-IT" sz="1400" kern="1200" dirty="0">
              <a:latin typeface="Georgia" panose="02040502050405020303" pitchFamily="18" charset="0"/>
            </a:rPr>
            <a:t>Assetto Contabile</a:t>
          </a:r>
        </a:p>
      </dsp:txBody>
      <dsp:txXfrm>
        <a:off x="2748954" y="1978604"/>
        <a:ext cx="1177106" cy="592235"/>
      </dsp:txXfrm>
    </dsp:sp>
    <dsp:sp modelId="{531037B5-02AF-4377-AF1D-C21B91732666}">
      <dsp:nvSpPr>
        <dsp:cNvPr id="0" name=""/>
        <dsp:cNvSpPr/>
      </dsp:nvSpPr>
      <dsp:spPr>
        <a:xfrm>
          <a:off x="2065555" y="-79757"/>
          <a:ext cx="2543904" cy="1401656"/>
        </a:xfrm>
        <a:prstGeom prst="ellipse">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dirty="0">
              <a:latin typeface="Georgia" panose="02040502050405020303" pitchFamily="18" charset="0"/>
            </a:rPr>
            <a:t>Sistemi di Contabilità: Implementazione di sistemi contabili robusti che permettano una registrazione accurata e tempestiva delle transazioni economico-finanziarie.</a:t>
          </a:r>
        </a:p>
      </dsp:txBody>
      <dsp:txXfrm>
        <a:off x="2438101" y="125511"/>
        <a:ext cx="1798812" cy="991120"/>
      </dsp:txXfrm>
    </dsp:sp>
    <dsp:sp modelId="{32C9A633-2344-40AF-9DB2-7B0D1E4546E9}">
      <dsp:nvSpPr>
        <dsp:cNvPr id="0" name=""/>
        <dsp:cNvSpPr/>
      </dsp:nvSpPr>
      <dsp:spPr>
        <a:xfrm>
          <a:off x="4353968" y="1567557"/>
          <a:ext cx="2250031" cy="1343988"/>
        </a:xfrm>
        <a:prstGeom prst="ellipse">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dirty="0">
              <a:latin typeface="Georgia" panose="02040502050405020303" pitchFamily="18" charset="0"/>
            </a:rPr>
            <a:t>Principi Contabili: Adesione ai principi contabili generalmente accettati (GAAP) o agli standard internazionali di rendicontazione finanziaria (IFRS), a seconda del contesto normativo.</a:t>
          </a:r>
        </a:p>
      </dsp:txBody>
      <dsp:txXfrm>
        <a:off x="4683477" y="1764379"/>
        <a:ext cx="1591013" cy="950344"/>
      </dsp:txXfrm>
    </dsp:sp>
    <dsp:sp modelId="{65E3EDD4-DB7C-44D8-A92C-0DEE6B1DB9FB}">
      <dsp:nvSpPr>
        <dsp:cNvPr id="0" name=""/>
        <dsp:cNvSpPr/>
      </dsp:nvSpPr>
      <dsp:spPr>
        <a:xfrm>
          <a:off x="1901867" y="3374324"/>
          <a:ext cx="2842470" cy="1108099"/>
        </a:xfrm>
        <a:prstGeom prst="ellipse">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dirty="0">
              <a:latin typeface="Georgia" panose="02040502050405020303" pitchFamily="18" charset="0"/>
            </a:rPr>
            <a:t>Analisi Finanziaria: Esecuzione di analisi finanziarie periodiche per valutare la performance dell’impresa e supportare la presa di decisioni manageriali.</a:t>
          </a:r>
        </a:p>
      </dsp:txBody>
      <dsp:txXfrm>
        <a:off x="2318137" y="3536601"/>
        <a:ext cx="2009930" cy="783545"/>
      </dsp:txXfrm>
    </dsp:sp>
    <dsp:sp modelId="{C67B6F75-1FC4-48C8-BCC8-030F41C87A05}">
      <dsp:nvSpPr>
        <dsp:cNvPr id="0" name=""/>
        <dsp:cNvSpPr/>
      </dsp:nvSpPr>
      <dsp:spPr>
        <a:xfrm>
          <a:off x="0" y="1382921"/>
          <a:ext cx="2392062" cy="1520429"/>
        </a:xfrm>
        <a:prstGeom prst="ellipse">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it-IT" sz="900" kern="1200" dirty="0">
              <a:latin typeface="Georgia" panose="02040502050405020303" pitchFamily="18" charset="0"/>
            </a:rPr>
            <a:t>Audit Interni ed Esterni: Stabilire procedure per gli audit interni ed esterni, al fine di garantire la conformità con le normative contabili e fiscali e identificare aree di miglioramento.</a:t>
          </a:r>
        </a:p>
      </dsp:txBody>
      <dsp:txXfrm>
        <a:off x="350309" y="1605583"/>
        <a:ext cx="1691444" cy="10751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9D4378-C5BB-4D5E-BA92-161748F0864D}">
      <dsp:nvSpPr>
        <dsp:cNvPr id="0" name=""/>
        <dsp:cNvSpPr/>
      </dsp:nvSpPr>
      <dsp:spPr>
        <a:xfrm>
          <a:off x="3712518" y="1246280"/>
          <a:ext cx="1153716" cy="93802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kern="1200" dirty="0"/>
            <a:t>BSC</a:t>
          </a:r>
        </a:p>
      </dsp:txBody>
      <dsp:txXfrm>
        <a:off x="3881476" y="1383651"/>
        <a:ext cx="815800" cy="663284"/>
      </dsp:txXfrm>
    </dsp:sp>
    <dsp:sp modelId="{77017D08-763B-4E29-86B8-342008035E58}">
      <dsp:nvSpPr>
        <dsp:cNvPr id="0" name=""/>
        <dsp:cNvSpPr/>
      </dsp:nvSpPr>
      <dsp:spPr>
        <a:xfrm rot="16200000">
          <a:off x="4135251" y="1082332"/>
          <a:ext cx="308252" cy="19643"/>
        </a:xfrm>
        <a:custGeom>
          <a:avLst/>
          <a:gdLst/>
          <a:ahLst/>
          <a:cxnLst/>
          <a:rect l="0" t="0" r="0" b="0"/>
          <a:pathLst>
            <a:path>
              <a:moveTo>
                <a:pt x="0" y="9821"/>
              </a:moveTo>
              <a:lnTo>
                <a:pt x="308252" y="982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281671" y="1084448"/>
        <a:ext cx="15412" cy="15412"/>
      </dsp:txXfrm>
    </dsp:sp>
    <dsp:sp modelId="{905122D4-C060-4025-AD11-1B19B810BC82}">
      <dsp:nvSpPr>
        <dsp:cNvPr id="0" name=""/>
        <dsp:cNvSpPr/>
      </dsp:nvSpPr>
      <dsp:spPr>
        <a:xfrm>
          <a:off x="3392543" y="1"/>
          <a:ext cx="1793667" cy="93802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t>Analisi di scenario</a:t>
          </a:r>
        </a:p>
      </dsp:txBody>
      <dsp:txXfrm>
        <a:off x="3655219" y="137372"/>
        <a:ext cx="1268315" cy="663284"/>
      </dsp:txXfrm>
    </dsp:sp>
    <dsp:sp modelId="{216F3C85-3CEB-4BB8-9B20-BBEB81C8CDA7}">
      <dsp:nvSpPr>
        <dsp:cNvPr id="0" name=""/>
        <dsp:cNvSpPr/>
      </dsp:nvSpPr>
      <dsp:spPr>
        <a:xfrm>
          <a:off x="4866235" y="1705472"/>
          <a:ext cx="4696" cy="19643"/>
        </a:xfrm>
        <a:custGeom>
          <a:avLst/>
          <a:gdLst/>
          <a:ahLst/>
          <a:cxnLst/>
          <a:rect l="0" t="0" r="0" b="0"/>
          <a:pathLst>
            <a:path>
              <a:moveTo>
                <a:pt x="0" y="9821"/>
              </a:moveTo>
              <a:lnTo>
                <a:pt x="4696" y="982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868466" y="1715176"/>
        <a:ext cx="234" cy="234"/>
      </dsp:txXfrm>
    </dsp:sp>
    <dsp:sp modelId="{00362CB1-5363-400C-9745-7B3387CE001B}">
      <dsp:nvSpPr>
        <dsp:cNvPr id="0" name=""/>
        <dsp:cNvSpPr/>
      </dsp:nvSpPr>
      <dsp:spPr>
        <a:xfrm>
          <a:off x="4870931" y="1246280"/>
          <a:ext cx="1276964" cy="938026"/>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BSC e adeguati assetti</a:t>
          </a:r>
        </a:p>
      </dsp:txBody>
      <dsp:txXfrm>
        <a:off x="5057938" y="1383651"/>
        <a:ext cx="902950" cy="663284"/>
      </dsp:txXfrm>
    </dsp:sp>
    <dsp:sp modelId="{730CABBC-E4D4-4E73-A9D3-5FEE7248D107}">
      <dsp:nvSpPr>
        <dsp:cNvPr id="0" name=""/>
        <dsp:cNvSpPr/>
      </dsp:nvSpPr>
      <dsp:spPr>
        <a:xfrm rot="5400000">
          <a:off x="4123500" y="2340362"/>
          <a:ext cx="331753" cy="19643"/>
        </a:xfrm>
        <a:custGeom>
          <a:avLst/>
          <a:gdLst/>
          <a:ahLst/>
          <a:cxnLst/>
          <a:rect l="0" t="0" r="0" b="0"/>
          <a:pathLst>
            <a:path>
              <a:moveTo>
                <a:pt x="0" y="9821"/>
              </a:moveTo>
              <a:lnTo>
                <a:pt x="331753" y="982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4281083" y="2341890"/>
        <a:ext cx="16587" cy="16587"/>
      </dsp:txXfrm>
    </dsp:sp>
    <dsp:sp modelId="{9B9ABC99-888F-44D7-9592-1EDAA184A760}">
      <dsp:nvSpPr>
        <dsp:cNvPr id="0" name=""/>
        <dsp:cNvSpPr/>
      </dsp:nvSpPr>
      <dsp:spPr>
        <a:xfrm>
          <a:off x="3180592" y="2516061"/>
          <a:ext cx="2217570" cy="838539"/>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Mappa Strategica</a:t>
          </a:r>
        </a:p>
      </dsp:txBody>
      <dsp:txXfrm>
        <a:off x="3505348" y="2638862"/>
        <a:ext cx="1568058" cy="592937"/>
      </dsp:txXfrm>
    </dsp:sp>
    <dsp:sp modelId="{E48A7D14-1265-4B16-B3A2-4D272C28B18B}">
      <dsp:nvSpPr>
        <dsp:cNvPr id="0" name=""/>
        <dsp:cNvSpPr/>
      </dsp:nvSpPr>
      <dsp:spPr>
        <a:xfrm rot="10731069">
          <a:off x="3699838" y="1717166"/>
          <a:ext cx="12857" cy="19643"/>
        </a:xfrm>
        <a:custGeom>
          <a:avLst/>
          <a:gdLst/>
          <a:ahLst/>
          <a:cxnLst/>
          <a:rect l="0" t="0" r="0" b="0"/>
          <a:pathLst>
            <a:path>
              <a:moveTo>
                <a:pt x="0" y="9821"/>
              </a:moveTo>
              <a:lnTo>
                <a:pt x="12857" y="982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rot="10800000">
        <a:off x="3705945" y="1726666"/>
        <a:ext cx="642" cy="642"/>
      </dsp:txXfrm>
    </dsp:sp>
    <dsp:sp modelId="{24C20A5C-057C-4310-8F3A-45C8EA97B409}">
      <dsp:nvSpPr>
        <dsp:cNvPr id="0" name=""/>
        <dsp:cNvSpPr/>
      </dsp:nvSpPr>
      <dsp:spPr>
        <a:xfrm>
          <a:off x="2456418" y="1230557"/>
          <a:ext cx="1243608" cy="101805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sz="1200" kern="1200" dirty="0"/>
            <a:t>Analisi S.W.O.T.</a:t>
          </a:r>
        </a:p>
      </dsp:txBody>
      <dsp:txXfrm>
        <a:off x="2638540" y="1379647"/>
        <a:ext cx="879364" cy="71987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8CF68-1EDD-490D-B3B9-DA420E648DCE}">
      <dsp:nvSpPr>
        <dsp:cNvPr id="0" name=""/>
        <dsp:cNvSpPr/>
      </dsp:nvSpPr>
      <dsp:spPr>
        <a:xfrm rot="16200000">
          <a:off x="500238" y="-480215"/>
          <a:ext cx="2301522" cy="3302000"/>
        </a:xfrm>
        <a:prstGeom prst="round1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endParaRPr lang="it-IT" sz="1100" kern="1200" dirty="0">
            <a:latin typeface="Georgia" panose="02040502050405020303" pitchFamily="18" charset="0"/>
          </a:endParaRPr>
        </a:p>
        <a:p>
          <a:pPr marL="0" lvl="0" indent="0" algn="ctr" defTabSz="488950">
            <a:lnSpc>
              <a:spcPct val="90000"/>
            </a:lnSpc>
            <a:spcBef>
              <a:spcPct val="0"/>
            </a:spcBef>
            <a:spcAft>
              <a:spcPct val="35000"/>
            </a:spcAft>
            <a:buNone/>
          </a:pPr>
          <a:endParaRPr lang="it-IT" sz="1100" kern="1200" dirty="0">
            <a:latin typeface="Georgia" panose="02040502050405020303" pitchFamily="18" charset="0"/>
          </a:endParaRPr>
        </a:p>
        <a:p>
          <a:pPr marL="0" lvl="0" indent="0" algn="ctr" defTabSz="488950">
            <a:lnSpc>
              <a:spcPct val="90000"/>
            </a:lnSpc>
            <a:spcBef>
              <a:spcPct val="0"/>
            </a:spcBef>
            <a:spcAft>
              <a:spcPct val="35000"/>
            </a:spcAft>
            <a:buNone/>
          </a:pPr>
          <a:endParaRPr lang="it-IT" sz="1100" kern="1200" dirty="0">
            <a:latin typeface="Georgia" panose="02040502050405020303" pitchFamily="18" charset="0"/>
          </a:endParaRPr>
        </a:p>
        <a:p>
          <a:pPr marL="0" lvl="0" indent="0" algn="just" defTabSz="488950">
            <a:lnSpc>
              <a:spcPct val="90000"/>
            </a:lnSpc>
            <a:spcBef>
              <a:spcPct val="0"/>
            </a:spcBef>
            <a:spcAft>
              <a:spcPct val="35000"/>
            </a:spcAft>
            <a:buNone/>
          </a:pPr>
          <a:r>
            <a:rPr lang="it-IT" sz="1200" b="1" kern="1200" dirty="0">
              <a:latin typeface="Georgia" panose="02040502050405020303" pitchFamily="18" charset="0"/>
            </a:rPr>
            <a:t>L’analisi di scenario </a:t>
          </a:r>
          <a:r>
            <a:rPr lang="it-IT" sz="1200" kern="1200" dirty="0">
              <a:latin typeface="Georgia" panose="02040502050405020303" pitchFamily="18" charset="0"/>
            </a:rPr>
            <a:t>è basata sull’individuazione dei principali macro-trend che influenzano l’ambiente esterno dell’azienda, dei quali gli imprenditori devono tener conto nell’elaborazione delle strategie. Consente ai vertici aziendali di effettuare previsione sull’evoluzione di 4 ambienti:</a:t>
          </a:r>
        </a:p>
        <a:p>
          <a:pPr marL="0" lvl="0" indent="0" algn="l" defTabSz="488950">
            <a:lnSpc>
              <a:spcPct val="90000"/>
            </a:lnSpc>
            <a:spcBef>
              <a:spcPct val="0"/>
            </a:spcBef>
            <a:spcAft>
              <a:spcPct val="35000"/>
            </a:spcAft>
            <a:buNone/>
          </a:pPr>
          <a:r>
            <a:rPr lang="it-IT" sz="1200" kern="1200" dirty="0">
              <a:latin typeface="Georgia" panose="02040502050405020303" pitchFamily="18" charset="0"/>
            </a:rPr>
            <a:t>- Sociopolitico</a:t>
          </a:r>
        </a:p>
        <a:p>
          <a:pPr marL="0" lvl="0" indent="0" algn="l" defTabSz="488950">
            <a:lnSpc>
              <a:spcPct val="90000"/>
            </a:lnSpc>
            <a:spcBef>
              <a:spcPct val="0"/>
            </a:spcBef>
            <a:spcAft>
              <a:spcPct val="35000"/>
            </a:spcAft>
            <a:buNone/>
          </a:pPr>
          <a:r>
            <a:rPr lang="it-IT" sz="1200" kern="1200" dirty="0">
              <a:latin typeface="Georgia" panose="02040502050405020303" pitchFamily="18" charset="0"/>
            </a:rPr>
            <a:t>- Mercato</a:t>
          </a:r>
        </a:p>
        <a:p>
          <a:pPr marL="0" lvl="0" indent="0" algn="l" defTabSz="488950">
            <a:lnSpc>
              <a:spcPct val="90000"/>
            </a:lnSpc>
            <a:spcBef>
              <a:spcPct val="0"/>
            </a:spcBef>
            <a:spcAft>
              <a:spcPct val="35000"/>
            </a:spcAft>
            <a:buNone/>
          </a:pPr>
          <a:r>
            <a:rPr lang="it-IT" sz="1200" kern="1200" dirty="0">
              <a:latin typeface="Georgia" panose="02040502050405020303" pitchFamily="18" charset="0"/>
            </a:rPr>
            <a:t>- Tecnologico</a:t>
          </a:r>
        </a:p>
        <a:p>
          <a:pPr marL="0" lvl="0" indent="0" algn="l" defTabSz="488950">
            <a:lnSpc>
              <a:spcPct val="90000"/>
            </a:lnSpc>
            <a:spcBef>
              <a:spcPct val="0"/>
            </a:spcBef>
            <a:spcAft>
              <a:spcPct val="35000"/>
            </a:spcAft>
            <a:buNone/>
          </a:pPr>
          <a:r>
            <a:rPr lang="it-IT" sz="1200" kern="1200" dirty="0">
              <a:latin typeface="Georgia" panose="02040502050405020303" pitchFamily="18" charset="0"/>
            </a:rPr>
            <a:t>-Concorrenza</a:t>
          </a:r>
        </a:p>
      </dsp:txBody>
      <dsp:txXfrm rot="5400000">
        <a:off x="0" y="20024"/>
        <a:ext cx="3302000" cy="1726141"/>
      </dsp:txXfrm>
    </dsp:sp>
    <dsp:sp modelId="{B717EC07-5934-478D-89FC-8C23240528CB}">
      <dsp:nvSpPr>
        <dsp:cNvPr id="0" name=""/>
        <dsp:cNvSpPr/>
      </dsp:nvSpPr>
      <dsp:spPr>
        <a:xfrm>
          <a:off x="3302000" y="0"/>
          <a:ext cx="3302000" cy="2301522"/>
        </a:xfrm>
        <a:prstGeom prst="round1Rect">
          <a:avLst/>
        </a:prstGeom>
        <a:solidFill>
          <a:schemeClr val="accent6">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r" defTabSz="488950">
            <a:lnSpc>
              <a:spcPct val="90000"/>
            </a:lnSpc>
            <a:spcBef>
              <a:spcPct val="0"/>
            </a:spcBef>
            <a:spcAft>
              <a:spcPct val="35000"/>
            </a:spcAft>
            <a:buNone/>
          </a:pPr>
          <a:endParaRPr lang="it-IT" sz="1100" kern="1200" dirty="0">
            <a:latin typeface="Georgia" panose="02040502050405020303" pitchFamily="18" charset="0"/>
          </a:endParaRPr>
        </a:p>
        <a:p>
          <a:pPr marL="0" lvl="0" indent="0" algn="r" defTabSz="488950">
            <a:lnSpc>
              <a:spcPct val="90000"/>
            </a:lnSpc>
            <a:spcBef>
              <a:spcPct val="0"/>
            </a:spcBef>
            <a:spcAft>
              <a:spcPct val="35000"/>
            </a:spcAft>
            <a:buNone/>
          </a:pPr>
          <a:endParaRPr lang="it-IT" sz="1100" kern="1200" dirty="0">
            <a:latin typeface="Georgia" panose="02040502050405020303" pitchFamily="18" charset="0"/>
          </a:endParaRPr>
        </a:p>
        <a:p>
          <a:pPr marL="0" lvl="0" indent="0" algn="r" defTabSz="488950">
            <a:lnSpc>
              <a:spcPct val="90000"/>
            </a:lnSpc>
            <a:spcBef>
              <a:spcPct val="0"/>
            </a:spcBef>
            <a:spcAft>
              <a:spcPct val="35000"/>
            </a:spcAft>
            <a:buNone/>
          </a:pPr>
          <a:endParaRPr lang="it-IT" sz="1200" kern="1200" dirty="0">
            <a:latin typeface="Georgia" panose="02040502050405020303" pitchFamily="18" charset="0"/>
          </a:endParaRPr>
        </a:p>
        <a:p>
          <a:pPr marL="0" lvl="0" indent="0" algn="r" defTabSz="488950">
            <a:lnSpc>
              <a:spcPct val="90000"/>
            </a:lnSpc>
            <a:spcBef>
              <a:spcPct val="0"/>
            </a:spcBef>
            <a:spcAft>
              <a:spcPct val="35000"/>
            </a:spcAft>
            <a:buNone/>
          </a:pPr>
          <a:r>
            <a:rPr lang="it-IT" sz="1200" b="1" kern="1200" dirty="0">
              <a:latin typeface="Georgia" panose="02040502050405020303" pitchFamily="18" charset="0"/>
            </a:rPr>
            <a:t>L’analisi S.W.O.T</a:t>
          </a:r>
          <a:r>
            <a:rPr lang="it-IT" sz="1200" kern="1200" dirty="0">
              <a:latin typeface="Georgia" panose="02040502050405020303" pitchFamily="18" charset="0"/>
            </a:rPr>
            <a:t>. consente di identificare i punti di forza e di debolezza dell’Impresa (prospettiva interna all’azienda) e le opportunità e minacce che derivano dall’ambiente esterno (prospettiva esterna). Questo tipo di analisi permette di impostare strategie che consentiranno di disporre al meglio dei punti di forza, sfruttando le opportunità offerte dall’ambiente esterno, ma anche di minimizzare l’impatto di eventuali minace sui punti di debolezza. In generale, si dovrebbe sempre cercare di trasformare le minacce in opportunità</a:t>
          </a:r>
          <a:r>
            <a:rPr lang="it-IT" sz="1000" kern="1200" dirty="0"/>
            <a:t>.</a:t>
          </a:r>
        </a:p>
      </dsp:txBody>
      <dsp:txXfrm>
        <a:off x="3302000" y="0"/>
        <a:ext cx="3302000" cy="1726141"/>
      </dsp:txXfrm>
    </dsp:sp>
    <dsp:sp modelId="{D3D55E76-6799-4C4C-9C9F-2A07A7D8887D}">
      <dsp:nvSpPr>
        <dsp:cNvPr id="0" name=""/>
        <dsp:cNvSpPr/>
      </dsp:nvSpPr>
      <dsp:spPr>
        <a:xfrm rot="10800000">
          <a:off x="0" y="2301522"/>
          <a:ext cx="3302000" cy="2301522"/>
        </a:xfrm>
        <a:prstGeom prst="round1Rect">
          <a:avLst/>
        </a:prstGeom>
        <a:solidFill>
          <a:schemeClr val="accent6">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l" defTabSz="488950">
            <a:lnSpc>
              <a:spcPct val="90000"/>
            </a:lnSpc>
            <a:spcBef>
              <a:spcPct val="0"/>
            </a:spcBef>
            <a:spcAft>
              <a:spcPct val="35000"/>
            </a:spcAft>
            <a:buNone/>
          </a:pPr>
          <a:r>
            <a:rPr lang="it-IT" sz="1100" b="1" kern="1200" dirty="0">
              <a:latin typeface="Georgia" panose="02040502050405020303" pitchFamily="18" charset="0"/>
            </a:rPr>
            <a:t>Le 4 prospettive chiave </a:t>
          </a:r>
          <a:r>
            <a:rPr lang="it-IT" sz="1100" kern="1200" dirty="0">
              <a:latin typeface="Georgia" panose="02040502050405020303" pitchFamily="18" charset="0"/>
            </a:rPr>
            <a:t>utilizzate nella BSC sono:</a:t>
          </a:r>
        </a:p>
        <a:p>
          <a:pPr marL="0" lvl="0" indent="0" algn="l" defTabSz="488950">
            <a:lnSpc>
              <a:spcPct val="90000"/>
            </a:lnSpc>
            <a:spcBef>
              <a:spcPct val="0"/>
            </a:spcBef>
            <a:spcAft>
              <a:spcPct val="35000"/>
            </a:spcAft>
            <a:buNone/>
          </a:pPr>
          <a:r>
            <a:rPr lang="it-IT" sz="1100" kern="1200" dirty="0">
              <a:latin typeface="Georgia" panose="02040502050405020303" pitchFamily="18" charset="0"/>
            </a:rPr>
            <a:t>- Economico-finanziaria     </a:t>
          </a:r>
        </a:p>
        <a:p>
          <a:pPr marL="0" lvl="0" indent="0" algn="l" defTabSz="488950">
            <a:lnSpc>
              <a:spcPct val="90000"/>
            </a:lnSpc>
            <a:spcBef>
              <a:spcPct val="0"/>
            </a:spcBef>
            <a:spcAft>
              <a:spcPct val="35000"/>
            </a:spcAft>
            <a:buNone/>
          </a:pPr>
          <a:r>
            <a:rPr lang="it-IT" sz="1100" kern="1200" dirty="0">
              <a:latin typeface="Georgia" panose="02040502050405020303" pitchFamily="18" charset="0"/>
            </a:rPr>
            <a:t>- Cliente</a:t>
          </a:r>
        </a:p>
        <a:p>
          <a:pPr marL="0" lvl="0" indent="0" algn="l" defTabSz="488950">
            <a:lnSpc>
              <a:spcPct val="90000"/>
            </a:lnSpc>
            <a:spcBef>
              <a:spcPct val="0"/>
            </a:spcBef>
            <a:spcAft>
              <a:spcPct val="35000"/>
            </a:spcAft>
            <a:buNone/>
          </a:pPr>
          <a:r>
            <a:rPr lang="it-IT" sz="1100" kern="1200" dirty="0">
              <a:latin typeface="Georgia" panose="02040502050405020303" pitchFamily="18" charset="0"/>
            </a:rPr>
            <a:t>- Processi interni   </a:t>
          </a:r>
        </a:p>
        <a:p>
          <a:pPr marL="0" lvl="0" indent="0" algn="l" defTabSz="488950">
            <a:lnSpc>
              <a:spcPct val="90000"/>
            </a:lnSpc>
            <a:spcBef>
              <a:spcPct val="0"/>
            </a:spcBef>
            <a:spcAft>
              <a:spcPct val="35000"/>
            </a:spcAft>
            <a:buNone/>
          </a:pPr>
          <a:r>
            <a:rPr lang="it-IT" sz="1100" kern="1200" dirty="0">
              <a:latin typeface="Georgia" panose="02040502050405020303" pitchFamily="18" charset="0"/>
            </a:rPr>
            <a:t>- Apprendimento, clima  aziendale e crescita</a:t>
          </a:r>
        </a:p>
        <a:p>
          <a:pPr marL="0" lvl="0" indent="0" algn="l" defTabSz="488950">
            <a:lnSpc>
              <a:spcPct val="90000"/>
            </a:lnSpc>
            <a:spcBef>
              <a:spcPct val="0"/>
            </a:spcBef>
            <a:spcAft>
              <a:spcPct val="35000"/>
            </a:spcAft>
            <a:buNone/>
          </a:pPr>
          <a:endParaRPr lang="it-IT" sz="1100" kern="1200" dirty="0">
            <a:latin typeface="Georgia" panose="02040502050405020303" pitchFamily="18" charset="0"/>
          </a:endParaRPr>
        </a:p>
        <a:p>
          <a:pPr marL="0" lvl="0" indent="0" algn="l" defTabSz="488950">
            <a:lnSpc>
              <a:spcPct val="90000"/>
            </a:lnSpc>
            <a:spcBef>
              <a:spcPct val="0"/>
            </a:spcBef>
            <a:spcAft>
              <a:spcPct val="35000"/>
            </a:spcAft>
            <a:buNone/>
          </a:pPr>
          <a:endParaRPr lang="it-IT" sz="1100" kern="1200" dirty="0">
            <a:latin typeface="Georgia" panose="02040502050405020303" pitchFamily="18" charset="0"/>
          </a:endParaRPr>
        </a:p>
        <a:p>
          <a:pPr marL="0" lvl="0" indent="0" algn="l" defTabSz="488950">
            <a:lnSpc>
              <a:spcPct val="90000"/>
            </a:lnSpc>
            <a:spcBef>
              <a:spcPct val="0"/>
            </a:spcBef>
            <a:spcAft>
              <a:spcPct val="35000"/>
            </a:spcAft>
            <a:buNone/>
          </a:pPr>
          <a:endParaRPr lang="it-IT" sz="1100" kern="1200" dirty="0">
            <a:latin typeface="Georgia" panose="02040502050405020303" pitchFamily="18" charset="0"/>
          </a:endParaRPr>
        </a:p>
      </dsp:txBody>
      <dsp:txXfrm rot="10800000">
        <a:off x="0" y="2876903"/>
        <a:ext cx="3302000" cy="1726141"/>
      </dsp:txXfrm>
    </dsp:sp>
    <dsp:sp modelId="{FC5DE551-1C75-4C77-B069-545A8CA5A32C}">
      <dsp:nvSpPr>
        <dsp:cNvPr id="0" name=""/>
        <dsp:cNvSpPr/>
      </dsp:nvSpPr>
      <dsp:spPr>
        <a:xfrm rot="5400000">
          <a:off x="3802238" y="1801283"/>
          <a:ext cx="2301522" cy="3302000"/>
        </a:xfrm>
        <a:prstGeom prst="round1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r" defTabSz="488950">
            <a:lnSpc>
              <a:spcPct val="90000"/>
            </a:lnSpc>
            <a:spcBef>
              <a:spcPct val="0"/>
            </a:spcBef>
            <a:spcAft>
              <a:spcPct val="35000"/>
            </a:spcAft>
            <a:buNone/>
          </a:pPr>
          <a:r>
            <a:rPr lang="it-IT" sz="1100" b="1" kern="1200" dirty="0">
              <a:latin typeface="Georgia" panose="02040502050405020303" pitchFamily="18" charset="0"/>
            </a:rPr>
            <a:t>La mappa strategica</a:t>
          </a:r>
          <a:r>
            <a:rPr lang="it-IT" sz="1100" kern="1200" dirty="0">
              <a:latin typeface="Georgia" panose="02040502050405020303" pitchFamily="18" charset="0"/>
            </a:rPr>
            <a:t>, costruita nell’ottica delle 4 aree della </a:t>
          </a:r>
          <a:r>
            <a:rPr lang="it-IT" sz="1100" kern="1200" dirty="0" err="1">
              <a:latin typeface="Georgia" panose="02040502050405020303" pitchFamily="18" charset="0"/>
            </a:rPr>
            <a:t>Balanced</a:t>
          </a:r>
          <a:r>
            <a:rPr lang="it-IT" sz="1100" kern="1200" dirty="0">
              <a:latin typeface="Georgia" panose="02040502050405020303" pitchFamily="18" charset="0"/>
            </a:rPr>
            <a:t> </a:t>
          </a:r>
          <a:r>
            <a:rPr lang="it-IT" sz="1100" kern="1200" dirty="0" err="1">
              <a:latin typeface="Georgia" panose="02040502050405020303" pitchFamily="18" charset="0"/>
            </a:rPr>
            <a:t>Scorecard</a:t>
          </a:r>
          <a:r>
            <a:rPr lang="it-IT" sz="1100" kern="1200" dirty="0">
              <a:latin typeface="Georgia" panose="02040502050405020303" pitchFamily="18" charset="0"/>
            </a:rPr>
            <a:t>, evidenzia le relazioni tra gli intenti strategici appartenenti a ogni area. La mappa si legge dal basso verso l’alto: le strategie dell’area della formazione, innovazione, clima aziendale si legano, infatti, ad altre strategie a livello di processi aziendali in un’ottica causa-effetto. A loro volta, gli intenti strategici a livello di processi si legano alle strategie dell’area clienti. Alla fine, tutte le strategie confluiscono e hanno effetti sull’area economico finanziaria, ad esempio con l’aumento del fatturato, che permette nuovi investimenti e quindi la riattivazione di tutto </a:t>
          </a:r>
          <a:r>
            <a:rPr lang="it-IT" sz="1200" kern="1200" dirty="0">
              <a:latin typeface="Georgia" panose="02040502050405020303" pitchFamily="18" charset="0"/>
            </a:rPr>
            <a:t>il processo.</a:t>
          </a:r>
        </a:p>
        <a:p>
          <a:pPr marL="0" lvl="0" indent="0" algn="r" defTabSz="488950">
            <a:lnSpc>
              <a:spcPct val="90000"/>
            </a:lnSpc>
            <a:spcBef>
              <a:spcPct val="0"/>
            </a:spcBef>
            <a:spcAft>
              <a:spcPct val="35000"/>
            </a:spcAft>
            <a:buNone/>
          </a:pPr>
          <a:r>
            <a:rPr lang="it-IT" sz="1200" kern="1200" dirty="0">
              <a:latin typeface="Georgia" panose="02040502050405020303" pitchFamily="18" charset="0"/>
            </a:rPr>
            <a:t>.</a:t>
          </a:r>
        </a:p>
        <a:p>
          <a:pPr marL="0" lvl="0" indent="0" algn="ctr" defTabSz="488950">
            <a:lnSpc>
              <a:spcPct val="90000"/>
            </a:lnSpc>
            <a:spcBef>
              <a:spcPct val="0"/>
            </a:spcBef>
            <a:spcAft>
              <a:spcPct val="35000"/>
            </a:spcAft>
            <a:buNone/>
          </a:pPr>
          <a:endParaRPr lang="it-IT" sz="1200" kern="1200" dirty="0">
            <a:latin typeface="Georgia" panose="02040502050405020303" pitchFamily="18" charset="0"/>
          </a:endParaRPr>
        </a:p>
        <a:p>
          <a:pPr marL="0" lvl="0" indent="0" algn="ctr" defTabSz="488950">
            <a:lnSpc>
              <a:spcPct val="90000"/>
            </a:lnSpc>
            <a:spcBef>
              <a:spcPct val="0"/>
            </a:spcBef>
            <a:spcAft>
              <a:spcPct val="35000"/>
            </a:spcAft>
            <a:buNone/>
          </a:pPr>
          <a:r>
            <a:rPr lang="it-IT" sz="1200" kern="1200" dirty="0">
              <a:latin typeface="Georgia" panose="02040502050405020303" pitchFamily="18" charset="0"/>
            </a:rPr>
            <a:t>processo.</a:t>
          </a:r>
        </a:p>
      </dsp:txBody>
      <dsp:txXfrm rot="-5400000">
        <a:off x="3302000" y="2876903"/>
        <a:ext cx="3302000" cy="1726141"/>
      </dsp:txXfrm>
    </dsp:sp>
    <dsp:sp modelId="{1A4ACAB2-9E98-408B-B309-209F1889FE48}">
      <dsp:nvSpPr>
        <dsp:cNvPr id="0" name=""/>
        <dsp:cNvSpPr/>
      </dsp:nvSpPr>
      <dsp:spPr>
        <a:xfrm>
          <a:off x="2687927" y="1884521"/>
          <a:ext cx="971303" cy="569212"/>
        </a:xfrm>
        <a:prstGeom prst="roundRect">
          <a:avLst/>
        </a:prstGeom>
        <a:solidFill>
          <a:schemeClr val="accent6">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kern="1200" dirty="0">
              <a:solidFill>
                <a:schemeClr val="accent6">
                  <a:lumMod val="75000"/>
                </a:schemeClr>
              </a:solidFill>
              <a:latin typeface="Georgia" panose="02040502050405020303" pitchFamily="18" charset="0"/>
            </a:rPr>
            <a:t>BSC</a:t>
          </a:r>
        </a:p>
      </dsp:txBody>
      <dsp:txXfrm>
        <a:off x="2715714" y="1912308"/>
        <a:ext cx="915729" cy="51363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D144E-7F44-4443-A5F7-E6F6394AE680}">
      <dsp:nvSpPr>
        <dsp:cNvPr id="0" name=""/>
        <dsp:cNvSpPr/>
      </dsp:nvSpPr>
      <dsp:spPr>
        <a:xfrm>
          <a:off x="1006551" y="53"/>
          <a:ext cx="1772315" cy="786472"/>
        </a:xfrm>
        <a:prstGeom prst="ellipse">
          <a:avLst/>
        </a:prstGeom>
        <a:solidFill>
          <a:schemeClr val="accent2">
            <a:shade val="80000"/>
            <a:alpha val="5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3">
          <a:scrgbClr r="0" g="0" b="0"/>
        </a:lnRef>
        <a:fillRef idx="1">
          <a:scrgbClr r="0" g="0" b="0"/>
        </a:fillRef>
        <a:effectRef idx="0">
          <a:scrgbClr r="0" g="0" b="0"/>
        </a:effectRef>
        <a:fontRef idx="minor">
          <a:schemeClr val="tx1"/>
        </a:fontRef>
      </dsp:style>
      <dsp:txBody>
        <a:bodyPr spcFirstLastPara="0" vert="horz" wrap="square" lIns="43282" tIns="22860" rIns="43282" bIns="22860" numCol="1" spcCol="1270" anchor="ctr" anchorCtr="0">
          <a:noAutofit/>
        </a:bodyPr>
        <a:lstStyle/>
        <a:p>
          <a:pPr marL="0" lvl="0" indent="0" algn="ctr" defTabSz="800100" rtl="0">
            <a:lnSpc>
              <a:spcPct val="90000"/>
            </a:lnSpc>
            <a:spcBef>
              <a:spcPct val="0"/>
            </a:spcBef>
            <a:spcAft>
              <a:spcPct val="35000"/>
            </a:spcAft>
            <a:buNone/>
          </a:pPr>
          <a:r>
            <a:rPr lang="it-IT" sz="1800" b="0" i="0" kern="1200" dirty="0">
              <a:latin typeface="Georgia" panose="02040502050405020303" pitchFamily="18" charset="0"/>
            </a:rPr>
            <a:t>MISSION</a:t>
          </a:r>
          <a:endParaRPr lang="it-IT" sz="1600" kern="1200" dirty="0">
            <a:latin typeface="Georgia" panose="02040502050405020303" pitchFamily="18" charset="0"/>
          </a:endParaRPr>
        </a:p>
      </dsp:txBody>
      <dsp:txXfrm>
        <a:off x="1266101" y="115229"/>
        <a:ext cx="1253215" cy="5561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0411D-DD00-4331-AB40-044019C10AFF}">
      <dsp:nvSpPr>
        <dsp:cNvPr id="0" name=""/>
        <dsp:cNvSpPr/>
      </dsp:nvSpPr>
      <dsp:spPr>
        <a:xfrm>
          <a:off x="591723" y="96"/>
          <a:ext cx="1692488" cy="78638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3278" tIns="22860" rIns="43278" bIns="22860" numCol="1" spcCol="1270" anchor="ctr" anchorCtr="0">
          <a:noAutofit/>
        </a:bodyPr>
        <a:lstStyle/>
        <a:p>
          <a:pPr marL="0" lvl="0" indent="0" algn="ctr" defTabSz="800100" rtl="0">
            <a:lnSpc>
              <a:spcPct val="90000"/>
            </a:lnSpc>
            <a:spcBef>
              <a:spcPct val="0"/>
            </a:spcBef>
            <a:spcAft>
              <a:spcPct val="35000"/>
            </a:spcAft>
            <a:buNone/>
          </a:pPr>
          <a:r>
            <a:rPr lang="it-IT" sz="1800" b="0" i="0" kern="1200" dirty="0">
              <a:latin typeface="Georgia" panose="02040502050405020303" pitchFamily="18" charset="0"/>
            </a:rPr>
            <a:t>VALORI</a:t>
          </a:r>
          <a:endParaRPr lang="it-IT" sz="1700" kern="1200" dirty="0">
            <a:latin typeface="Georgia" panose="02040502050405020303" pitchFamily="18" charset="0"/>
          </a:endParaRPr>
        </a:p>
      </dsp:txBody>
      <dsp:txXfrm>
        <a:off x="839582" y="115260"/>
        <a:ext cx="1196770" cy="5560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704F5-14A9-48F2-B311-19AA9A0C7CEC}">
      <dsp:nvSpPr>
        <dsp:cNvPr id="0" name=""/>
        <dsp:cNvSpPr/>
      </dsp:nvSpPr>
      <dsp:spPr>
        <a:xfrm>
          <a:off x="772" y="4477"/>
          <a:ext cx="1763247" cy="64025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5235" tIns="22860" rIns="35235" bIns="22860" numCol="1" spcCol="1270" anchor="ctr" anchorCtr="0">
          <a:noAutofit/>
        </a:bodyPr>
        <a:lstStyle/>
        <a:p>
          <a:pPr marL="0" lvl="0" indent="0" algn="ctr" defTabSz="800100" rtl="0">
            <a:lnSpc>
              <a:spcPct val="90000"/>
            </a:lnSpc>
            <a:spcBef>
              <a:spcPct val="0"/>
            </a:spcBef>
            <a:spcAft>
              <a:spcPct val="35000"/>
            </a:spcAft>
            <a:buNone/>
          </a:pPr>
          <a:r>
            <a:rPr lang="it-IT" sz="1800" b="0" i="0" kern="1200" dirty="0">
              <a:latin typeface="Georgia" panose="02040502050405020303" pitchFamily="18" charset="0"/>
            </a:rPr>
            <a:t>VISION</a:t>
          </a:r>
          <a:endParaRPr lang="it-IT" sz="2000" kern="1200" dirty="0">
            <a:latin typeface="Georgia" panose="02040502050405020303" pitchFamily="18" charset="0"/>
          </a:endParaRPr>
        </a:p>
      </dsp:txBody>
      <dsp:txXfrm>
        <a:off x="258994" y="98240"/>
        <a:ext cx="1246803" cy="452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91083-8831-428D-B9AC-61D21E641B00}">
      <dsp:nvSpPr>
        <dsp:cNvPr id="0" name=""/>
        <dsp:cNvSpPr/>
      </dsp:nvSpPr>
      <dsp:spPr>
        <a:xfrm>
          <a:off x="0" y="0"/>
          <a:ext cx="2113936" cy="43261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16337" tIns="22860" rIns="116337" bIns="22860" numCol="1" spcCol="1270" anchor="ctr" anchorCtr="0">
          <a:noAutofit/>
        </a:bodyPr>
        <a:lstStyle/>
        <a:p>
          <a:pPr marL="0" lvl="0" indent="0" algn="ctr" defTabSz="800100" rtl="0">
            <a:lnSpc>
              <a:spcPct val="90000"/>
            </a:lnSpc>
            <a:spcBef>
              <a:spcPct val="0"/>
            </a:spcBef>
            <a:spcAft>
              <a:spcPct val="35000"/>
            </a:spcAft>
            <a:buNone/>
          </a:pPr>
          <a:r>
            <a:rPr lang="it-IT" sz="1800" b="0" i="0" kern="1200" dirty="0">
              <a:latin typeface="Georgia" panose="02040502050405020303" pitchFamily="18" charset="0"/>
            </a:rPr>
            <a:t>OBIETTIVI</a:t>
          </a:r>
          <a:endParaRPr lang="it-IT" sz="1600" kern="1200" dirty="0">
            <a:latin typeface="Georgia" panose="02040502050405020303" pitchFamily="18" charset="0"/>
          </a:endParaRPr>
        </a:p>
      </dsp:txBody>
      <dsp:txXfrm>
        <a:off x="309579" y="63355"/>
        <a:ext cx="1494778" cy="30590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4C662-E5E5-4A7B-B98A-A83BFC14DC2F}">
      <dsp:nvSpPr>
        <dsp:cNvPr id="0" name=""/>
        <dsp:cNvSpPr/>
      </dsp:nvSpPr>
      <dsp:spPr>
        <a:xfrm>
          <a:off x="1943" y="48596"/>
          <a:ext cx="2033534" cy="52029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8634" tIns="22860" rIns="28634" bIns="22860" numCol="1" spcCol="1270" anchor="ctr" anchorCtr="0">
          <a:noAutofit/>
        </a:bodyPr>
        <a:lstStyle/>
        <a:p>
          <a:pPr marL="0" lvl="0" indent="0" algn="ctr" defTabSz="800100" rtl="0">
            <a:lnSpc>
              <a:spcPct val="90000"/>
            </a:lnSpc>
            <a:spcBef>
              <a:spcPct val="0"/>
            </a:spcBef>
            <a:spcAft>
              <a:spcPct val="35000"/>
            </a:spcAft>
            <a:buNone/>
          </a:pPr>
          <a:r>
            <a:rPr lang="it-IT" sz="1800" b="0" i="0" kern="1200" dirty="0">
              <a:latin typeface="Georgia" panose="02040502050405020303" pitchFamily="18" charset="0"/>
            </a:rPr>
            <a:t>STRATEGIA</a:t>
          </a:r>
          <a:endParaRPr lang="it-IT" sz="1700" kern="1200" dirty="0">
            <a:latin typeface="Georgia" panose="02040502050405020303" pitchFamily="18" charset="0"/>
          </a:endParaRPr>
        </a:p>
      </dsp:txBody>
      <dsp:txXfrm>
        <a:off x="299747" y="124792"/>
        <a:ext cx="1437926" cy="36790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A268E-B7A4-4D0A-90BE-67CA77563516}">
      <dsp:nvSpPr>
        <dsp:cNvPr id="0" name=""/>
        <dsp:cNvSpPr/>
      </dsp:nvSpPr>
      <dsp:spPr>
        <a:xfrm>
          <a:off x="1734" y="93035"/>
          <a:ext cx="2085883" cy="59276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871" tIns="20320" rIns="16871" bIns="20320" numCol="1" spcCol="1270" anchor="ctr" anchorCtr="0">
          <a:noAutofit/>
        </a:bodyPr>
        <a:lstStyle/>
        <a:p>
          <a:pPr marL="0" lvl="0" indent="0" algn="ctr" defTabSz="711200" rtl="0">
            <a:lnSpc>
              <a:spcPct val="90000"/>
            </a:lnSpc>
            <a:spcBef>
              <a:spcPct val="0"/>
            </a:spcBef>
            <a:spcAft>
              <a:spcPct val="35000"/>
            </a:spcAft>
            <a:buNone/>
          </a:pPr>
          <a:r>
            <a:rPr lang="it-IT" sz="1600" b="0" i="0" kern="1200" dirty="0">
              <a:latin typeface="Georgia" panose="02040502050405020303" pitchFamily="18" charset="0"/>
            </a:rPr>
            <a:t>ANALISI DI SCENARIO</a:t>
          </a:r>
          <a:endParaRPr lang="it-IT" sz="1600" kern="1200" dirty="0">
            <a:latin typeface="Georgia" panose="02040502050405020303" pitchFamily="18" charset="0"/>
          </a:endParaRPr>
        </a:p>
      </dsp:txBody>
      <dsp:txXfrm>
        <a:off x="307204" y="179844"/>
        <a:ext cx="1474943" cy="419148"/>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1C8A7-0C70-4217-B990-C1DE90EC0B57}">
      <dsp:nvSpPr>
        <dsp:cNvPr id="0" name=""/>
        <dsp:cNvSpPr/>
      </dsp:nvSpPr>
      <dsp:spPr>
        <a:xfrm>
          <a:off x="1" y="45683"/>
          <a:ext cx="2073693" cy="65075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282" tIns="20320" rIns="25282" bIns="20320" numCol="1" spcCol="1270" anchor="ctr" anchorCtr="0">
          <a:noAutofit/>
        </a:bodyPr>
        <a:lstStyle/>
        <a:p>
          <a:pPr marL="0" lvl="0" indent="0" algn="ctr" defTabSz="711200" rtl="0">
            <a:lnSpc>
              <a:spcPct val="90000"/>
            </a:lnSpc>
            <a:spcBef>
              <a:spcPct val="0"/>
            </a:spcBef>
            <a:spcAft>
              <a:spcPct val="35000"/>
            </a:spcAft>
            <a:buNone/>
          </a:pPr>
          <a:r>
            <a:rPr lang="it-IT" sz="1600" b="0" i="0" kern="1200" dirty="0">
              <a:latin typeface="Georgia" panose="02040502050405020303" pitchFamily="18" charset="0"/>
            </a:rPr>
            <a:t>ANALISI SWOT</a:t>
          </a:r>
          <a:endParaRPr lang="it-IT" sz="1600" kern="1200" dirty="0">
            <a:latin typeface="Georgia" panose="02040502050405020303" pitchFamily="18" charset="0"/>
          </a:endParaRPr>
        </a:p>
      </dsp:txBody>
      <dsp:txXfrm>
        <a:off x="303686" y="140984"/>
        <a:ext cx="1466323" cy="46015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066B4-379B-4BFB-A62A-1036B4FEB4E9}">
      <dsp:nvSpPr>
        <dsp:cNvPr id="0" name=""/>
        <dsp:cNvSpPr/>
      </dsp:nvSpPr>
      <dsp:spPr>
        <a:xfrm>
          <a:off x="0" y="25668"/>
          <a:ext cx="2840062" cy="671548"/>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3632" tIns="22860" rIns="23632" bIns="22860" numCol="1" spcCol="1270" anchor="ctr" anchorCtr="0">
          <a:noAutofit/>
        </a:bodyPr>
        <a:lstStyle/>
        <a:p>
          <a:pPr marL="0" lvl="0" indent="0" algn="ctr" defTabSz="800100" rtl="0">
            <a:lnSpc>
              <a:spcPct val="90000"/>
            </a:lnSpc>
            <a:spcBef>
              <a:spcPct val="0"/>
            </a:spcBef>
            <a:spcAft>
              <a:spcPct val="35000"/>
            </a:spcAft>
            <a:buNone/>
          </a:pPr>
          <a:r>
            <a:rPr lang="it-IT" sz="1800" b="0" i="0" kern="1200" dirty="0">
              <a:latin typeface="Georgia" panose="02040502050405020303" pitchFamily="18" charset="0"/>
            </a:rPr>
            <a:t>BALANCE SCORECARD</a:t>
          </a:r>
          <a:endParaRPr lang="it-IT" sz="1800" kern="1200" dirty="0">
            <a:latin typeface="Georgia" panose="02040502050405020303" pitchFamily="18" charset="0"/>
          </a:endParaRPr>
        </a:p>
      </dsp:txBody>
      <dsp:txXfrm>
        <a:off x="415917" y="124014"/>
        <a:ext cx="2008228" cy="47485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DF800-7F64-450B-8D87-4D2706AB7AD3}">
      <dsp:nvSpPr>
        <dsp:cNvPr id="0" name=""/>
        <dsp:cNvSpPr/>
      </dsp:nvSpPr>
      <dsp:spPr>
        <a:xfrm>
          <a:off x="37363" y="158"/>
          <a:ext cx="1643245" cy="64140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92976" tIns="22860" rIns="92976" bIns="22860" numCol="1" spcCol="1270" anchor="ctr" anchorCtr="0">
          <a:noAutofit/>
        </a:bodyPr>
        <a:lstStyle/>
        <a:p>
          <a:pPr marL="0" lvl="0" indent="0" algn="ctr" defTabSz="800100" rtl="0">
            <a:lnSpc>
              <a:spcPct val="90000"/>
            </a:lnSpc>
            <a:spcBef>
              <a:spcPct val="0"/>
            </a:spcBef>
            <a:spcAft>
              <a:spcPct val="35000"/>
            </a:spcAft>
            <a:buNone/>
          </a:pPr>
          <a:r>
            <a:rPr lang="it-IT" sz="1800" b="0" i="0" kern="1200" dirty="0">
              <a:latin typeface="Georgia" panose="02040502050405020303" pitchFamily="18" charset="0"/>
            </a:rPr>
            <a:t>CLIENTI</a:t>
          </a:r>
          <a:endParaRPr lang="it-IT" sz="1600" kern="1200" dirty="0">
            <a:latin typeface="Georgia" panose="02040502050405020303" pitchFamily="18" charset="0"/>
          </a:endParaRPr>
        </a:p>
      </dsp:txBody>
      <dsp:txXfrm>
        <a:off x="278011" y="94089"/>
        <a:ext cx="1161949" cy="45353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D1206-7CA6-4FE5-B523-CF4D841BD4F2}">
      <dsp:nvSpPr>
        <dsp:cNvPr id="0" name=""/>
        <dsp:cNvSpPr/>
      </dsp:nvSpPr>
      <dsp:spPr>
        <a:xfrm>
          <a:off x="1931" y="0"/>
          <a:ext cx="1679384" cy="612474"/>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6942" tIns="19050" rIns="16942" bIns="19050" numCol="1" spcCol="1270" anchor="ctr" anchorCtr="0">
          <a:noAutofit/>
        </a:bodyPr>
        <a:lstStyle/>
        <a:p>
          <a:pPr marL="0" lvl="0" indent="0" algn="ctr" defTabSz="666750" rtl="0">
            <a:lnSpc>
              <a:spcPct val="90000"/>
            </a:lnSpc>
            <a:spcBef>
              <a:spcPct val="0"/>
            </a:spcBef>
            <a:spcAft>
              <a:spcPct val="35000"/>
            </a:spcAft>
            <a:buNone/>
          </a:pPr>
          <a:r>
            <a:rPr lang="it-IT" sz="1500" b="0" i="0" kern="1200" dirty="0">
              <a:latin typeface="Georgia" panose="02040502050405020303" pitchFamily="18" charset="0"/>
            </a:rPr>
            <a:t>PROCESSI INTERNI</a:t>
          </a:r>
          <a:endParaRPr lang="it-IT" sz="1500" kern="1200" dirty="0">
            <a:latin typeface="Georgia" panose="02040502050405020303" pitchFamily="18" charset="0"/>
          </a:endParaRPr>
        </a:p>
      </dsp:txBody>
      <dsp:txXfrm>
        <a:off x="247871" y="89695"/>
        <a:ext cx="1187504" cy="433084"/>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5CE79-7A2E-450B-A3D5-7ECDA64F71CA}">
      <dsp:nvSpPr>
        <dsp:cNvPr id="0" name=""/>
        <dsp:cNvSpPr/>
      </dsp:nvSpPr>
      <dsp:spPr>
        <a:xfrm>
          <a:off x="0" y="0"/>
          <a:ext cx="2723675" cy="78812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9893" tIns="17780" rIns="149893" bIns="17780" numCol="1" spcCol="1270" anchor="ctr" anchorCtr="0">
          <a:noAutofit/>
        </a:bodyPr>
        <a:lstStyle/>
        <a:p>
          <a:pPr marL="0" lvl="0" indent="0" algn="ctr" defTabSz="622300" rtl="0">
            <a:lnSpc>
              <a:spcPct val="90000"/>
            </a:lnSpc>
            <a:spcBef>
              <a:spcPct val="0"/>
            </a:spcBef>
            <a:spcAft>
              <a:spcPct val="35000"/>
            </a:spcAft>
            <a:buNone/>
          </a:pPr>
          <a:r>
            <a:rPr lang="it-IT" sz="1400" b="0" i="0" kern="1200" dirty="0">
              <a:latin typeface="Georgia" panose="02040502050405020303" pitchFamily="18" charset="0"/>
            </a:rPr>
            <a:t>CRESCITA E APPRENDIMENTO</a:t>
          </a:r>
          <a:endParaRPr lang="it-IT" sz="1400" kern="1200" dirty="0">
            <a:latin typeface="Georgia" panose="02040502050405020303" pitchFamily="18" charset="0"/>
          </a:endParaRPr>
        </a:p>
      </dsp:txBody>
      <dsp:txXfrm>
        <a:off x="398873" y="115418"/>
        <a:ext cx="1925929" cy="55728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87766D-6361-40D1-9A13-10F804F80DC8}">
      <dsp:nvSpPr>
        <dsp:cNvPr id="0" name=""/>
        <dsp:cNvSpPr/>
      </dsp:nvSpPr>
      <dsp:spPr>
        <a:xfrm>
          <a:off x="0" y="227"/>
          <a:ext cx="1445341" cy="60481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3285" tIns="20320" rIns="33285" bIns="20320" numCol="1" spcCol="1270" anchor="ctr" anchorCtr="0">
          <a:noAutofit/>
        </a:bodyPr>
        <a:lstStyle/>
        <a:p>
          <a:pPr marL="0" lvl="0" indent="0" algn="ctr" defTabSz="711200" rtl="0">
            <a:lnSpc>
              <a:spcPct val="90000"/>
            </a:lnSpc>
            <a:spcBef>
              <a:spcPct val="0"/>
            </a:spcBef>
            <a:spcAft>
              <a:spcPct val="35000"/>
            </a:spcAft>
            <a:buNone/>
          </a:pPr>
          <a:r>
            <a:rPr lang="it-IT" sz="1600" b="0" i="0" kern="1200" dirty="0">
              <a:latin typeface="Georgia" panose="02040502050405020303" pitchFamily="18" charset="0"/>
            </a:rPr>
            <a:t>FINANZA</a:t>
          </a:r>
          <a:endParaRPr lang="it-IT" sz="1600" kern="1200" dirty="0">
            <a:latin typeface="Georgia" panose="02040502050405020303" pitchFamily="18" charset="0"/>
          </a:endParaRPr>
        </a:p>
      </dsp:txBody>
      <dsp:txXfrm>
        <a:off x="211665" y="88800"/>
        <a:ext cx="1022011" cy="42766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28CE6-DE9D-4FE8-BD77-3C2A13F22E2B}">
      <dsp:nvSpPr>
        <dsp:cNvPr id="0" name=""/>
        <dsp:cNvSpPr/>
      </dsp:nvSpPr>
      <dsp:spPr>
        <a:xfrm>
          <a:off x="0" y="0"/>
          <a:ext cx="1024128" cy="526811"/>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6361" tIns="22860" rIns="56361" bIns="22860" numCol="1" spcCol="1270" anchor="ctr" anchorCtr="0">
          <a:noAutofit/>
        </a:bodyPr>
        <a:lstStyle/>
        <a:p>
          <a:pPr marL="0" lvl="0" indent="0" algn="ctr" defTabSz="800100" rtl="0">
            <a:lnSpc>
              <a:spcPct val="90000"/>
            </a:lnSpc>
            <a:spcBef>
              <a:spcPct val="0"/>
            </a:spcBef>
            <a:spcAft>
              <a:spcPct val="35000"/>
            </a:spcAft>
            <a:buNone/>
          </a:pPr>
          <a:r>
            <a:rPr lang="it-IT" sz="1800" b="0" i="0" kern="1200" dirty="0">
              <a:latin typeface="Georgia" panose="02040502050405020303" pitchFamily="18" charset="0"/>
            </a:rPr>
            <a:t>KPI</a:t>
          </a:r>
          <a:endParaRPr lang="it-IT" sz="2300" kern="1200" dirty="0">
            <a:latin typeface="Georgia" panose="02040502050405020303" pitchFamily="18" charset="0"/>
          </a:endParaRPr>
        </a:p>
      </dsp:txBody>
      <dsp:txXfrm>
        <a:off x="149980" y="77150"/>
        <a:ext cx="724168" cy="372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10C6-B580-4D50-AE17-5B7139F6719F}">
      <dsp:nvSpPr>
        <dsp:cNvPr id="0" name=""/>
        <dsp:cNvSpPr/>
      </dsp:nvSpPr>
      <dsp:spPr>
        <a:xfrm>
          <a:off x="0" y="0"/>
          <a:ext cx="1737085" cy="469046"/>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813" tIns="17780" rIns="25813" bIns="17780" numCol="1" spcCol="1270" anchor="ctr" anchorCtr="0">
          <a:noAutofit/>
        </a:bodyPr>
        <a:lstStyle/>
        <a:p>
          <a:pPr marL="0" lvl="0" indent="0" algn="ctr" defTabSz="622300" rtl="0">
            <a:lnSpc>
              <a:spcPct val="90000"/>
            </a:lnSpc>
            <a:spcBef>
              <a:spcPct val="0"/>
            </a:spcBef>
            <a:spcAft>
              <a:spcPct val="35000"/>
            </a:spcAft>
            <a:buNone/>
          </a:pPr>
          <a:r>
            <a:rPr lang="it-IT" sz="1400" b="0" i="0" kern="1200" dirty="0">
              <a:latin typeface="Georgia" panose="02040502050405020303" pitchFamily="18" charset="0"/>
            </a:rPr>
            <a:t>BENCHMARK</a:t>
          </a:r>
          <a:endParaRPr lang="it-IT" sz="1400" kern="1200" dirty="0">
            <a:latin typeface="Georgia" panose="02040502050405020303" pitchFamily="18" charset="0"/>
          </a:endParaRPr>
        </a:p>
      </dsp:txBody>
      <dsp:txXfrm>
        <a:off x="254390" y="68690"/>
        <a:ext cx="1228305" cy="33166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95C0A-8045-4A4E-9104-482943CFD2F9}">
      <dsp:nvSpPr>
        <dsp:cNvPr id="0" name=""/>
        <dsp:cNvSpPr/>
      </dsp:nvSpPr>
      <dsp:spPr>
        <a:xfrm>
          <a:off x="135902" y="275"/>
          <a:ext cx="1339412" cy="514519"/>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8316" tIns="20320" rIns="28316" bIns="20320" numCol="1" spcCol="1270" anchor="ctr" anchorCtr="0">
          <a:noAutofit/>
        </a:bodyPr>
        <a:lstStyle/>
        <a:p>
          <a:pPr marL="0" lvl="0" indent="0" algn="ctr" defTabSz="711200" rtl="0">
            <a:lnSpc>
              <a:spcPct val="90000"/>
            </a:lnSpc>
            <a:spcBef>
              <a:spcPct val="0"/>
            </a:spcBef>
            <a:spcAft>
              <a:spcPct val="35000"/>
            </a:spcAft>
            <a:buNone/>
          </a:pPr>
          <a:r>
            <a:rPr lang="it-IT" sz="1600" b="0" i="0" kern="1200" dirty="0">
              <a:latin typeface="Georgia" panose="02040502050405020303" pitchFamily="18" charset="0"/>
            </a:rPr>
            <a:t>PESI</a:t>
          </a:r>
          <a:endParaRPr lang="it-IT" sz="2300" kern="1200" dirty="0">
            <a:latin typeface="Georgia" panose="02040502050405020303" pitchFamily="18" charset="0"/>
          </a:endParaRPr>
        </a:p>
      </dsp:txBody>
      <dsp:txXfrm>
        <a:off x="332054" y="75625"/>
        <a:ext cx="947108" cy="36381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8E0AA-0ADB-40CC-A850-B51DAE623137}">
      <dsp:nvSpPr>
        <dsp:cNvPr id="0" name=""/>
        <dsp:cNvSpPr/>
      </dsp:nvSpPr>
      <dsp:spPr>
        <a:xfrm>
          <a:off x="83537" y="0"/>
          <a:ext cx="2210184" cy="351483"/>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44550" rtl="0">
            <a:lnSpc>
              <a:spcPct val="90000"/>
            </a:lnSpc>
            <a:spcBef>
              <a:spcPct val="0"/>
            </a:spcBef>
            <a:spcAft>
              <a:spcPct val="35000"/>
            </a:spcAft>
            <a:buNone/>
          </a:pPr>
          <a:r>
            <a:rPr lang="it-IT" sz="1900" b="0" i="0" kern="1200" dirty="0">
              <a:latin typeface="Georgia" panose="02040502050405020303" pitchFamily="18" charset="0"/>
            </a:rPr>
            <a:t>RISULTATO</a:t>
          </a:r>
          <a:endParaRPr lang="it-IT" sz="1900" kern="1200" dirty="0">
            <a:latin typeface="Georgia" panose="02040502050405020303" pitchFamily="18" charset="0"/>
          </a:endParaRPr>
        </a:p>
      </dsp:txBody>
      <dsp:txXfrm>
        <a:off x="407211" y="51473"/>
        <a:ext cx="1562836" cy="248537"/>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BA317-1C8B-4E92-8E68-09A292FE30FD}">
      <dsp:nvSpPr>
        <dsp:cNvPr id="0" name=""/>
        <dsp:cNvSpPr/>
      </dsp:nvSpPr>
      <dsp:spPr>
        <a:xfrm>
          <a:off x="4506875" y="2591207"/>
          <a:ext cx="3381227" cy="434402"/>
        </a:xfrm>
        <a:custGeom>
          <a:avLst/>
          <a:gdLst/>
          <a:ahLst/>
          <a:cxnLst/>
          <a:rect l="0" t="0" r="0" b="0"/>
          <a:pathLst>
            <a:path>
              <a:moveTo>
                <a:pt x="0" y="0"/>
              </a:moveTo>
              <a:lnTo>
                <a:pt x="0" y="217201"/>
              </a:lnTo>
              <a:lnTo>
                <a:pt x="3381227" y="217201"/>
              </a:lnTo>
              <a:lnTo>
                <a:pt x="3381227" y="4344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D01EDE-F755-4B25-AC0A-5611E097B350}">
      <dsp:nvSpPr>
        <dsp:cNvPr id="0" name=""/>
        <dsp:cNvSpPr/>
      </dsp:nvSpPr>
      <dsp:spPr>
        <a:xfrm>
          <a:off x="4461155" y="2591207"/>
          <a:ext cx="91440" cy="583261"/>
        </a:xfrm>
        <a:custGeom>
          <a:avLst/>
          <a:gdLst/>
          <a:ahLst/>
          <a:cxnLst/>
          <a:rect l="0" t="0" r="0" b="0"/>
          <a:pathLst>
            <a:path>
              <a:moveTo>
                <a:pt x="45720" y="0"/>
              </a:moveTo>
              <a:lnTo>
                <a:pt x="45720" y="366060"/>
              </a:lnTo>
              <a:lnTo>
                <a:pt x="70977" y="366060"/>
              </a:lnTo>
              <a:lnTo>
                <a:pt x="70977" y="5832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502DBE-E274-46B5-8A7B-2CA7026E6988}">
      <dsp:nvSpPr>
        <dsp:cNvPr id="0" name=""/>
        <dsp:cNvSpPr/>
      </dsp:nvSpPr>
      <dsp:spPr>
        <a:xfrm>
          <a:off x="1340698" y="2591207"/>
          <a:ext cx="3166176" cy="453182"/>
        </a:xfrm>
        <a:custGeom>
          <a:avLst/>
          <a:gdLst/>
          <a:ahLst/>
          <a:cxnLst/>
          <a:rect l="0" t="0" r="0" b="0"/>
          <a:pathLst>
            <a:path>
              <a:moveTo>
                <a:pt x="3166176" y="0"/>
              </a:moveTo>
              <a:lnTo>
                <a:pt x="3166176" y="235980"/>
              </a:lnTo>
              <a:lnTo>
                <a:pt x="0" y="235980"/>
              </a:lnTo>
              <a:lnTo>
                <a:pt x="0" y="453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9BD74B-9ADB-4B40-8FE6-C48F3719B287}">
      <dsp:nvSpPr>
        <dsp:cNvPr id="0" name=""/>
        <dsp:cNvSpPr/>
      </dsp:nvSpPr>
      <dsp:spPr>
        <a:xfrm>
          <a:off x="2383017" y="787184"/>
          <a:ext cx="4247716" cy="1804023"/>
        </a:xfrm>
        <a:prstGeom prst="arc">
          <a:avLst>
            <a:gd name="adj1" fmla="val 13200000"/>
            <a:gd name="adj2" fmla="val 192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948804-6D1B-4E3B-B295-551BEC3163F3}">
      <dsp:nvSpPr>
        <dsp:cNvPr id="0" name=""/>
        <dsp:cNvSpPr/>
      </dsp:nvSpPr>
      <dsp:spPr>
        <a:xfrm>
          <a:off x="2383017" y="787184"/>
          <a:ext cx="4247716" cy="1804023"/>
        </a:xfrm>
        <a:prstGeom prst="arc">
          <a:avLst>
            <a:gd name="adj1" fmla="val 2400000"/>
            <a:gd name="adj2" fmla="val 840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B966AD-045C-4305-9F3A-1F4BADF707A9}">
      <dsp:nvSpPr>
        <dsp:cNvPr id="0" name=""/>
        <dsp:cNvSpPr/>
      </dsp:nvSpPr>
      <dsp:spPr>
        <a:xfrm>
          <a:off x="259159" y="1111908"/>
          <a:ext cx="8495432" cy="115457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kern="1200" dirty="0">
              <a:solidFill>
                <a:schemeClr val="bg2"/>
              </a:solidFill>
              <a:latin typeface="Georgia" panose="02040502050405020303" pitchFamily="18" charset="0"/>
            </a:rPr>
            <a:t>Compilazione </a:t>
          </a:r>
          <a:r>
            <a:rPr lang="it-IT" sz="2800" kern="1200" dirty="0" err="1">
              <a:solidFill>
                <a:schemeClr val="bg2"/>
              </a:solidFill>
              <a:latin typeface="Georgia" panose="02040502050405020303" pitchFamily="18" charset="0"/>
            </a:rPr>
            <a:t>Check</a:t>
          </a:r>
          <a:r>
            <a:rPr lang="it-IT" sz="2800" kern="1200" dirty="0">
              <a:solidFill>
                <a:schemeClr val="bg2"/>
              </a:solidFill>
              <a:latin typeface="Georgia" panose="02040502050405020303" pitchFamily="18" charset="0"/>
            </a:rPr>
            <a:t> List IFAC per le PMI nelle sue tre sezioni</a:t>
          </a:r>
        </a:p>
      </dsp:txBody>
      <dsp:txXfrm>
        <a:off x="259159" y="1111908"/>
        <a:ext cx="8495432" cy="1154575"/>
      </dsp:txXfrm>
    </dsp:sp>
    <dsp:sp modelId="{26D4B3DE-A439-401B-B3C7-14168B8C5789}">
      <dsp:nvSpPr>
        <dsp:cNvPr id="0" name=""/>
        <dsp:cNvSpPr/>
      </dsp:nvSpPr>
      <dsp:spPr>
        <a:xfrm>
          <a:off x="696458" y="3044390"/>
          <a:ext cx="1288480" cy="1079873"/>
        </a:xfrm>
        <a:prstGeom prst="arc">
          <a:avLst>
            <a:gd name="adj1" fmla="val 13200000"/>
            <a:gd name="adj2" fmla="val 19200000"/>
          </a:avLst>
        </a:prstGeom>
        <a:noFill/>
        <a:ln w="25400" cap="flat" cmpd="sng" algn="ctr">
          <a:solidFill>
            <a:srgbClr val="339966"/>
          </a:solidFill>
          <a:prstDash val="solid"/>
        </a:ln>
        <a:effectLst/>
      </dsp:spPr>
      <dsp:style>
        <a:lnRef idx="2">
          <a:scrgbClr r="0" g="0" b="0"/>
        </a:lnRef>
        <a:fillRef idx="0">
          <a:scrgbClr r="0" g="0" b="0"/>
        </a:fillRef>
        <a:effectRef idx="0">
          <a:scrgbClr r="0" g="0" b="0"/>
        </a:effectRef>
        <a:fontRef idx="minor"/>
      </dsp:style>
    </dsp:sp>
    <dsp:sp modelId="{4BF417E8-2362-422F-BA9D-DD96E0F050CB}">
      <dsp:nvSpPr>
        <dsp:cNvPr id="0" name=""/>
        <dsp:cNvSpPr/>
      </dsp:nvSpPr>
      <dsp:spPr>
        <a:xfrm>
          <a:off x="696458" y="3044390"/>
          <a:ext cx="1288480" cy="1079873"/>
        </a:xfrm>
        <a:prstGeom prst="arc">
          <a:avLst>
            <a:gd name="adj1" fmla="val 2400000"/>
            <a:gd name="adj2" fmla="val 8400000"/>
          </a:avLst>
        </a:prstGeom>
        <a:noFill/>
        <a:ln w="25400" cap="flat" cmpd="sng" algn="ctr">
          <a:solidFill>
            <a:srgbClr val="339966"/>
          </a:solidFill>
          <a:prstDash val="solid"/>
        </a:ln>
        <a:effectLst/>
      </dsp:spPr>
      <dsp:style>
        <a:lnRef idx="2">
          <a:scrgbClr r="0" g="0" b="0"/>
        </a:lnRef>
        <a:fillRef idx="0">
          <a:scrgbClr r="0" g="0" b="0"/>
        </a:fillRef>
        <a:effectRef idx="0">
          <a:scrgbClr r="0" g="0" b="0"/>
        </a:effectRef>
        <a:fontRef idx="minor"/>
      </dsp:style>
    </dsp:sp>
    <dsp:sp modelId="{34BD99D5-8B26-4936-B9EF-5A3D1A5E0936}">
      <dsp:nvSpPr>
        <dsp:cNvPr id="0" name=""/>
        <dsp:cNvSpPr/>
      </dsp:nvSpPr>
      <dsp:spPr>
        <a:xfrm>
          <a:off x="52218" y="3238767"/>
          <a:ext cx="2576960" cy="69111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chemeClr val="bg2"/>
              </a:solidFill>
              <a:latin typeface="Georgia" panose="02040502050405020303" pitchFamily="18" charset="0"/>
            </a:rPr>
            <a:t>Iniziative per</a:t>
          </a:r>
        </a:p>
        <a:p>
          <a:pPr marL="0" lvl="0" indent="0" algn="ctr" defTabSz="711200">
            <a:lnSpc>
              <a:spcPct val="90000"/>
            </a:lnSpc>
            <a:spcBef>
              <a:spcPct val="0"/>
            </a:spcBef>
            <a:spcAft>
              <a:spcPct val="35000"/>
            </a:spcAft>
            <a:buNone/>
          </a:pPr>
          <a:r>
            <a:rPr lang="it-IT" sz="1600" kern="1200" dirty="0">
              <a:solidFill>
                <a:schemeClr val="bg2"/>
              </a:solidFill>
              <a:latin typeface="Georgia" panose="02040502050405020303" pitchFamily="18" charset="0"/>
            </a:rPr>
            <a:t> l’ambiente</a:t>
          </a:r>
        </a:p>
      </dsp:txBody>
      <dsp:txXfrm>
        <a:off x="52218" y="3238767"/>
        <a:ext cx="2576960" cy="691119"/>
      </dsp:txXfrm>
    </dsp:sp>
    <dsp:sp modelId="{EBA22AE8-7EB6-4534-9D3B-CF6D3ED89FCA}">
      <dsp:nvSpPr>
        <dsp:cNvPr id="0" name=""/>
        <dsp:cNvSpPr/>
      </dsp:nvSpPr>
      <dsp:spPr>
        <a:xfrm>
          <a:off x="3702961" y="3174469"/>
          <a:ext cx="1658343" cy="1179310"/>
        </a:xfrm>
        <a:prstGeom prst="arc">
          <a:avLst>
            <a:gd name="adj1" fmla="val 13200000"/>
            <a:gd name="adj2" fmla="val 19200000"/>
          </a:avLst>
        </a:pr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1A12B28C-04B8-4EB2-946D-5B78117FAC38}">
      <dsp:nvSpPr>
        <dsp:cNvPr id="0" name=""/>
        <dsp:cNvSpPr/>
      </dsp:nvSpPr>
      <dsp:spPr>
        <a:xfrm>
          <a:off x="3702961" y="3174469"/>
          <a:ext cx="1658343" cy="1179310"/>
        </a:xfrm>
        <a:prstGeom prst="arc">
          <a:avLst>
            <a:gd name="adj1" fmla="val 2400000"/>
            <a:gd name="adj2" fmla="val 8400000"/>
          </a:avLst>
        </a:prstGeom>
        <a:noFill/>
        <a:ln w="25400" cap="flat" cmpd="sng" algn="ctr">
          <a:solidFill>
            <a:srgbClr val="0070C0"/>
          </a:solidFill>
          <a:prstDash val="solid"/>
        </a:ln>
        <a:effectLst/>
      </dsp:spPr>
      <dsp:style>
        <a:lnRef idx="2">
          <a:scrgbClr r="0" g="0" b="0"/>
        </a:lnRef>
        <a:fillRef idx="0">
          <a:scrgbClr r="0" g="0" b="0"/>
        </a:fillRef>
        <a:effectRef idx="0">
          <a:scrgbClr r="0" g="0" b="0"/>
        </a:effectRef>
        <a:fontRef idx="minor"/>
      </dsp:style>
    </dsp:sp>
    <dsp:sp modelId="{018DE959-9963-4B31-8ACA-29E325EC7ACE}">
      <dsp:nvSpPr>
        <dsp:cNvPr id="0" name=""/>
        <dsp:cNvSpPr/>
      </dsp:nvSpPr>
      <dsp:spPr>
        <a:xfrm>
          <a:off x="2873789" y="3386745"/>
          <a:ext cx="3316687" cy="75475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chemeClr val="bg2"/>
              </a:solidFill>
              <a:latin typeface="Georgia" panose="02040502050405020303" pitchFamily="18" charset="0"/>
            </a:rPr>
            <a:t>Iniziative di responsabilità </a:t>
          </a:r>
        </a:p>
        <a:p>
          <a:pPr marL="0" lvl="0" indent="0" algn="ctr" defTabSz="711200">
            <a:lnSpc>
              <a:spcPct val="90000"/>
            </a:lnSpc>
            <a:spcBef>
              <a:spcPct val="0"/>
            </a:spcBef>
            <a:spcAft>
              <a:spcPct val="35000"/>
            </a:spcAft>
            <a:buNone/>
          </a:pPr>
          <a:r>
            <a:rPr lang="it-IT" sz="1600" kern="1200" dirty="0">
              <a:solidFill>
                <a:schemeClr val="bg2"/>
              </a:solidFill>
              <a:latin typeface="Georgia" panose="02040502050405020303" pitchFamily="18" charset="0"/>
            </a:rPr>
            <a:t>sociale</a:t>
          </a:r>
        </a:p>
      </dsp:txBody>
      <dsp:txXfrm>
        <a:off x="2873789" y="3386745"/>
        <a:ext cx="3316687" cy="754758"/>
      </dsp:txXfrm>
    </dsp:sp>
    <dsp:sp modelId="{0045662C-158E-40E2-8083-36F710F10AB3}">
      <dsp:nvSpPr>
        <dsp:cNvPr id="0" name=""/>
        <dsp:cNvSpPr/>
      </dsp:nvSpPr>
      <dsp:spPr>
        <a:xfrm>
          <a:off x="7327908" y="3025610"/>
          <a:ext cx="1120387" cy="1034292"/>
        </a:xfrm>
        <a:prstGeom prst="arc">
          <a:avLst>
            <a:gd name="adj1" fmla="val 13200000"/>
            <a:gd name="adj2" fmla="val 19200000"/>
          </a:avLst>
        </a:prstGeom>
        <a:noFill/>
        <a:ln w="25400" cap="flat" cmpd="sng" algn="ctr">
          <a:solidFill>
            <a:srgbClr val="12B6A2"/>
          </a:solidFill>
          <a:prstDash val="solid"/>
        </a:ln>
        <a:effectLst/>
      </dsp:spPr>
      <dsp:style>
        <a:lnRef idx="2">
          <a:scrgbClr r="0" g="0" b="0"/>
        </a:lnRef>
        <a:fillRef idx="0">
          <a:scrgbClr r="0" g="0" b="0"/>
        </a:fillRef>
        <a:effectRef idx="0">
          <a:scrgbClr r="0" g="0" b="0"/>
        </a:effectRef>
        <a:fontRef idx="minor"/>
      </dsp:style>
    </dsp:sp>
    <dsp:sp modelId="{B3536265-B36A-437F-A1E3-55C8961AD09A}">
      <dsp:nvSpPr>
        <dsp:cNvPr id="0" name=""/>
        <dsp:cNvSpPr/>
      </dsp:nvSpPr>
      <dsp:spPr>
        <a:xfrm>
          <a:off x="7327908" y="3025610"/>
          <a:ext cx="1120387" cy="1034292"/>
        </a:xfrm>
        <a:prstGeom prst="arc">
          <a:avLst>
            <a:gd name="adj1" fmla="val 2400000"/>
            <a:gd name="adj2" fmla="val 8400000"/>
          </a:avLst>
        </a:prstGeom>
        <a:noFill/>
        <a:ln w="25400" cap="flat" cmpd="sng" algn="ctr">
          <a:solidFill>
            <a:srgbClr val="12B6A2"/>
          </a:solidFill>
          <a:prstDash val="solid"/>
        </a:ln>
        <a:effectLst/>
      </dsp:spPr>
      <dsp:style>
        <a:lnRef idx="2">
          <a:scrgbClr r="0" g="0" b="0"/>
        </a:lnRef>
        <a:fillRef idx="0">
          <a:scrgbClr r="0" g="0" b="0"/>
        </a:fillRef>
        <a:effectRef idx="0">
          <a:scrgbClr r="0" g="0" b="0"/>
        </a:effectRef>
        <a:fontRef idx="minor"/>
      </dsp:style>
    </dsp:sp>
    <dsp:sp modelId="{837ADC75-570F-4307-BC3F-10028A858703}">
      <dsp:nvSpPr>
        <dsp:cNvPr id="0" name=""/>
        <dsp:cNvSpPr/>
      </dsp:nvSpPr>
      <dsp:spPr>
        <a:xfrm>
          <a:off x="6767715" y="3211783"/>
          <a:ext cx="2240774" cy="66194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kern="1200" dirty="0">
              <a:solidFill>
                <a:schemeClr val="bg2"/>
              </a:solidFill>
              <a:latin typeface="Georgia" panose="02040502050405020303" pitchFamily="18" charset="0"/>
            </a:rPr>
            <a:t>Iniziative per la </a:t>
          </a:r>
          <a:r>
            <a:rPr lang="it-IT" sz="1600" kern="1200" dirty="0" err="1">
              <a:solidFill>
                <a:schemeClr val="bg2"/>
              </a:solidFill>
              <a:latin typeface="Georgia" panose="02040502050405020303" pitchFamily="18" charset="0"/>
            </a:rPr>
            <a:t>governance</a:t>
          </a:r>
          <a:endParaRPr lang="it-IT" sz="1600" kern="1200" dirty="0">
            <a:solidFill>
              <a:schemeClr val="bg2"/>
            </a:solidFill>
            <a:latin typeface="Georgia" panose="02040502050405020303" pitchFamily="18" charset="0"/>
          </a:endParaRPr>
        </a:p>
      </dsp:txBody>
      <dsp:txXfrm>
        <a:off x="6767715" y="3211783"/>
        <a:ext cx="2240774" cy="661947"/>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68B142-3435-4F3E-8E71-28835A34F7FF}">
      <dsp:nvSpPr>
        <dsp:cNvPr id="0" name=""/>
        <dsp:cNvSpPr/>
      </dsp:nvSpPr>
      <dsp:spPr>
        <a:xfrm>
          <a:off x="1237203" y="2181965"/>
          <a:ext cx="1843389" cy="1944112"/>
        </a:xfrm>
        <a:custGeom>
          <a:avLst/>
          <a:gdLst/>
          <a:ahLst/>
          <a:cxnLst/>
          <a:rect l="0" t="0" r="0" b="0"/>
          <a:pathLst>
            <a:path>
              <a:moveTo>
                <a:pt x="0" y="0"/>
              </a:moveTo>
              <a:lnTo>
                <a:pt x="921694" y="0"/>
              </a:lnTo>
              <a:lnTo>
                <a:pt x="921694" y="1944112"/>
              </a:lnTo>
              <a:lnTo>
                <a:pt x="1843389" y="1944112"/>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a:off x="2091920" y="3087044"/>
        <a:ext cx="133955" cy="133955"/>
      </dsp:txXfrm>
    </dsp:sp>
    <dsp:sp modelId="{9EA06EE3-892E-414A-89DD-33A706228BB6}">
      <dsp:nvSpPr>
        <dsp:cNvPr id="0" name=""/>
        <dsp:cNvSpPr/>
      </dsp:nvSpPr>
      <dsp:spPr>
        <a:xfrm>
          <a:off x="1237203" y="2181965"/>
          <a:ext cx="4001746" cy="1415555"/>
        </a:xfrm>
        <a:custGeom>
          <a:avLst/>
          <a:gdLst/>
          <a:ahLst/>
          <a:cxnLst/>
          <a:rect l="0" t="0" r="0" b="0"/>
          <a:pathLst>
            <a:path>
              <a:moveTo>
                <a:pt x="0" y="0"/>
              </a:moveTo>
              <a:lnTo>
                <a:pt x="2000873" y="0"/>
              </a:lnTo>
              <a:lnTo>
                <a:pt x="2000873" y="1415555"/>
              </a:lnTo>
              <a:lnTo>
                <a:pt x="4001746" y="1415555"/>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it-IT" sz="1600" kern="1200"/>
        </a:p>
      </dsp:txBody>
      <dsp:txXfrm>
        <a:off x="3131957" y="2783625"/>
        <a:ext cx="212236" cy="212236"/>
      </dsp:txXfrm>
    </dsp:sp>
    <dsp:sp modelId="{5426B78B-C2DD-4995-BEE6-A184ADB2BA3B}">
      <dsp:nvSpPr>
        <dsp:cNvPr id="0" name=""/>
        <dsp:cNvSpPr/>
      </dsp:nvSpPr>
      <dsp:spPr>
        <a:xfrm>
          <a:off x="1237203" y="2181965"/>
          <a:ext cx="1848808" cy="907115"/>
        </a:xfrm>
        <a:custGeom>
          <a:avLst/>
          <a:gdLst/>
          <a:ahLst/>
          <a:cxnLst/>
          <a:rect l="0" t="0" r="0" b="0"/>
          <a:pathLst>
            <a:path>
              <a:moveTo>
                <a:pt x="0" y="0"/>
              </a:moveTo>
              <a:lnTo>
                <a:pt x="924404" y="0"/>
              </a:lnTo>
              <a:lnTo>
                <a:pt x="924404" y="907115"/>
              </a:lnTo>
              <a:lnTo>
                <a:pt x="1848808" y="907115"/>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2110123" y="2584039"/>
        <a:ext cx="102967" cy="102967"/>
      </dsp:txXfrm>
    </dsp:sp>
    <dsp:sp modelId="{5EAF8867-7666-4906-A30D-9EED42A76D55}">
      <dsp:nvSpPr>
        <dsp:cNvPr id="0" name=""/>
        <dsp:cNvSpPr/>
      </dsp:nvSpPr>
      <dsp:spPr>
        <a:xfrm>
          <a:off x="1237203" y="2181965"/>
          <a:ext cx="4000662" cy="450671"/>
        </a:xfrm>
        <a:custGeom>
          <a:avLst/>
          <a:gdLst/>
          <a:ahLst/>
          <a:cxnLst/>
          <a:rect l="0" t="0" r="0" b="0"/>
          <a:pathLst>
            <a:path>
              <a:moveTo>
                <a:pt x="0" y="0"/>
              </a:moveTo>
              <a:lnTo>
                <a:pt x="2000331" y="0"/>
              </a:lnTo>
              <a:lnTo>
                <a:pt x="2000331" y="450671"/>
              </a:lnTo>
              <a:lnTo>
                <a:pt x="4000662" y="450671"/>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it-IT" sz="1500" kern="1200"/>
        </a:p>
      </dsp:txBody>
      <dsp:txXfrm>
        <a:off x="3136885" y="2306652"/>
        <a:ext cx="201298" cy="201298"/>
      </dsp:txXfrm>
    </dsp:sp>
    <dsp:sp modelId="{CCF50282-844C-4687-A48F-82EFDDFF3B7E}">
      <dsp:nvSpPr>
        <dsp:cNvPr id="0" name=""/>
        <dsp:cNvSpPr/>
      </dsp:nvSpPr>
      <dsp:spPr>
        <a:xfrm>
          <a:off x="1237203" y="2006594"/>
          <a:ext cx="1851155" cy="175371"/>
        </a:xfrm>
        <a:custGeom>
          <a:avLst/>
          <a:gdLst/>
          <a:ahLst/>
          <a:cxnLst/>
          <a:rect l="0" t="0" r="0" b="0"/>
          <a:pathLst>
            <a:path>
              <a:moveTo>
                <a:pt x="0" y="175371"/>
              </a:moveTo>
              <a:lnTo>
                <a:pt x="925577" y="175371"/>
              </a:lnTo>
              <a:lnTo>
                <a:pt x="925577" y="0"/>
              </a:lnTo>
              <a:lnTo>
                <a:pt x="1851155"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2116294" y="2047793"/>
        <a:ext cx="92972" cy="92972"/>
      </dsp:txXfrm>
    </dsp:sp>
    <dsp:sp modelId="{CEE8864C-6384-44EC-A006-6C563E5D8A7A}">
      <dsp:nvSpPr>
        <dsp:cNvPr id="0" name=""/>
        <dsp:cNvSpPr/>
      </dsp:nvSpPr>
      <dsp:spPr>
        <a:xfrm>
          <a:off x="1237203" y="1417165"/>
          <a:ext cx="1792435" cy="764800"/>
        </a:xfrm>
        <a:custGeom>
          <a:avLst/>
          <a:gdLst/>
          <a:ahLst/>
          <a:cxnLst/>
          <a:rect l="0" t="0" r="0" b="0"/>
          <a:pathLst>
            <a:path>
              <a:moveTo>
                <a:pt x="0" y="764800"/>
              </a:moveTo>
              <a:lnTo>
                <a:pt x="896217" y="764800"/>
              </a:lnTo>
              <a:lnTo>
                <a:pt x="896217" y="0"/>
              </a:lnTo>
              <a:lnTo>
                <a:pt x="1792435"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2084701" y="1750846"/>
        <a:ext cx="97438" cy="97438"/>
      </dsp:txXfrm>
    </dsp:sp>
    <dsp:sp modelId="{3F48692C-C142-448E-AA3D-D360F5917392}">
      <dsp:nvSpPr>
        <dsp:cNvPr id="0" name=""/>
        <dsp:cNvSpPr/>
      </dsp:nvSpPr>
      <dsp:spPr>
        <a:xfrm>
          <a:off x="1237203" y="741654"/>
          <a:ext cx="3910701" cy="1440310"/>
        </a:xfrm>
        <a:custGeom>
          <a:avLst/>
          <a:gdLst/>
          <a:ahLst/>
          <a:cxnLst/>
          <a:rect l="0" t="0" r="0" b="0"/>
          <a:pathLst>
            <a:path>
              <a:moveTo>
                <a:pt x="0" y="1440310"/>
              </a:moveTo>
              <a:lnTo>
                <a:pt x="1955350" y="1440310"/>
              </a:lnTo>
              <a:lnTo>
                <a:pt x="1955350" y="0"/>
              </a:lnTo>
              <a:lnTo>
                <a:pt x="3910701"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66750">
            <a:lnSpc>
              <a:spcPct val="90000"/>
            </a:lnSpc>
            <a:spcBef>
              <a:spcPct val="0"/>
            </a:spcBef>
            <a:spcAft>
              <a:spcPct val="35000"/>
            </a:spcAft>
            <a:buNone/>
          </a:pPr>
          <a:endParaRPr lang="it-IT" sz="1500" kern="1200"/>
        </a:p>
      </dsp:txBody>
      <dsp:txXfrm>
        <a:off x="3088366" y="1357622"/>
        <a:ext cx="208375" cy="208375"/>
      </dsp:txXfrm>
    </dsp:sp>
    <dsp:sp modelId="{D403E095-F15C-48E2-9C61-493992EA1931}">
      <dsp:nvSpPr>
        <dsp:cNvPr id="0" name=""/>
        <dsp:cNvSpPr/>
      </dsp:nvSpPr>
      <dsp:spPr>
        <a:xfrm>
          <a:off x="1237203" y="194380"/>
          <a:ext cx="2002857" cy="1987585"/>
        </a:xfrm>
        <a:custGeom>
          <a:avLst/>
          <a:gdLst/>
          <a:ahLst/>
          <a:cxnLst/>
          <a:rect l="0" t="0" r="0" b="0"/>
          <a:pathLst>
            <a:path>
              <a:moveTo>
                <a:pt x="0" y="1987585"/>
              </a:moveTo>
              <a:lnTo>
                <a:pt x="1001428" y="1987585"/>
              </a:lnTo>
              <a:lnTo>
                <a:pt x="1001428" y="0"/>
              </a:lnTo>
              <a:lnTo>
                <a:pt x="2002857" y="0"/>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it-IT" sz="1000" kern="1200"/>
        </a:p>
      </dsp:txBody>
      <dsp:txXfrm>
        <a:off x="2168089" y="1117630"/>
        <a:ext cx="141084" cy="141084"/>
      </dsp:txXfrm>
    </dsp:sp>
    <dsp:sp modelId="{D6E26BED-DD7F-4CD2-9390-0A55112CBB5A}">
      <dsp:nvSpPr>
        <dsp:cNvPr id="0" name=""/>
        <dsp:cNvSpPr/>
      </dsp:nvSpPr>
      <dsp:spPr>
        <a:xfrm rot="16200000">
          <a:off x="-320373" y="1709798"/>
          <a:ext cx="2170818" cy="944334"/>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it-IT" sz="2200" kern="1200" dirty="0"/>
            <a:t>La posizione della Giurisprudenza</a:t>
          </a:r>
        </a:p>
      </dsp:txBody>
      <dsp:txXfrm>
        <a:off x="-320373" y="1709798"/>
        <a:ext cx="2170818" cy="944334"/>
      </dsp:txXfrm>
    </dsp:sp>
    <dsp:sp modelId="{467EF03A-4EC9-434F-9B47-C03531E3A1CE}">
      <dsp:nvSpPr>
        <dsp:cNvPr id="0" name=""/>
        <dsp:cNvSpPr/>
      </dsp:nvSpPr>
      <dsp:spPr>
        <a:xfrm>
          <a:off x="3240061" y="0"/>
          <a:ext cx="3308299" cy="38876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Georgia" panose="02040502050405020303" pitchFamily="18" charset="0"/>
            </a:rPr>
            <a:t>Cassazione Civile sez. I, 22/06/2017 n. 15470</a:t>
          </a:r>
        </a:p>
      </dsp:txBody>
      <dsp:txXfrm>
        <a:off x="3240061" y="0"/>
        <a:ext cx="3308299" cy="388760"/>
      </dsp:txXfrm>
    </dsp:sp>
    <dsp:sp modelId="{13436368-083A-4442-A0D4-020014F6AF77}">
      <dsp:nvSpPr>
        <dsp:cNvPr id="0" name=""/>
        <dsp:cNvSpPr/>
      </dsp:nvSpPr>
      <dsp:spPr>
        <a:xfrm>
          <a:off x="5147904" y="472037"/>
          <a:ext cx="3655148" cy="539234"/>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it-IT" sz="1050" kern="1200" dirty="0">
              <a:latin typeface="Georgia" panose="02040502050405020303" pitchFamily="18" charset="0"/>
            </a:rPr>
            <a:t>Tribunale ordinario di Milano, sezione specializzata imprese, sentenza n. 11105/2019 pubblicata il 3/12/2019</a:t>
          </a:r>
        </a:p>
      </dsp:txBody>
      <dsp:txXfrm>
        <a:off x="5147904" y="472037"/>
        <a:ext cx="3655148" cy="539234"/>
      </dsp:txXfrm>
    </dsp:sp>
    <dsp:sp modelId="{C9410CA2-1334-4C6B-8D5A-7FBD6C357CA5}">
      <dsp:nvSpPr>
        <dsp:cNvPr id="0" name=""/>
        <dsp:cNvSpPr/>
      </dsp:nvSpPr>
      <dsp:spPr>
        <a:xfrm>
          <a:off x="3029638" y="1125447"/>
          <a:ext cx="3943137" cy="583436"/>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Georgia" panose="02040502050405020303" pitchFamily="18" charset="0"/>
            </a:rPr>
            <a:t>Tribunale ordinario di Roma  </a:t>
          </a:r>
          <a:r>
            <a:rPr lang="it-IT" sz="1100" kern="1200" dirty="0">
              <a:latin typeface="Georgia" panose="02040502050405020303" pitchFamily="18" charset="0"/>
              <a:sym typeface="Calibri"/>
            </a:rPr>
            <a:t>15/09/2020, sezione specializzata imprese, RG n. 3711/2020 V.G.</a:t>
          </a:r>
          <a:endParaRPr lang="it-IT" sz="1100" kern="1200" dirty="0">
            <a:latin typeface="Georgia" panose="02040502050405020303" pitchFamily="18" charset="0"/>
          </a:endParaRPr>
        </a:p>
      </dsp:txBody>
      <dsp:txXfrm>
        <a:off x="3029638" y="1125447"/>
        <a:ext cx="3943137" cy="583436"/>
      </dsp:txXfrm>
    </dsp:sp>
    <dsp:sp modelId="{9F3A9F16-74FA-4A6B-8877-8B45B376A300}">
      <dsp:nvSpPr>
        <dsp:cNvPr id="0" name=""/>
        <dsp:cNvSpPr/>
      </dsp:nvSpPr>
      <dsp:spPr>
        <a:xfrm>
          <a:off x="3088358" y="1726358"/>
          <a:ext cx="3638163" cy="560472"/>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rtl="0">
            <a:lnSpc>
              <a:spcPct val="90000"/>
            </a:lnSpc>
            <a:spcBef>
              <a:spcPct val="0"/>
            </a:spcBef>
            <a:spcAft>
              <a:spcPct val="35000"/>
            </a:spcAft>
            <a:buNone/>
          </a:pPr>
          <a:r>
            <a:rPr lang="it-IT" sz="1050" kern="1200" dirty="0">
              <a:latin typeface="Georgia" panose="02040502050405020303" pitchFamily="18" charset="0"/>
              <a:sym typeface="Calibri"/>
            </a:rPr>
            <a:t>Tribunale di Cagliari 19/01/2022, sezione specializzata imprese, RG n. 188/2021 V.G.</a:t>
          </a:r>
          <a:endParaRPr lang="it-IT" sz="1050" kern="1200" dirty="0">
            <a:latin typeface="Georgia" panose="02040502050405020303" pitchFamily="18" charset="0"/>
          </a:endParaRPr>
        </a:p>
      </dsp:txBody>
      <dsp:txXfrm>
        <a:off x="3088358" y="1726358"/>
        <a:ext cx="3638163" cy="560472"/>
      </dsp:txXfrm>
    </dsp:sp>
    <dsp:sp modelId="{F4E4BD14-993E-4CC4-95CA-0D96662358D5}">
      <dsp:nvSpPr>
        <dsp:cNvPr id="0" name=""/>
        <dsp:cNvSpPr/>
      </dsp:nvSpPr>
      <dsp:spPr>
        <a:xfrm>
          <a:off x="5237865" y="2438256"/>
          <a:ext cx="3312902" cy="38876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err="1">
              <a:latin typeface="Georgia" panose="02040502050405020303" pitchFamily="18" charset="0"/>
            </a:rPr>
            <a:t>Cass</a:t>
          </a:r>
          <a:r>
            <a:rPr lang="it-IT" sz="1100" kern="1200" dirty="0">
              <a:latin typeface="Georgia" panose="02040502050405020303" pitchFamily="18" charset="0"/>
            </a:rPr>
            <a:t>. 4 agosto 2022 n. 24170</a:t>
          </a:r>
        </a:p>
      </dsp:txBody>
      <dsp:txXfrm>
        <a:off x="5237865" y="2438256"/>
        <a:ext cx="3312902" cy="388760"/>
      </dsp:txXfrm>
    </dsp:sp>
    <dsp:sp modelId="{4634ADDF-7E1E-4F8A-B0E4-603A0E81690B}">
      <dsp:nvSpPr>
        <dsp:cNvPr id="0" name=""/>
        <dsp:cNvSpPr/>
      </dsp:nvSpPr>
      <dsp:spPr>
        <a:xfrm>
          <a:off x="3086012" y="2906701"/>
          <a:ext cx="2979173" cy="364758"/>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Georgia" panose="02040502050405020303" pitchFamily="18" charset="0"/>
            </a:rPr>
            <a:t>Appello di Venezia 29/11/2022</a:t>
          </a:r>
        </a:p>
      </dsp:txBody>
      <dsp:txXfrm>
        <a:off x="3086012" y="2906701"/>
        <a:ext cx="2979173" cy="364758"/>
      </dsp:txXfrm>
    </dsp:sp>
    <dsp:sp modelId="{35A7AB69-848A-404F-B7B2-20DB5D551CD3}">
      <dsp:nvSpPr>
        <dsp:cNvPr id="0" name=""/>
        <dsp:cNvSpPr/>
      </dsp:nvSpPr>
      <dsp:spPr>
        <a:xfrm>
          <a:off x="5238949" y="3403141"/>
          <a:ext cx="3564103" cy="38876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Georgia" panose="02040502050405020303" pitchFamily="18" charset="0"/>
            </a:rPr>
            <a:t>Tribunale di Catania 08/02/2023</a:t>
          </a:r>
        </a:p>
      </dsp:txBody>
      <dsp:txXfrm>
        <a:off x="5238949" y="3403141"/>
        <a:ext cx="3564103" cy="388760"/>
      </dsp:txXfrm>
    </dsp:sp>
    <dsp:sp modelId="{A1213C0D-D778-4647-BB50-5A1363D32DBB}">
      <dsp:nvSpPr>
        <dsp:cNvPr id="0" name=""/>
        <dsp:cNvSpPr/>
      </dsp:nvSpPr>
      <dsp:spPr>
        <a:xfrm>
          <a:off x="3080592" y="3838133"/>
          <a:ext cx="2709355" cy="57589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it-IT" sz="1100" kern="1200" dirty="0">
              <a:latin typeface="Georgia" panose="02040502050405020303" pitchFamily="18" charset="0"/>
            </a:rPr>
            <a:t>Cassazione – Ordinanza 31/7/2023 n. 23200</a:t>
          </a:r>
        </a:p>
      </dsp:txBody>
      <dsp:txXfrm>
        <a:off x="3080592" y="3838133"/>
        <a:ext cx="2709355" cy="5758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E1956-458E-4726-B753-95BB5F0F6E03}">
      <dsp:nvSpPr>
        <dsp:cNvPr id="0" name=""/>
        <dsp:cNvSpPr/>
      </dsp:nvSpPr>
      <dsp:spPr>
        <a:xfrm>
          <a:off x="2699209" y="207"/>
          <a:ext cx="816287" cy="530586"/>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Inps </a:t>
          </a:r>
        </a:p>
      </dsp:txBody>
      <dsp:txXfrm>
        <a:off x="2725110" y="26108"/>
        <a:ext cx="764485" cy="478784"/>
      </dsp:txXfrm>
    </dsp:sp>
    <dsp:sp modelId="{A0115EB8-B7E4-4879-895C-ED7FD623FE81}">
      <dsp:nvSpPr>
        <dsp:cNvPr id="0" name=""/>
        <dsp:cNvSpPr/>
      </dsp:nvSpPr>
      <dsp:spPr>
        <a:xfrm>
          <a:off x="2229854" y="265501"/>
          <a:ext cx="1754997" cy="1754997"/>
        </a:xfrm>
        <a:custGeom>
          <a:avLst/>
          <a:gdLst/>
          <a:ahLst/>
          <a:cxnLst/>
          <a:rect l="0" t="0" r="0" b="0"/>
          <a:pathLst>
            <a:path>
              <a:moveTo>
                <a:pt x="1398595" y="171479"/>
              </a:moveTo>
              <a:arcTo wR="877498" hR="877498" stAng="18385811" swAng="1635610"/>
            </a:path>
          </a:pathLst>
        </a:custGeom>
        <a:noFill/>
        <a:ln w="9525" cap="flat" cmpd="sng" algn="ctr">
          <a:solidFill>
            <a:schemeClr val="accent2">
              <a:shade val="90000"/>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C634074-018C-43AD-8F73-C48B1A75F806}">
      <dsp:nvSpPr>
        <dsp:cNvPr id="0" name=""/>
        <dsp:cNvSpPr/>
      </dsp:nvSpPr>
      <dsp:spPr>
        <a:xfrm>
          <a:off x="3576708" y="877706"/>
          <a:ext cx="816287" cy="530586"/>
        </a:xfrm>
        <a:prstGeom prst="round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err="1"/>
            <a:t>Inail</a:t>
          </a:r>
          <a:endParaRPr lang="it-IT" sz="2200" kern="1200" dirty="0"/>
        </a:p>
      </dsp:txBody>
      <dsp:txXfrm>
        <a:off x="3602609" y="903607"/>
        <a:ext cx="764485" cy="478784"/>
      </dsp:txXfrm>
    </dsp:sp>
    <dsp:sp modelId="{23D26815-210A-40B5-A182-6E07ABFAFD16}">
      <dsp:nvSpPr>
        <dsp:cNvPr id="0" name=""/>
        <dsp:cNvSpPr/>
      </dsp:nvSpPr>
      <dsp:spPr>
        <a:xfrm>
          <a:off x="2229854" y="265501"/>
          <a:ext cx="1754997" cy="1754997"/>
        </a:xfrm>
        <a:custGeom>
          <a:avLst/>
          <a:gdLst/>
          <a:ahLst/>
          <a:cxnLst/>
          <a:rect l="0" t="0" r="0" b="0"/>
          <a:pathLst>
            <a:path>
              <a:moveTo>
                <a:pt x="1664099" y="1266425"/>
              </a:moveTo>
              <a:arcTo wR="877498" hR="877498" stAng="1578579" swAng="1635610"/>
            </a:path>
          </a:pathLst>
        </a:custGeom>
        <a:noFill/>
        <a:ln w="9525" cap="flat" cmpd="sng" algn="ctr">
          <a:solidFill>
            <a:schemeClr val="accent2">
              <a:shade val="90000"/>
              <a:hueOff val="35050"/>
              <a:satOff val="-6955"/>
              <a:lumOff val="1354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ADC089A-8BE7-4506-A30B-EA3E2C85AE31}">
      <dsp:nvSpPr>
        <dsp:cNvPr id="0" name=""/>
        <dsp:cNvSpPr/>
      </dsp:nvSpPr>
      <dsp:spPr>
        <a:xfrm>
          <a:off x="2699209" y="1755205"/>
          <a:ext cx="816287" cy="530586"/>
        </a:xfrm>
        <a:prstGeom prst="round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ADE</a:t>
          </a:r>
        </a:p>
      </dsp:txBody>
      <dsp:txXfrm>
        <a:off x="2725110" y="1781106"/>
        <a:ext cx="764485" cy="478784"/>
      </dsp:txXfrm>
    </dsp:sp>
    <dsp:sp modelId="{FD0E5C54-EC0E-40C5-A899-29164938FF5C}">
      <dsp:nvSpPr>
        <dsp:cNvPr id="0" name=""/>
        <dsp:cNvSpPr/>
      </dsp:nvSpPr>
      <dsp:spPr>
        <a:xfrm>
          <a:off x="2229854" y="265501"/>
          <a:ext cx="1754997" cy="1754997"/>
        </a:xfrm>
        <a:custGeom>
          <a:avLst/>
          <a:gdLst/>
          <a:ahLst/>
          <a:cxnLst/>
          <a:rect l="0" t="0" r="0" b="0"/>
          <a:pathLst>
            <a:path>
              <a:moveTo>
                <a:pt x="356402" y="1583517"/>
              </a:moveTo>
              <a:arcTo wR="877498" hR="877498" stAng="7585811" swAng="1635610"/>
            </a:path>
          </a:pathLst>
        </a:custGeom>
        <a:noFill/>
        <a:ln w="9525" cap="flat" cmpd="sng" algn="ctr">
          <a:solidFill>
            <a:schemeClr val="accent2">
              <a:shade val="90000"/>
              <a:hueOff val="70099"/>
              <a:satOff val="-13911"/>
              <a:lumOff val="2709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086FD69-4A2C-4F53-8CB0-DB8763C1DAA8}">
      <dsp:nvSpPr>
        <dsp:cNvPr id="0" name=""/>
        <dsp:cNvSpPr/>
      </dsp:nvSpPr>
      <dsp:spPr>
        <a:xfrm>
          <a:off x="1821710" y="877706"/>
          <a:ext cx="816287" cy="530586"/>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it-IT" sz="2200" kern="1200" dirty="0"/>
            <a:t>ADR</a:t>
          </a:r>
        </a:p>
      </dsp:txBody>
      <dsp:txXfrm>
        <a:off x="1847611" y="903607"/>
        <a:ext cx="764485" cy="478784"/>
      </dsp:txXfrm>
    </dsp:sp>
    <dsp:sp modelId="{51F14F1F-E008-4E50-B74D-E20AAD600E32}">
      <dsp:nvSpPr>
        <dsp:cNvPr id="0" name=""/>
        <dsp:cNvSpPr/>
      </dsp:nvSpPr>
      <dsp:spPr>
        <a:xfrm>
          <a:off x="2229854" y="265501"/>
          <a:ext cx="1754997" cy="1754997"/>
        </a:xfrm>
        <a:custGeom>
          <a:avLst/>
          <a:gdLst/>
          <a:ahLst/>
          <a:cxnLst/>
          <a:rect l="0" t="0" r="0" b="0"/>
          <a:pathLst>
            <a:path>
              <a:moveTo>
                <a:pt x="90898" y="488572"/>
              </a:moveTo>
              <a:arcTo wR="877498" hR="877498" stAng="12378579" swAng="1635610"/>
            </a:path>
          </a:pathLst>
        </a:custGeom>
        <a:noFill/>
        <a:ln w="9525" cap="flat" cmpd="sng" algn="ctr">
          <a:solidFill>
            <a:schemeClr val="accent2">
              <a:shade val="90000"/>
              <a:hueOff val="105149"/>
              <a:satOff val="-20866"/>
              <a:lumOff val="40645"/>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69693-5467-49AF-BFE0-7E154EDE76F4}">
      <dsp:nvSpPr>
        <dsp:cNvPr id="0" name=""/>
        <dsp:cNvSpPr/>
      </dsp:nvSpPr>
      <dsp:spPr>
        <a:xfrm>
          <a:off x="616490" y="0"/>
          <a:ext cx="6212649" cy="2182572"/>
        </a:xfrm>
        <a:prstGeom prst="ellipse">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it-IT" sz="1400" kern="1200" dirty="0">
              <a:solidFill>
                <a:schemeClr val="accent6">
                  <a:lumMod val="75000"/>
                </a:schemeClr>
              </a:solidFill>
              <a:latin typeface="Georgia" panose="02040502050405020303" pitchFamily="18" charset="0"/>
              <a:ea typeface="Calibri"/>
              <a:cs typeface="Calibri"/>
              <a:sym typeface="Calibri"/>
            </a:rPr>
            <a:t>La tempestiva rilevazione della </a:t>
          </a:r>
          <a:r>
            <a:rPr lang="it-IT" sz="1400" kern="1200" dirty="0" err="1">
              <a:solidFill>
                <a:schemeClr val="accent6">
                  <a:lumMod val="75000"/>
                </a:schemeClr>
              </a:solidFill>
              <a:latin typeface="Georgia" panose="02040502050405020303" pitchFamily="18" charset="0"/>
              <a:ea typeface="Calibri"/>
              <a:cs typeface="Calibri"/>
              <a:sym typeface="Calibri"/>
            </a:rPr>
            <a:t>precrisi</a:t>
          </a:r>
          <a:r>
            <a:rPr lang="it-IT" sz="1400" kern="1200" dirty="0">
              <a:solidFill>
                <a:schemeClr val="accent6">
                  <a:lumMod val="75000"/>
                </a:schemeClr>
              </a:solidFill>
              <a:latin typeface="Georgia" panose="02040502050405020303" pitchFamily="18" charset="0"/>
              <a:ea typeface="Calibri"/>
              <a:cs typeface="Calibri"/>
              <a:sym typeface="Calibri"/>
            </a:rPr>
            <a:t>, crisi e dell’insolvenza poggia le basi sull’obbligo imposto all’imprenditore individuale e agli amministratori delle società di </a:t>
          </a:r>
          <a:r>
            <a:rPr lang="it-IT" sz="1400" b="1" kern="1200" dirty="0">
              <a:solidFill>
                <a:schemeClr val="accent6">
                  <a:lumMod val="75000"/>
                </a:schemeClr>
              </a:solidFill>
              <a:latin typeface="Georgia" panose="02040502050405020303" pitchFamily="18" charset="0"/>
              <a:ea typeface="Calibri"/>
              <a:cs typeface="Calibri"/>
              <a:sym typeface="Calibri"/>
            </a:rPr>
            <a:t>adottare rispettivamente misure idonee e assetti organizzativi, amministrativi e contabili adeguati </a:t>
          </a:r>
          <a:r>
            <a:rPr lang="it-IT" sz="1400" kern="1200" dirty="0">
              <a:solidFill>
                <a:schemeClr val="accent6">
                  <a:lumMod val="75000"/>
                </a:schemeClr>
              </a:solidFill>
              <a:latin typeface="Georgia" panose="02040502050405020303" pitchFamily="18" charset="0"/>
              <a:ea typeface="Calibri"/>
              <a:cs typeface="Calibri"/>
              <a:sym typeface="Calibri"/>
            </a:rPr>
            <a:t>anche ai fini della tempestiva evidenza di crisi e della perdita della continuità aziendale e di assumere idonee iniziative per superare tali contingenze</a:t>
          </a:r>
          <a:r>
            <a:rPr lang="it-IT" sz="1300" kern="1200" dirty="0">
              <a:solidFill>
                <a:schemeClr val="accent6">
                  <a:lumMod val="75000"/>
                </a:schemeClr>
              </a:solidFill>
              <a:latin typeface="Georgia" panose="02040502050405020303" pitchFamily="18" charset="0"/>
              <a:ea typeface="Calibri"/>
              <a:cs typeface="Calibri"/>
              <a:sym typeface="Calibri"/>
            </a:rPr>
            <a:t>.</a:t>
          </a:r>
          <a:endParaRPr lang="it-IT" sz="1300" kern="1200" dirty="0">
            <a:solidFill>
              <a:schemeClr val="accent6">
                <a:lumMod val="75000"/>
              </a:schemeClr>
            </a:solidFill>
          </a:endParaRPr>
        </a:p>
      </dsp:txBody>
      <dsp:txXfrm>
        <a:off x="1526311" y="319630"/>
        <a:ext cx="4393007" cy="1543312"/>
      </dsp:txXfrm>
    </dsp:sp>
    <dsp:sp modelId="{7B974EEF-EA57-47D5-8732-F235A1F4C772}">
      <dsp:nvSpPr>
        <dsp:cNvPr id="0" name=""/>
        <dsp:cNvSpPr/>
      </dsp:nvSpPr>
      <dsp:spPr>
        <a:xfrm rot="18638670">
          <a:off x="1594628" y="2130359"/>
          <a:ext cx="781731" cy="622033"/>
        </a:xfrm>
        <a:prstGeom prst="lef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BFEE92-E4E7-4FDD-9BEC-EFBB3022A47B}">
      <dsp:nvSpPr>
        <dsp:cNvPr id="0" name=""/>
        <dsp:cNvSpPr/>
      </dsp:nvSpPr>
      <dsp:spPr>
        <a:xfrm>
          <a:off x="280312" y="2815929"/>
          <a:ext cx="1957123" cy="1622162"/>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it-IT" sz="1500" kern="1200" dirty="0">
              <a:solidFill>
                <a:schemeClr val="bg1"/>
              </a:solidFill>
              <a:latin typeface="Georgia" panose="02040502050405020303" pitchFamily="18" charset="0"/>
            </a:rPr>
            <a:t>Riferimento art. 2086 c.c. e art. 3 ccii</a:t>
          </a:r>
          <a:endParaRPr lang="it-IT" sz="1500" kern="1200" dirty="0">
            <a:solidFill>
              <a:schemeClr val="bg1"/>
            </a:solidFill>
          </a:endParaRPr>
        </a:p>
      </dsp:txBody>
      <dsp:txXfrm>
        <a:off x="327824" y="2863441"/>
        <a:ext cx="1862099" cy="1527138"/>
      </dsp:txXfrm>
    </dsp:sp>
    <dsp:sp modelId="{5F432C9C-6571-4817-9CAF-2E11F4F71B39}">
      <dsp:nvSpPr>
        <dsp:cNvPr id="0" name=""/>
        <dsp:cNvSpPr/>
      </dsp:nvSpPr>
      <dsp:spPr>
        <a:xfrm rot="16200000">
          <a:off x="3490439" y="2226604"/>
          <a:ext cx="546984" cy="556041"/>
        </a:xfrm>
        <a:prstGeom prst="leftArrow">
          <a:avLst>
            <a:gd name="adj1" fmla="val 60000"/>
            <a:gd name="adj2" fmla="val 50000"/>
          </a:avLst>
        </a:prstGeom>
        <a:solidFill>
          <a:schemeClr val="accent2">
            <a:shade val="90000"/>
            <a:hueOff val="70099"/>
            <a:satOff val="-13911"/>
            <a:lumOff val="2709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61EC0EC-C157-4B29-95F5-55F26B86627B}">
      <dsp:nvSpPr>
        <dsp:cNvPr id="0" name=""/>
        <dsp:cNvSpPr/>
      </dsp:nvSpPr>
      <dsp:spPr>
        <a:xfrm>
          <a:off x="2804704" y="2813248"/>
          <a:ext cx="2073443" cy="1658755"/>
        </a:xfrm>
        <a:prstGeom prst="roundRect">
          <a:avLst>
            <a:gd name="adj" fmla="val 10000"/>
          </a:avLst>
        </a:prstGeom>
        <a:solidFill>
          <a:schemeClr val="accent2">
            <a:shade val="50000"/>
            <a:hueOff val="71927"/>
            <a:satOff val="-15057"/>
            <a:lumOff val="350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it-IT" sz="1500" i="0" u="none" strike="noStrike" kern="1200" dirty="0">
              <a:solidFill>
                <a:schemeClr val="bg1"/>
              </a:solidFill>
              <a:effectLst/>
              <a:latin typeface="Georgia" panose="02040502050405020303" pitchFamily="18" charset="0"/>
            </a:rPr>
            <a:t>Spetta al </a:t>
          </a:r>
          <a:r>
            <a:rPr lang="it-IT" sz="1500" b="1" i="0" u="none" strike="noStrike" kern="1200" dirty="0" err="1">
              <a:solidFill>
                <a:schemeClr val="bg1"/>
              </a:solidFill>
              <a:effectLst/>
              <a:latin typeface="Georgia" panose="02040502050405020303" pitchFamily="18" charset="0"/>
            </a:rPr>
            <a:t>CdA</a:t>
          </a:r>
          <a:r>
            <a:rPr lang="it-IT" sz="1500" b="1" i="0" u="none" strike="noStrike" kern="1200" dirty="0">
              <a:solidFill>
                <a:schemeClr val="bg1"/>
              </a:solidFill>
              <a:effectLst/>
              <a:latin typeface="Georgia" panose="02040502050405020303" pitchFamily="18" charset="0"/>
            </a:rPr>
            <a:t> (e/o amministratore unico</a:t>
          </a:r>
          <a:r>
            <a:rPr lang="it-IT" sz="1500" i="0" u="none" strike="noStrike" kern="1200" dirty="0">
              <a:solidFill>
                <a:schemeClr val="bg1"/>
              </a:solidFill>
              <a:effectLst/>
              <a:latin typeface="Georgia" panose="02040502050405020303" pitchFamily="18" charset="0"/>
            </a:rPr>
            <a:t>) adottare  gli assetti ed </a:t>
          </a:r>
          <a:r>
            <a:rPr lang="it-IT" sz="1500" b="1" i="0" u="none" strike="noStrike" kern="1200" dirty="0">
              <a:solidFill>
                <a:schemeClr val="bg1"/>
              </a:solidFill>
              <a:effectLst/>
              <a:latin typeface="Georgia" panose="02040502050405020303" pitchFamily="18" charset="0"/>
            </a:rPr>
            <a:t>all’Imprenditore individuale </a:t>
          </a:r>
          <a:r>
            <a:rPr lang="it-IT" sz="1500" i="0" u="none" strike="noStrike" kern="1200" dirty="0">
              <a:solidFill>
                <a:schemeClr val="bg1"/>
              </a:solidFill>
              <a:effectLst/>
              <a:latin typeface="Georgia" panose="02040502050405020303" pitchFamily="18" charset="0"/>
            </a:rPr>
            <a:t>adottare misure idonee </a:t>
          </a:r>
          <a:endParaRPr lang="it-IT" sz="1500" kern="1200" dirty="0">
            <a:solidFill>
              <a:schemeClr val="bg1"/>
            </a:solidFill>
          </a:endParaRPr>
        </a:p>
      </dsp:txBody>
      <dsp:txXfrm>
        <a:off x="2853287" y="2861831"/>
        <a:ext cx="1976277" cy="1561589"/>
      </dsp:txXfrm>
    </dsp:sp>
    <dsp:sp modelId="{34139DAB-AAE8-4F7D-8F2D-7492FC8C21FA}">
      <dsp:nvSpPr>
        <dsp:cNvPr id="0" name=""/>
        <dsp:cNvSpPr/>
      </dsp:nvSpPr>
      <dsp:spPr>
        <a:xfrm rot="13411003">
          <a:off x="5027051" y="2178811"/>
          <a:ext cx="793705" cy="549311"/>
        </a:xfrm>
        <a:prstGeom prst="leftArrow">
          <a:avLst>
            <a:gd name="adj1" fmla="val 60000"/>
            <a:gd name="adj2" fmla="val 50000"/>
          </a:avLst>
        </a:prstGeom>
        <a:solidFill>
          <a:schemeClr val="accent2">
            <a:shade val="90000"/>
            <a:hueOff val="70099"/>
            <a:satOff val="-13911"/>
            <a:lumOff val="2709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1F547F-53BF-4B09-A4F2-C150E9DE3CFE}">
      <dsp:nvSpPr>
        <dsp:cNvPr id="0" name=""/>
        <dsp:cNvSpPr/>
      </dsp:nvSpPr>
      <dsp:spPr>
        <a:xfrm>
          <a:off x="5439300" y="2797656"/>
          <a:ext cx="2073443" cy="1658755"/>
        </a:xfrm>
        <a:prstGeom prst="roundRect">
          <a:avLst>
            <a:gd name="adj" fmla="val 10000"/>
          </a:avLst>
        </a:prstGeom>
        <a:solidFill>
          <a:schemeClr val="accent2">
            <a:shade val="50000"/>
            <a:hueOff val="71927"/>
            <a:satOff val="-15057"/>
            <a:lumOff val="350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it-IT" sz="1500" b="0" i="0" u="none" strike="noStrike" kern="1200" dirty="0">
              <a:solidFill>
                <a:schemeClr val="bg1"/>
              </a:solidFill>
              <a:effectLst/>
              <a:latin typeface="Georgia" panose="02040502050405020303" pitchFamily="18" charset="0"/>
            </a:rPr>
            <a:t>A carico del </a:t>
          </a:r>
          <a:r>
            <a:rPr lang="it-IT" sz="1500" b="1" i="0" u="none" strike="noStrike" kern="1200" dirty="0">
              <a:solidFill>
                <a:schemeClr val="bg1"/>
              </a:solidFill>
              <a:effectLst/>
              <a:latin typeface="Georgia" panose="02040502050405020303" pitchFamily="18" charset="0"/>
            </a:rPr>
            <a:t>collegio sindacale o del sindaco unico </a:t>
          </a:r>
          <a:r>
            <a:rPr lang="it-IT" sz="1500" b="0" i="0" u="none" strike="noStrike" kern="1200" dirty="0">
              <a:solidFill>
                <a:schemeClr val="bg1"/>
              </a:solidFill>
              <a:effectLst/>
              <a:latin typeface="Georgia" panose="02040502050405020303" pitchFamily="18" charset="0"/>
            </a:rPr>
            <a:t>il controllo sull’adeguatezza e sull’idoneità delle misure adottate.</a:t>
          </a:r>
          <a:endParaRPr lang="it-IT" sz="1500" kern="1200" dirty="0">
            <a:solidFill>
              <a:schemeClr val="bg1"/>
            </a:solidFill>
          </a:endParaRPr>
        </a:p>
      </dsp:txBody>
      <dsp:txXfrm>
        <a:off x="5487883" y="2846239"/>
        <a:ext cx="1976277" cy="15615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39BC5-0BD1-4734-89C9-CBCBB5F07237}">
      <dsp:nvSpPr>
        <dsp:cNvPr id="0" name=""/>
        <dsp:cNvSpPr/>
      </dsp:nvSpPr>
      <dsp:spPr>
        <a:xfrm>
          <a:off x="1755207" y="517616"/>
          <a:ext cx="3448436" cy="3448436"/>
        </a:xfrm>
        <a:prstGeom prst="blockArc">
          <a:avLst>
            <a:gd name="adj1" fmla="val 10800000"/>
            <a:gd name="adj2" fmla="val 16200000"/>
            <a:gd name="adj3" fmla="val 4643"/>
          </a:avLst>
        </a:prstGeom>
        <a:solidFill>
          <a:schemeClr val="accent2">
            <a:shade val="90000"/>
            <a:hueOff val="52575"/>
            <a:satOff val="-10433"/>
            <a:lumOff val="2032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3A1E57C-4A12-40EB-ADED-BE396BE47FEC}">
      <dsp:nvSpPr>
        <dsp:cNvPr id="0" name=""/>
        <dsp:cNvSpPr/>
      </dsp:nvSpPr>
      <dsp:spPr>
        <a:xfrm>
          <a:off x="1755207" y="517616"/>
          <a:ext cx="3448436" cy="3448436"/>
        </a:xfrm>
        <a:prstGeom prst="blockArc">
          <a:avLst>
            <a:gd name="adj1" fmla="val 5400000"/>
            <a:gd name="adj2" fmla="val 10800000"/>
            <a:gd name="adj3" fmla="val 4643"/>
          </a:avLst>
        </a:prstGeom>
        <a:solidFill>
          <a:schemeClr val="accent2">
            <a:shade val="90000"/>
            <a:hueOff val="105149"/>
            <a:satOff val="-20866"/>
            <a:lumOff val="40645"/>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91A66F0-0671-4712-B0CE-C4B636EC9621}">
      <dsp:nvSpPr>
        <dsp:cNvPr id="0" name=""/>
        <dsp:cNvSpPr/>
      </dsp:nvSpPr>
      <dsp:spPr>
        <a:xfrm>
          <a:off x="1755207" y="517616"/>
          <a:ext cx="3448436" cy="3448436"/>
        </a:xfrm>
        <a:prstGeom prst="blockArc">
          <a:avLst>
            <a:gd name="adj1" fmla="val 0"/>
            <a:gd name="adj2" fmla="val 5400000"/>
            <a:gd name="adj3" fmla="val 4643"/>
          </a:avLst>
        </a:prstGeom>
        <a:solidFill>
          <a:schemeClr val="accent2">
            <a:shade val="90000"/>
            <a:hueOff val="52575"/>
            <a:satOff val="-10433"/>
            <a:lumOff val="20322"/>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EA9B1AA-A1C7-4305-8C62-8E4B528EDA9F}">
      <dsp:nvSpPr>
        <dsp:cNvPr id="0" name=""/>
        <dsp:cNvSpPr/>
      </dsp:nvSpPr>
      <dsp:spPr>
        <a:xfrm>
          <a:off x="1755207" y="517616"/>
          <a:ext cx="3448436" cy="3448436"/>
        </a:xfrm>
        <a:prstGeom prst="blockArc">
          <a:avLst>
            <a:gd name="adj1" fmla="val 16200000"/>
            <a:gd name="adj2" fmla="val 0"/>
            <a:gd name="adj3" fmla="val 4643"/>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658A3F4-0781-4515-9122-6DF7ADFE341B}">
      <dsp:nvSpPr>
        <dsp:cNvPr id="0" name=""/>
        <dsp:cNvSpPr/>
      </dsp:nvSpPr>
      <dsp:spPr>
        <a:xfrm>
          <a:off x="2685171" y="1447580"/>
          <a:ext cx="1588507" cy="1588507"/>
        </a:xfrm>
        <a:prstGeom prst="ellipse">
          <a:avLst/>
        </a:prstGeom>
        <a:gradFill rotWithShape="0">
          <a:gsLst>
            <a:gs pos="0">
              <a:schemeClr val="accent2">
                <a:shade val="60000"/>
                <a:hueOff val="0"/>
                <a:satOff val="0"/>
                <a:lumOff val="0"/>
                <a:alphaOff val="0"/>
                <a:tint val="100000"/>
                <a:shade val="100000"/>
                <a:satMod val="130000"/>
              </a:schemeClr>
            </a:gs>
            <a:gs pos="100000">
              <a:schemeClr val="accent2">
                <a:shade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a:latin typeface="Georgia" panose="02040502050405020303" pitchFamily="18" charset="0"/>
            </a:rPr>
            <a:t>Adeguati assetti  organizzativi amministrative e contabili</a:t>
          </a:r>
        </a:p>
      </dsp:txBody>
      <dsp:txXfrm>
        <a:off x="2917802" y="1680211"/>
        <a:ext cx="1123245" cy="1123245"/>
      </dsp:txXfrm>
    </dsp:sp>
    <dsp:sp modelId="{0735442E-9581-4CFC-BE73-E77D2449B255}">
      <dsp:nvSpPr>
        <dsp:cNvPr id="0" name=""/>
        <dsp:cNvSpPr/>
      </dsp:nvSpPr>
      <dsp:spPr>
        <a:xfrm>
          <a:off x="2923447" y="1669"/>
          <a:ext cx="1111955" cy="1111955"/>
        </a:xfrm>
        <a:prstGeom prst="ellipse">
          <a:avLst/>
        </a:prstGeom>
        <a:gradFill rotWithShape="0">
          <a:gsLst>
            <a:gs pos="0">
              <a:schemeClr val="accent2">
                <a:shade val="50000"/>
                <a:hueOff val="0"/>
                <a:satOff val="0"/>
                <a:lumOff val="0"/>
                <a:alphaOff val="0"/>
                <a:tint val="100000"/>
                <a:shade val="100000"/>
                <a:satMod val="130000"/>
              </a:schemeClr>
            </a:gs>
            <a:gs pos="100000">
              <a:schemeClr val="accent2">
                <a:shade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a:latin typeface="Georgia" panose="02040502050405020303" pitchFamily="18" charset="0"/>
            </a:rPr>
            <a:t>Art. 2086 2 comma cc e art. 3  e 25 </a:t>
          </a:r>
          <a:r>
            <a:rPr lang="it-IT" sz="1200" kern="1200" dirty="0" err="1">
              <a:latin typeface="Georgia" panose="02040502050405020303" pitchFamily="18" charset="0"/>
            </a:rPr>
            <a:t>novies</a:t>
          </a:r>
          <a:r>
            <a:rPr lang="it-IT" sz="1200" kern="1200" dirty="0">
              <a:latin typeface="Georgia" panose="02040502050405020303" pitchFamily="18" charset="0"/>
            </a:rPr>
            <a:t> ccii </a:t>
          </a:r>
        </a:p>
      </dsp:txBody>
      <dsp:txXfrm>
        <a:off x="3086289" y="164511"/>
        <a:ext cx="786271" cy="786271"/>
      </dsp:txXfrm>
    </dsp:sp>
    <dsp:sp modelId="{6267C4A1-3E93-4E9B-89F7-014D2B210481}">
      <dsp:nvSpPr>
        <dsp:cNvPr id="0" name=""/>
        <dsp:cNvSpPr/>
      </dsp:nvSpPr>
      <dsp:spPr>
        <a:xfrm>
          <a:off x="4607635" y="1685856"/>
          <a:ext cx="1111955" cy="1111955"/>
        </a:xfrm>
        <a:prstGeom prst="ellipse">
          <a:avLst/>
        </a:prstGeom>
        <a:gradFill rotWithShape="0">
          <a:gsLst>
            <a:gs pos="0">
              <a:schemeClr val="accent2">
                <a:shade val="50000"/>
                <a:hueOff val="53945"/>
                <a:satOff val="-11292"/>
                <a:lumOff val="26269"/>
                <a:alphaOff val="0"/>
                <a:tint val="100000"/>
                <a:shade val="100000"/>
                <a:satMod val="130000"/>
              </a:schemeClr>
            </a:gs>
            <a:gs pos="100000">
              <a:schemeClr val="accent2">
                <a:shade val="50000"/>
                <a:hueOff val="53945"/>
                <a:satOff val="-11292"/>
                <a:lumOff val="2626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a:latin typeface="Georgia" panose="02040502050405020303" pitchFamily="18" charset="0"/>
            </a:rPr>
            <a:t>Balance </a:t>
          </a:r>
          <a:r>
            <a:rPr lang="it-IT" sz="1200" kern="1200" dirty="0" err="1">
              <a:latin typeface="Georgia" panose="02040502050405020303" pitchFamily="18" charset="0"/>
            </a:rPr>
            <a:t>Scorecard</a:t>
          </a:r>
          <a:r>
            <a:rPr lang="it-IT" sz="1200" kern="1200" dirty="0">
              <a:latin typeface="Georgia" panose="02040502050405020303" pitchFamily="18" charset="0"/>
            </a:rPr>
            <a:t> </a:t>
          </a:r>
        </a:p>
      </dsp:txBody>
      <dsp:txXfrm>
        <a:off x="4770477" y="1848698"/>
        <a:ext cx="786271" cy="786271"/>
      </dsp:txXfrm>
    </dsp:sp>
    <dsp:sp modelId="{D95DB626-2051-4B9C-9A35-9A9D8EA35935}">
      <dsp:nvSpPr>
        <dsp:cNvPr id="0" name=""/>
        <dsp:cNvSpPr/>
      </dsp:nvSpPr>
      <dsp:spPr>
        <a:xfrm>
          <a:off x="2923447" y="3370044"/>
          <a:ext cx="1111955" cy="1111955"/>
        </a:xfrm>
        <a:prstGeom prst="ellipse">
          <a:avLst/>
        </a:prstGeom>
        <a:gradFill rotWithShape="0">
          <a:gsLst>
            <a:gs pos="0">
              <a:schemeClr val="accent2">
                <a:shade val="50000"/>
                <a:hueOff val="107890"/>
                <a:satOff val="-22585"/>
                <a:lumOff val="52538"/>
                <a:alphaOff val="0"/>
                <a:tint val="100000"/>
                <a:shade val="100000"/>
                <a:satMod val="130000"/>
              </a:schemeClr>
            </a:gs>
            <a:gs pos="100000">
              <a:schemeClr val="accent2">
                <a:shade val="50000"/>
                <a:hueOff val="107890"/>
                <a:satOff val="-22585"/>
                <a:lumOff val="5253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lang="it-IT" sz="1050" kern="1200" dirty="0">
              <a:solidFill>
                <a:schemeClr val="accent2"/>
              </a:solidFill>
              <a:latin typeface="Georgia" panose="02040502050405020303" pitchFamily="18" charset="0"/>
            </a:rPr>
            <a:t>La sostenibilità – Le nuove linee IFAC per le PMI</a:t>
          </a:r>
        </a:p>
      </dsp:txBody>
      <dsp:txXfrm>
        <a:off x="3086289" y="3532886"/>
        <a:ext cx="786271" cy="786271"/>
      </dsp:txXfrm>
    </dsp:sp>
    <dsp:sp modelId="{E75B9F98-6B03-4EC2-93B9-C9E2C6E2BAA5}">
      <dsp:nvSpPr>
        <dsp:cNvPr id="0" name=""/>
        <dsp:cNvSpPr/>
      </dsp:nvSpPr>
      <dsp:spPr>
        <a:xfrm>
          <a:off x="1239260" y="1651692"/>
          <a:ext cx="1111955" cy="1180284"/>
        </a:xfrm>
        <a:prstGeom prst="ellipse">
          <a:avLst/>
        </a:prstGeom>
        <a:gradFill rotWithShape="0">
          <a:gsLst>
            <a:gs pos="0">
              <a:schemeClr val="accent2">
                <a:shade val="50000"/>
                <a:hueOff val="53945"/>
                <a:satOff val="-11292"/>
                <a:lumOff val="26269"/>
                <a:alphaOff val="0"/>
                <a:tint val="100000"/>
                <a:shade val="100000"/>
                <a:satMod val="130000"/>
              </a:schemeClr>
            </a:gs>
            <a:gs pos="100000">
              <a:schemeClr val="accent2">
                <a:shade val="50000"/>
                <a:hueOff val="53945"/>
                <a:satOff val="-11292"/>
                <a:lumOff val="26269"/>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it-IT" sz="1200" kern="1200" dirty="0">
              <a:effectLst/>
              <a:latin typeface="Georgia" panose="02040502050405020303" pitchFamily="18" charset="0"/>
            </a:rPr>
            <a:t>Le nuove linee EBA LOM</a:t>
          </a:r>
        </a:p>
      </dsp:txBody>
      <dsp:txXfrm>
        <a:off x="1402102" y="1824541"/>
        <a:ext cx="786271" cy="834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7F03A-C5ED-4E60-8581-EB189B14F9F2}">
      <dsp:nvSpPr>
        <dsp:cNvPr id="0" name=""/>
        <dsp:cNvSpPr/>
      </dsp:nvSpPr>
      <dsp:spPr>
        <a:xfrm>
          <a:off x="0" y="21879"/>
          <a:ext cx="1674309" cy="1962592"/>
        </a:xfrm>
        <a:prstGeom prst="ellipse">
          <a:avLst/>
        </a:prstGeom>
        <a:solidFill>
          <a:schemeClr val="accent2">
            <a:shade val="80000"/>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00050" rtl="0">
            <a:lnSpc>
              <a:spcPct val="90000"/>
            </a:lnSpc>
            <a:spcBef>
              <a:spcPct val="0"/>
            </a:spcBef>
            <a:spcAft>
              <a:spcPct val="35000"/>
            </a:spcAft>
            <a:buNone/>
          </a:pPr>
          <a:r>
            <a:rPr lang="it-IT" sz="900" b="0" i="0" kern="1200" cap="none" spc="0" dirty="0">
              <a:ln w="0"/>
              <a:solidFill>
                <a:schemeClr val="bg1"/>
              </a:solidFill>
              <a:effectLst/>
              <a:latin typeface="Georgia" panose="02040502050405020303" pitchFamily="18" charset="0"/>
            </a:rPr>
            <a:t>Nuova forma di rapporto Banca  impresa  legata all’erogazione e monitoraggio del prestito  bancario– con particolare attenzione alla valutazione  della sostenibilità del debito bancario – valutazione del merito creditizio </a:t>
          </a:r>
          <a:endParaRPr lang="it-IT" sz="900" b="0" kern="1200" cap="none" spc="0" dirty="0">
            <a:ln w="0"/>
            <a:solidFill>
              <a:schemeClr val="bg1"/>
            </a:solidFill>
            <a:effectLst/>
            <a:latin typeface="Georgia" panose="02040502050405020303" pitchFamily="18" charset="0"/>
          </a:endParaRPr>
        </a:p>
      </dsp:txBody>
      <dsp:txXfrm>
        <a:off x="245197" y="309294"/>
        <a:ext cx="1183915" cy="13877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8E6E0-1A8F-44B6-BF7E-97D0871566FE}">
      <dsp:nvSpPr>
        <dsp:cNvPr id="0" name=""/>
        <dsp:cNvSpPr/>
      </dsp:nvSpPr>
      <dsp:spPr>
        <a:xfrm>
          <a:off x="191014" y="0"/>
          <a:ext cx="1373854" cy="1373854"/>
        </a:xfrm>
        <a:prstGeom prst="ellipse">
          <a:avLst/>
        </a:prstGeom>
        <a:solidFill>
          <a:schemeClr val="accent2">
            <a:alpha val="5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444500" rtl="0">
            <a:lnSpc>
              <a:spcPct val="90000"/>
            </a:lnSpc>
            <a:spcBef>
              <a:spcPct val="0"/>
            </a:spcBef>
            <a:spcAft>
              <a:spcPct val="35000"/>
            </a:spcAft>
            <a:buNone/>
          </a:pPr>
          <a:r>
            <a:rPr lang="it-IT" sz="1000" b="0" i="0" kern="1200" dirty="0">
              <a:solidFill>
                <a:schemeClr val="bg1"/>
              </a:solidFill>
              <a:latin typeface="Georgia" panose="02040502050405020303" pitchFamily="18" charset="0"/>
            </a:rPr>
            <a:t>PMI :dipendenti tra 10 e 250 – attivo SP tra 450 mila e  25 milioni – ricavi tra 900 mila  50 milioni </a:t>
          </a:r>
          <a:endParaRPr lang="it-IT" sz="1000" kern="1200" dirty="0">
            <a:solidFill>
              <a:schemeClr val="bg1"/>
            </a:solidFill>
            <a:latin typeface="Georgia" panose="02040502050405020303" pitchFamily="18" charset="0"/>
          </a:endParaRPr>
        </a:p>
      </dsp:txBody>
      <dsp:txXfrm>
        <a:off x="392210" y="201196"/>
        <a:ext cx="971462" cy="97146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0.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311650" cy="306388"/>
          </a:xfrm>
          <a:prstGeom prst="rect">
            <a:avLst/>
          </a:prstGeom>
          <a:noFill/>
          <a:ln>
            <a:noFill/>
          </a:ln>
        </p:spPr>
        <p:txBody>
          <a:bodyPr spcFirstLastPara="1" wrap="square" lIns="94100" tIns="47050" rIns="94100" bIns="47050" anchor="t" anchorCtr="0">
            <a:noAutofit/>
          </a:bodyPr>
          <a:lstStyle>
            <a:lvl1pPr marR="0" lvl="0"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4" name="Google Shape;4;n"/>
          <p:cNvSpPr txBox="1">
            <a:spLocks noGrp="1"/>
          </p:cNvSpPr>
          <p:nvPr>
            <p:ph type="dt" idx="10"/>
          </p:nvPr>
        </p:nvSpPr>
        <p:spPr>
          <a:xfrm>
            <a:off x="5614989" y="0"/>
            <a:ext cx="4311650" cy="306388"/>
          </a:xfrm>
          <a:prstGeom prst="rect">
            <a:avLst/>
          </a:prstGeom>
          <a:noFill/>
          <a:ln>
            <a:noFill/>
          </a:ln>
        </p:spPr>
        <p:txBody>
          <a:bodyPr spcFirstLastPara="1" wrap="square" lIns="94100" tIns="47050" rIns="94100" bIns="47050" anchor="t" anchorCtr="0">
            <a:noAutofit/>
          </a:bodyPr>
          <a:lstStyle>
            <a:lvl1pPr marR="0" lvl="0" algn="r"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5" name="Google Shape;5;n"/>
          <p:cNvSpPr>
            <a:spLocks noGrp="1" noRot="1" noChangeAspect="1"/>
          </p:cNvSpPr>
          <p:nvPr>
            <p:ph type="sldImg" idx="3"/>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1311276" y="3211514"/>
            <a:ext cx="7304088" cy="3065462"/>
          </a:xfrm>
          <a:prstGeom prst="rect">
            <a:avLst/>
          </a:prstGeom>
          <a:noFill/>
          <a:ln>
            <a:noFill/>
          </a:ln>
        </p:spPr>
        <p:txBody>
          <a:bodyPr spcFirstLastPara="1" wrap="square" lIns="94100" tIns="47050" rIns="94100" bIns="4705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446839"/>
            <a:ext cx="4311650" cy="373062"/>
          </a:xfrm>
          <a:prstGeom prst="rect">
            <a:avLst/>
          </a:prstGeom>
          <a:noFill/>
          <a:ln>
            <a:noFill/>
          </a:ln>
        </p:spPr>
        <p:txBody>
          <a:bodyPr spcFirstLastPara="1" wrap="square" lIns="94100" tIns="47050" rIns="94100" bIns="47050" anchor="b" anchorCtr="0">
            <a:noAutofit/>
          </a:bodyPr>
          <a:lstStyle>
            <a:lvl1pPr marR="0" lvl="0" algn="l" rtl="0">
              <a:spcBef>
                <a:spcPts val="0"/>
              </a:spcBef>
              <a:spcAft>
                <a:spcPts val="0"/>
              </a:spcAft>
              <a:buSzPts val="1400"/>
              <a:buNone/>
              <a:defRPr sz="1800" b="0" i="0" u="none" strike="noStrike" cap="none">
                <a:solidFill>
                  <a:schemeClr val="dk1"/>
                </a:solidFill>
                <a:latin typeface="Book Antiqua"/>
                <a:ea typeface="Book Antiqua"/>
                <a:cs typeface="Book Antiqua"/>
                <a:sym typeface="Book Antiqu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8" name="Google Shape;8;n"/>
          <p:cNvSpPr txBox="1">
            <a:spLocks noGrp="1"/>
          </p:cNvSpPr>
          <p:nvPr>
            <p:ph type="sldNum" idx="12"/>
          </p:nvPr>
        </p:nvSpPr>
        <p:spPr>
          <a:xfrm>
            <a:off x="5614989" y="6446839"/>
            <a:ext cx="4311650" cy="373062"/>
          </a:xfrm>
          <a:prstGeom prst="rect">
            <a:avLst/>
          </a:prstGeom>
          <a:noFill/>
          <a:ln>
            <a:noFill/>
          </a:ln>
        </p:spPr>
        <p:txBody>
          <a:bodyPr spcFirstLastPara="1" wrap="square" lIns="94100" tIns="47050" rIns="94100" bIns="47050" anchor="b" anchorCtr="0">
            <a:noAutofit/>
          </a:bodyPr>
          <a:lstStyle/>
          <a:p>
            <a:pPr marL="0" marR="0" lvl="0" indent="0" algn="r" rtl="0">
              <a:spcBef>
                <a:spcPts val="0"/>
              </a:spcBef>
              <a:spcAft>
                <a:spcPts val="0"/>
              </a:spcAft>
              <a:buNone/>
            </a:pPr>
            <a:fld id="{00000000-1234-1234-1234-123412341234}" type="slidenum">
              <a:rPr lang="it-IT" sz="1800" b="0" i="0" u="none" strike="noStrike" cap="none">
                <a:solidFill>
                  <a:schemeClr val="dk1"/>
                </a:solidFill>
                <a:latin typeface="Book Antiqua"/>
                <a:ea typeface="Book Antiqua"/>
                <a:cs typeface="Book Antiqua"/>
                <a:sym typeface="Book Antiqua"/>
              </a:rPr>
              <a:t>‹N›</a:t>
            </a:fld>
            <a:endParaRPr sz="18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26869408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0" name="Google Shape;110;p1:notes"/>
          <p:cNvSpPr txBox="1">
            <a:spLocks noGrp="1"/>
          </p:cNvSpPr>
          <p:nvPr>
            <p:ph type="body" idx="1"/>
          </p:nvPr>
        </p:nvSpPr>
        <p:spPr>
          <a:xfrm>
            <a:off x="1311276" y="3211514"/>
            <a:ext cx="7304088" cy="3065462"/>
          </a:xfrm>
          <a:prstGeom prst="rect">
            <a:avLst/>
          </a:prstGeom>
          <a:noFill/>
          <a:ln>
            <a:noFill/>
          </a:ln>
        </p:spPr>
        <p:txBody>
          <a:bodyPr spcFirstLastPara="1" wrap="square" lIns="94100" tIns="47050" rIns="94100" bIns="47050" anchor="t" anchorCtr="0">
            <a:normAutofit/>
          </a:bodyPr>
          <a:lstStyle/>
          <a:p>
            <a:pPr marL="0" lvl="0" indent="0" algn="l" rtl="0">
              <a:spcBef>
                <a:spcPts val="0"/>
              </a:spcBef>
              <a:spcAft>
                <a:spcPts val="0"/>
              </a:spcAft>
              <a:buNone/>
            </a:pPr>
            <a:endParaRPr dirty="0"/>
          </a:p>
        </p:txBody>
      </p:sp>
      <p:sp>
        <p:nvSpPr>
          <p:cNvPr id="111" name="Google Shape;111;p1:notes"/>
          <p:cNvSpPr txBox="1">
            <a:spLocks noGrp="1"/>
          </p:cNvSpPr>
          <p:nvPr>
            <p:ph type="sldNum" idx="12"/>
          </p:nvPr>
        </p:nvSpPr>
        <p:spPr>
          <a:xfrm>
            <a:off x="5614989" y="6446839"/>
            <a:ext cx="4311650" cy="373062"/>
          </a:xfrm>
          <a:prstGeom prst="rect">
            <a:avLst/>
          </a:prstGeom>
          <a:noFill/>
          <a:ln>
            <a:noFill/>
          </a:ln>
        </p:spPr>
        <p:txBody>
          <a:bodyPr spcFirstLastPara="1" wrap="square" lIns="94100" tIns="47050" rIns="94100" bIns="47050" anchor="b" anchorCtr="0">
            <a:noAutofit/>
          </a:bodyPr>
          <a:lstStyle/>
          <a:p>
            <a:pPr marL="0" lvl="0" indent="0" algn="r" rtl="0">
              <a:spcBef>
                <a:spcPts val="0"/>
              </a:spcBef>
              <a:spcAft>
                <a:spcPts val="0"/>
              </a:spcAft>
              <a:buNone/>
            </a:pPr>
            <a:fld id="{00000000-1234-1234-1234-123412341234}" type="slidenum">
              <a:rPr lang="it-IT"/>
              <a:t>1</a:t>
            </a:fld>
            <a:endParaRPr dirty="0"/>
          </a:p>
        </p:txBody>
      </p:sp>
    </p:spTree>
    <p:extLst>
      <p:ext uri="{BB962C8B-B14F-4D97-AF65-F5344CB8AC3E}">
        <p14:creationId xmlns:p14="http://schemas.microsoft.com/office/powerpoint/2010/main" val="3065889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4: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366" name="Google Shape;366;p24: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355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5: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378" name="Google Shape;378;p25: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9426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6: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394" name="Google Shape;394;p26: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7174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27: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409" name="Google Shape;409;p27: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8855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8: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416" name="Google Shape;416;p28: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5626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6: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268" name="Google Shape;268;p16: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996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193" name="Google Shape;193;p8: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13804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275" name="Google Shape;275;p17: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037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282" name="Google Shape;282;p18: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3336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7: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486" name="Google Shape;486;p37: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049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119" name="Google Shape;119;p2: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5488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8: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498" name="Google Shape;498;p38: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48797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9: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503" name="Google Shape;503;p39: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5231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40: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511" name="Google Shape;511;p40: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1368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41: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520" name="Google Shape;520;p41: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63729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it-IT" sz="1800" b="0" i="0" u="none" strike="noStrike" cap="none" smtClean="0">
                <a:solidFill>
                  <a:schemeClr val="dk1"/>
                </a:solidFill>
                <a:latin typeface="Book Antiqua"/>
                <a:ea typeface="Book Antiqua"/>
                <a:cs typeface="Book Antiqua"/>
                <a:sym typeface="Book Antiqua"/>
              </a:rPr>
              <a:t>57</a:t>
            </a:fld>
            <a:endParaRPr lang="it-IT" sz="1800" b="0" i="0" u="none" strike="noStrike" cap="none">
              <a:solidFill>
                <a:schemeClr val="dk1"/>
              </a:solidFill>
              <a:latin typeface="Book Antiqua"/>
              <a:ea typeface="Book Antiqua"/>
              <a:cs typeface="Book Antiqua"/>
              <a:sym typeface="Book Antiqua"/>
            </a:endParaRPr>
          </a:p>
        </p:txBody>
      </p:sp>
    </p:spTree>
    <p:extLst>
      <p:ext uri="{BB962C8B-B14F-4D97-AF65-F5344CB8AC3E}">
        <p14:creationId xmlns:p14="http://schemas.microsoft.com/office/powerpoint/2010/main" val="21177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10ca6cbca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g110ca6cbca9_1_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9304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110ca6cbca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g110ca6cbca9_1_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43671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6: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473" name="Google Shape;473;p36: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6650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4: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547" name="Google Shape;547;p44: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0317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9: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288" name="Google Shape;288;p19: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833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240" name="Google Shape;240;p14: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7190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0: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325" name="Google Shape;325;p20: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5101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206" name="Google Shape;206;p9: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5414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213" name="Google Shape;213;p10: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737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dirty="0"/>
          </a:p>
        </p:txBody>
      </p:sp>
      <p:sp>
        <p:nvSpPr>
          <p:cNvPr id="220" name="Google Shape;220;p11: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519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1311276" y="3211514"/>
            <a:ext cx="7304088" cy="3065462"/>
          </a:xfrm>
          <a:prstGeom prst="rect">
            <a:avLst/>
          </a:prstGeom>
        </p:spPr>
        <p:txBody>
          <a:bodyPr spcFirstLastPara="1" wrap="square" lIns="94100" tIns="47050" rIns="94100" bIns="47050" anchor="t" anchorCtr="0">
            <a:noAutofit/>
          </a:bodyPr>
          <a:lstStyle/>
          <a:p>
            <a:pPr marL="0" lvl="0" indent="0" algn="l" rtl="0">
              <a:spcBef>
                <a:spcPts val="360"/>
              </a:spcBef>
              <a:spcAft>
                <a:spcPts val="0"/>
              </a:spcAft>
              <a:buNone/>
            </a:pPr>
            <a:endParaRPr/>
          </a:p>
        </p:txBody>
      </p:sp>
      <p:sp>
        <p:nvSpPr>
          <p:cNvPr id="227" name="Google Shape;227;p12:notes"/>
          <p:cNvSpPr>
            <a:spLocks noGrp="1" noRot="1" noChangeAspect="1"/>
          </p:cNvSpPr>
          <p:nvPr>
            <p:ph type="sldImg" idx="2"/>
          </p:nvPr>
        </p:nvSpPr>
        <p:spPr>
          <a:xfrm>
            <a:off x="3159125" y="541338"/>
            <a:ext cx="3649663" cy="25273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630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titolo" type="title">
  <p:cSld name="TITLE">
    <p:spTree>
      <p:nvGrpSpPr>
        <p:cNvPr id="1" name="Shape 28"/>
        <p:cNvGrpSpPr/>
        <p:nvPr/>
      </p:nvGrpSpPr>
      <p:grpSpPr>
        <a:xfrm>
          <a:off x="0" y="0"/>
          <a:ext cx="0" cy="0"/>
          <a:chOff x="0" y="0"/>
          <a:chExt cx="0" cy="0"/>
        </a:xfrm>
      </p:grpSpPr>
      <p:sp>
        <p:nvSpPr>
          <p:cNvPr id="29" name="Google Shape;29;p46"/>
          <p:cNvSpPr/>
          <p:nvPr/>
        </p:nvSpPr>
        <p:spPr>
          <a:xfrm rot="10800000" flipH="1">
            <a:off x="5861050" y="3810000"/>
            <a:ext cx="4044950" cy="904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0" name="Google Shape;30;p46"/>
          <p:cNvSpPr/>
          <p:nvPr/>
        </p:nvSpPr>
        <p:spPr>
          <a:xfrm rot="10800000" flipH="1">
            <a:off x="5861050" y="3897313"/>
            <a:ext cx="4044950" cy="192087"/>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1" name="Google Shape;31;p46"/>
          <p:cNvSpPr/>
          <p:nvPr/>
        </p:nvSpPr>
        <p:spPr>
          <a:xfrm rot="10800000" flipH="1">
            <a:off x="5861050" y="4114800"/>
            <a:ext cx="4044950" cy="9525"/>
          </a:xfrm>
          <a:prstGeom prst="rect">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2" name="Google Shape;32;p46"/>
          <p:cNvSpPr/>
          <p:nvPr/>
        </p:nvSpPr>
        <p:spPr>
          <a:xfrm rot="10800000" flipH="1">
            <a:off x="5861050" y="4164013"/>
            <a:ext cx="2130425" cy="19050"/>
          </a:xfrm>
          <a:prstGeom prst="rect">
            <a:avLst/>
          </a:prstGeom>
          <a:solidFill>
            <a:schemeClr val="accent2">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3" name="Google Shape;33;p46"/>
          <p:cNvSpPr/>
          <p:nvPr/>
        </p:nvSpPr>
        <p:spPr>
          <a:xfrm rot="10800000" flipH="1">
            <a:off x="5861050" y="4198938"/>
            <a:ext cx="2130425" cy="9525"/>
          </a:xfrm>
          <a:prstGeom prst="rect">
            <a:avLst/>
          </a:prstGeom>
          <a:solidFill>
            <a:schemeClr val="accent2">
              <a:alpha val="6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4" name="Google Shape;34;p46"/>
          <p:cNvSpPr/>
          <p:nvPr/>
        </p:nvSpPr>
        <p:spPr>
          <a:xfrm>
            <a:off x="5861050" y="3962400"/>
            <a:ext cx="3317875" cy="26988"/>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5" name="Google Shape;35;p46"/>
          <p:cNvSpPr/>
          <p:nvPr/>
        </p:nvSpPr>
        <p:spPr>
          <a:xfrm>
            <a:off x="7991475" y="4060825"/>
            <a:ext cx="1733550" cy="36513"/>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6" name="Google Shape;36;p46"/>
          <p:cNvSpPr/>
          <p:nvPr/>
        </p:nvSpPr>
        <p:spPr>
          <a:xfrm>
            <a:off x="0" y="3649663"/>
            <a:ext cx="9906000" cy="244475"/>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7" name="Google Shape;37;p46"/>
          <p:cNvSpPr/>
          <p:nvPr/>
        </p:nvSpPr>
        <p:spPr>
          <a:xfrm>
            <a:off x="0" y="3675063"/>
            <a:ext cx="9906000" cy="1412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8" name="Google Shape;38;p46"/>
          <p:cNvSpPr/>
          <p:nvPr/>
        </p:nvSpPr>
        <p:spPr>
          <a:xfrm rot="10800000" flipH="1">
            <a:off x="6948488" y="3643313"/>
            <a:ext cx="2957512" cy="24765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39" name="Google Shape;39;p46"/>
          <p:cNvSpPr/>
          <p:nvPr/>
        </p:nvSpPr>
        <p:spPr>
          <a:xfrm>
            <a:off x="0" y="0"/>
            <a:ext cx="9906000" cy="37020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40" name="Google Shape;40;p46"/>
          <p:cNvSpPr txBox="1">
            <a:spLocks noGrp="1"/>
          </p:cNvSpPr>
          <p:nvPr>
            <p:ph type="ctrTitle"/>
          </p:nvPr>
        </p:nvSpPr>
        <p:spPr>
          <a:xfrm>
            <a:off x="495300" y="2401888"/>
            <a:ext cx="9163050" cy="14700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44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6"/>
          <p:cNvSpPr txBox="1">
            <a:spLocks noGrp="1"/>
          </p:cNvSpPr>
          <p:nvPr>
            <p:ph type="subTitle" idx="1"/>
          </p:nvPr>
        </p:nvSpPr>
        <p:spPr>
          <a:xfrm>
            <a:off x="495300" y="3899938"/>
            <a:ext cx="5365750" cy="1752600"/>
          </a:xfrm>
          <a:prstGeom prst="rect">
            <a:avLst/>
          </a:prstGeom>
          <a:noFill/>
          <a:ln>
            <a:noFill/>
          </a:ln>
        </p:spPr>
        <p:txBody>
          <a:bodyPr spcFirstLastPara="1" wrap="square" lIns="91425" tIns="45700" rIns="91425" bIns="45700" anchor="t" anchorCtr="0">
            <a:noAutofit/>
          </a:bodyPr>
          <a:lstStyle>
            <a:lvl1pPr lvl="0" algn="l">
              <a:spcBef>
                <a:spcPts val="300"/>
              </a:spcBef>
              <a:spcAft>
                <a:spcPts val="0"/>
              </a:spcAft>
              <a:buSzPts val="2400"/>
              <a:buNone/>
              <a:defRPr sz="2400">
                <a:solidFill>
                  <a:schemeClr val="dk2"/>
                </a:solidFill>
              </a:defRPr>
            </a:lvl1pPr>
            <a:lvl2pPr lvl="1" algn="ctr">
              <a:spcBef>
                <a:spcPts val="300"/>
              </a:spcBef>
              <a:spcAft>
                <a:spcPts val="0"/>
              </a:spcAft>
              <a:buSzPts val="1800"/>
              <a:buNone/>
              <a:defRPr/>
            </a:lvl2pPr>
            <a:lvl3pPr lvl="2" algn="ctr">
              <a:spcBef>
                <a:spcPts val="300"/>
              </a:spcBef>
              <a:spcAft>
                <a:spcPts val="0"/>
              </a:spcAft>
              <a:buSzPts val="1800"/>
              <a:buNone/>
              <a:defRPr/>
            </a:lvl3pPr>
            <a:lvl4pPr lvl="3" algn="ctr">
              <a:spcBef>
                <a:spcPts val="300"/>
              </a:spcBef>
              <a:spcAft>
                <a:spcPts val="0"/>
              </a:spcAft>
              <a:buSzPts val="1800"/>
              <a:buNone/>
              <a:defRPr/>
            </a:lvl4pPr>
            <a:lvl5pPr lvl="4" algn="ctr">
              <a:spcBef>
                <a:spcPts val="300"/>
              </a:spcBef>
              <a:spcAft>
                <a:spcPts val="0"/>
              </a:spcAft>
              <a:buSzPts val="1800"/>
              <a:buNone/>
              <a:defRPr/>
            </a:lvl5pPr>
            <a:lvl6pPr lvl="5" algn="ctr">
              <a:spcBef>
                <a:spcPts val="300"/>
              </a:spcBef>
              <a:spcAft>
                <a:spcPts val="0"/>
              </a:spcAft>
              <a:buSzPts val="1800"/>
              <a:buNone/>
              <a:defRPr/>
            </a:lvl6pPr>
            <a:lvl7pPr lvl="6" algn="ctr">
              <a:spcBef>
                <a:spcPts val="300"/>
              </a:spcBef>
              <a:spcAft>
                <a:spcPts val="0"/>
              </a:spcAft>
              <a:buSzPts val="1800"/>
              <a:buNone/>
              <a:defRPr/>
            </a:lvl7pPr>
            <a:lvl8pPr lvl="7" algn="ctr">
              <a:spcBef>
                <a:spcPts val="300"/>
              </a:spcBef>
              <a:spcAft>
                <a:spcPts val="0"/>
              </a:spcAft>
              <a:buSzPts val="1800"/>
              <a:buNone/>
              <a:defRPr/>
            </a:lvl8pPr>
            <a:lvl9pPr lvl="8" algn="ctr">
              <a:spcBef>
                <a:spcPts val="300"/>
              </a:spcBef>
              <a:spcAft>
                <a:spcPts val="0"/>
              </a:spcAft>
              <a:buSzPts val="1800"/>
              <a:buNone/>
              <a:defRPr/>
            </a:lvl9pPr>
          </a:lstStyle>
          <a:p>
            <a:endParaRPr/>
          </a:p>
        </p:txBody>
      </p:sp>
      <p:sp>
        <p:nvSpPr>
          <p:cNvPr id="42" name="Google Shape;42;p46"/>
          <p:cNvSpPr txBox="1">
            <a:spLocks noGrp="1"/>
          </p:cNvSpPr>
          <p:nvPr>
            <p:ph type="dt" idx="10"/>
          </p:nvPr>
        </p:nvSpPr>
        <p:spPr>
          <a:xfrm>
            <a:off x="7264400" y="4206875"/>
            <a:ext cx="1039813"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6"/>
          <p:cNvSpPr txBox="1">
            <a:spLocks noGrp="1"/>
          </p:cNvSpPr>
          <p:nvPr>
            <p:ph type="ftr" idx="11"/>
          </p:nvPr>
        </p:nvSpPr>
        <p:spPr>
          <a:xfrm>
            <a:off x="5861050" y="4205288"/>
            <a:ext cx="1403350"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6"/>
          <p:cNvSpPr txBox="1">
            <a:spLocks noGrp="1"/>
          </p:cNvSpPr>
          <p:nvPr>
            <p:ph type="sldNum" idx="12"/>
          </p:nvPr>
        </p:nvSpPr>
        <p:spPr>
          <a:xfrm>
            <a:off x="4732771" y="6246524"/>
            <a:ext cx="809625" cy="365125"/>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800" b="1" i="0" u="none" strike="noStrike" cap="none">
                <a:solidFill>
                  <a:schemeClr val="lt1"/>
                </a:solidFill>
                <a:latin typeface="Georgia"/>
                <a:ea typeface="Georgia"/>
                <a:cs typeface="Georgia"/>
                <a:sym typeface="Georgia"/>
              </a:defRPr>
            </a:lvl1pPr>
            <a:lvl2pPr marL="0" marR="0" lvl="1" indent="0" algn="r">
              <a:spcBef>
                <a:spcPts val="0"/>
              </a:spcBef>
              <a:spcAft>
                <a:spcPts val="0"/>
              </a:spcAft>
              <a:buNone/>
              <a:defRPr sz="1800" b="1" i="0" u="none" strike="noStrike" cap="none">
                <a:solidFill>
                  <a:schemeClr val="lt1"/>
                </a:solidFill>
                <a:latin typeface="Georgia"/>
                <a:ea typeface="Georgia"/>
                <a:cs typeface="Georgia"/>
                <a:sym typeface="Georgia"/>
              </a:defRPr>
            </a:lvl2pPr>
            <a:lvl3pPr marL="0" marR="0" lvl="2" indent="0" algn="r">
              <a:spcBef>
                <a:spcPts val="0"/>
              </a:spcBef>
              <a:spcAft>
                <a:spcPts val="0"/>
              </a:spcAft>
              <a:buNone/>
              <a:defRPr sz="1800" b="1" i="0" u="none" strike="noStrike" cap="none">
                <a:solidFill>
                  <a:schemeClr val="lt1"/>
                </a:solidFill>
                <a:latin typeface="Georgia"/>
                <a:ea typeface="Georgia"/>
                <a:cs typeface="Georgia"/>
                <a:sym typeface="Georgia"/>
              </a:defRPr>
            </a:lvl3pPr>
            <a:lvl4pPr marL="0" marR="0" lvl="3" indent="0" algn="r">
              <a:spcBef>
                <a:spcPts val="0"/>
              </a:spcBef>
              <a:spcAft>
                <a:spcPts val="0"/>
              </a:spcAft>
              <a:buNone/>
              <a:defRPr sz="1800" b="1" i="0" u="none" strike="noStrike" cap="none">
                <a:solidFill>
                  <a:schemeClr val="lt1"/>
                </a:solidFill>
                <a:latin typeface="Georgia"/>
                <a:ea typeface="Georgia"/>
                <a:cs typeface="Georgia"/>
                <a:sym typeface="Georgia"/>
              </a:defRPr>
            </a:lvl4pPr>
            <a:lvl5pPr marL="0" marR="0" lvl="4" indent="0" algn="r">
              <a:spcBef>
                <a:spcPts val="0"/>
              </a:spcBef>
              <a:spcAft>
                <a:spcPts val="0"/>
              </a:spcAft>
              <a:buNone/>
              <a:defRPr sz="1800" b="1" i="0" u="none" strike="noStrike" cap="none">
                <a:solidFill>
                  <a:schemeClr val="lt1"/>
                </a:solidFill>
                <a:latin typeface="Georgia"/>
                <a:ea typeface="Georgia"/>
                <a:cs typeface="Georgia"/>
                <a:sym typeface="Georgia"/>
              </a:defRPr>
            </a:lvl5pPr>
            <a:lvl6pPr marL="0" marR="0" lvl="5" indent="0" algn="r">
              <a:spcBef>
                <a:spcPts val="0"/>
              </a:spcBef>
              <a:spcAft>
                <a:spcPts val="0"/>
              </a:spcAft>
              <a:buNone/>
              <a:defRPr sz="1800" b="1" i="0" u="none" strike="noStrike" cap="none">
                <a:solidFill>
                  <a:schemeClr val="lt1"/>
                </a:solidFill>
                <a:latin typeface="Georgia"/>
                <a:ea typeface="Georgia"/>
                <a:cs typeface="Georgia"/>
                <a:sym typeface="Georgia"/>
              </a:defRPr>
            </a:lvl6pPr>
            <a:lvl7pPr marL="0" marR="0" lvl="6" indent="0" algn="r">
              <a:spcBef>
                <a:spcPts val="0"/>
              </a:spcBef>
              <a:spcAft>
                <a:spcPts val="0"/>
              </a:spcAft>
              <a:buNone/>
              <a:defRPr sz="1800" b="1" i="0" u="none" strike="noStrike" cap="none">
                <a:solidFill>
                  <a:schemeClr val="lt1"/>
                </a:solidFill>
                <a:latin typeface="Georgia"/>
                <a:ea typeface="Georgia"/>
                <a:cs typeface="Georgia"/>
                <a:sym typeface="Georgia"/>
              </a:defRPr>
            </a:lvl7pPr>
            <a:lvl8pPr marL="0" marR="0" lvl="7" indent="0" algn="r">
              <a:spcBef>
                <a:spcPts val="0"/>
              </a:spcBef>
              <a:spcAft>
                <a:spcPts val="0"/>
              </a:spcAft>
              <a:buNone/>
              <a:defRPr sz="1800" b="1" i="0" u="none" strike="noStrike" cap="none">
                <a:solidFill>
                  <a:schemeClr val="lt1"/>
                </a:solidFill>
                <a:latin typeface="Georgia"/>
                <a:ea typeface="Georgia"/>
                <a:cs typeface="Georgia"/>
                <a:sym typeface="Georgia"/>
              </a:defRPr>
            </a:lvl8pPr>
            <a:lvl9pPr marL="0" marR="0" lvl="8" indent="0" algn="r">
              <a:spcBef>
                <a:spcPts val="0"/>
              </a:spcBef>
              <a:spcAft>
                <a:spcPts val="0"/>
              </a:spcAft>
              <a:buNone/>
              <a:defRPr sz="1800" b="1" i="0" u="none" strike="noStrike" cap="none">
                <a:solidFill>
                  <a:schemeClr val="lt1"/>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96"/>
        <p:cNvGrpSpPr/>
        <p:nvPr/>
      </p:nvGrpSpPr>
      <p:grpSpPr>
        <a:xfrm>
          <a:off x="0" y="0"/>
          <a:ext cx="0" cy="0"/>
          <a:chOff x="0" y="0"/>
          <a:chExt cx="0" cy="0"/>
        </a:xfrm>
      </p:grpSpPr>
      <p:sp>
        <p:nvSpPr>
          <p:cNvPr id="97" name="Google Shape;97;p55"/>
          <p:cNvSpPr txBox="1">
            <a:spLocks noGrp="1"/>
          </p:cNvSpPr>
          <p:nvPr>
            <p:ph type="title"/>
          </p:nvPr>
        </p:nvSpPr>
        <p:spPr>
          <a:xfrm>
            <a:off x="495300" y="1143000"/>
            <a:ext cx="89154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5"/>
          <p:cNvSpPr txBox="1">
            <a:spLocks noGrp="1"/>
          </p:cNvSpPr>
          <p:nvPr>
            <p:ph type="body" idx="1"/>
          </p:nvPr>
        </p:nvSpPr>
        <p:spPr>
          <a:xfrm rot="5400000">
            <a:off x="2790825" y="-46037"/>
            <a:ext cx="4324350" cy="8915400"/>
          </a:xfrm>
          <a:prstGeom prst="rect">
            <a:avLst/>
          </a:prstGeom>
          <a:noFill/>
          <a:ln>
            <a:noFill/>
          </a:ln>
        </p:spPr>
        <p:txBody>
          <a:bodyPr spcFirstLastPara="1" wrap="square" lIns="91425" tIns="45700" rIns="91425" bIns="45700" anchor="t" anchorCtr="0">
            <a:noAutofit/>
          </a:bodyPr>
          <a:lstStyle>
            <a:lvl1pPr marL="457200" lvl="0" indent="-342900" algn="l">
              <a:spcBef>
                <a:spcPts val="300"/>
              </a:spcBef>
              <a:spcAft>
                <a:spcPts val="0"/>
              </a:spcAft>
              <a:buSzPts val="1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99" name="Google Shape;99;p55"/>
          <p:cNvSpPr txBox="1">
            <a:spLocks noGrp="1"/>
          </p:cNvSpPr>
          <p:nvPr>
            <p:ph type="dt" idx="10"/>
          </p:nvPr>
        </p:nvSpPr>
        <p:spPr>
          <a:xfrm>
            <a:off x="7135813" y="612775"/>
            <a:ext cx="1036637"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55"/>
          <p:cNvSpPr txBox="1">
            <a:spLocks noGrp="1"/>
          </p:cNvSpPr>
          <p:nvPr>
            <p:ph type="ftr" idx="11"/>
          </p:nvPr>
        </p:nvSpPr>
        <p:spPr>
          <a:xfrm>
            <a:off x="5695950" y="612775"/>
            <a:ext cx="1436688"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5"/>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b="1" cap="none">
                <a:solidFill>
                  <a:schemeClr val="accent2"/>
                </a:solidFill>
                <a:latin typeface="Georgia"/>
                <a:ea typeface="Georgia"/>
                <a:cs typeface="Georgia"/>
                <a:sym typeface="Georgia"/>
              </a:defRPr>
            </a:lvl1pPr>
            <a:lvl2pPr marL="0" marR="0" lvl="1" indent="0" algn="r">
              <a:spcBef>
                <a:spcPts val="0"/>
              </a:spcBef>
              <a:spcAft>
                <a:spcPts val="0"/>
              </a:spcAft>
              <a:buNone/>
              <a:defRPr b="1" cap="none">
                <a:solidFill>
                  <a:schemeClr val="accent2"/>
                </a:solidFill>
                <a:latin typeface="Georgia"/>
                <a:ea typeface="Georgia"/>
                <a:cs typeface="Georgia"/>
                <a:sym typeface="Georgia"/>
              </a:defRPr>
            </a:lvl2pPr>
            <a:lvl3pPr marL="0" marR="0" lvl="2" indent="0" algn="r">
              <a:spcBef>
                <a:spcPts val="0"/>
              </a:spcBef>
              <a:spcAft>
                <a:spcPts val="0"/>
              </a:spcAft>
              <a:buNone/>
              <a:defRPr b="1" cap="none">
                <a:solidFill>
                  <a:schemeClr val="accent2"/>
                </a:solidFill>
                <a:latin typeface="Georgia"/>
                <a:ea typeface="Georgia"/>
                <a:cs typeface="Georgia"/>
                <a:sym typeface="Georgia"/>
              </a:defRPr>
            </a:lvl3pPr>
            <a:lvl4pPr marL="0" marR="0" lvl="3" indent="0" algn="r">
              <a:spcBef>
                <a:spcPts val="0"/>
              </a:spcBef>
              <a:spcAft>
                <a:spcPts val="0"/>
              </a:spcAft>
              <a:buNone/>
              <a:defRPr b="1" cap="none">
                <a:solidFill>
                  <a:schemeClr val="accent2"/>
                </a:solidFill>
                <a:latin typeface="Georgia"/>
                <a:ea typeface="Georgia"/>
                <a:cs typeface="Georgia"/>
                <a:sym typeface="Georgia"/>
              </a:defRPr>
            </a:lvl4pPr>
            <a:lvl5pPr marL="0" marR="0" lvl="4" indent="0" algn="r">
              <a:spcBef>
                <a:spcPts val="0"/>
              </a:spcBef>
              <a:spcAft>
                <a:spcPts val="0"/>
              </a:spcAft>
              <a:buNone/>
              <a:defRPr b="1" cap="none">
                <a:solidFill>
                  <a:schemeClr val="accent2"/>
                </a:solidFill>
                <a:latin typeface="Georgia"/>
                <a:ea typeface="Georgia"/>
                <a:cs typeface="Georgia"/>
                <a:sym typeface="Georgia"/>
              </a:defRPr>
            </a:lvl5pPr>
            <a:lvl6pPr marL="0" marR="0" lvl="5" indent="0" algn="r">
              <a:spcBef>
                <a:spcPts val="0"/>
              </a:spcBef>
              <a:spcAft>
                <a:spcPts val="0"/>
              </a:spcAft>
              <a:buNone/>
              <a:defRPr b="1" cap="none">
                <a:solidFill>
                  <a:schemeClr val="accent2"/>
                </a:solidFill>
                <a:latin typeface="Georgia"/>
                <a:ea typeface="Georgia"/>
                <a:cs typeface="Georgia"/>
                <a:sym typeface="Georgia"/>
              </a:defRPr>
            </a:lvl6pPr>
            <a:lvl7pPr marL="0" marR="0" lvl="6" indent="0" algn="r">
              <a:spcBef>
                <a:spcPts val="0"/>
              </a:spcBef>
              <a:spcAft>
                <a:spcPts val="0"/>
              </a:spcAft>
              <a:buNone/>
              <a:defRPr b="1" cap="none">
                <a:solidFill>
                  <a:schemeClr val="accent2"/>
                </a:solidFill>
                <a:latin typeface="Georgia"/>
                <a:ea typeface="Georgia"/>
                <a:cs typeface="Georgia"/>
                <a:sym typeface="Georgia"/>
              </a:defRPr>
            </a:lvl7pPr>
            <a:lvl8pPr marL="0" marR="0" lvl="7" indent="0" algn="r">
              <a:spcBef>
                <a:spcPts val="0"/>
              </a:spcBef>
              <a:spcAft>
                <a:spcPts val="0"/>
              </a:spcAft>
              <a:buNone/>
              <a:defRPr b="1" cap="none">
                <a:solidFill>
                  <a:schemeClr val="accent2"/>
                </a:solidFill>
                <a:latin typeface="Georgia"/>
                <a:ea typeface="Georgia"/>
                <a:cs typeface="Georgia"/>
                <a:sym typeface="Georgia"/>
              </a:defRPr>
            </a:lvl8pPr>
            <a:lvl9pPr marL="0" marR="0" lvl="8" indent="0" algn="r">
              <a:spcBef>
                <a:spcPts val="0"/>
              </a:spcBef>
              <a:spcAft>
                <a:spcPts val="0"/>
              </a:spcAft>
              <a:buNone/>
              <a:defRPr b="1" cap="none">
                <a:solidFill>
                  <a:schemeClr val="accent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02"/>
        <p:cNvGrpSpPr/>
        <p:nvPr/>
      </p:nvGrpSpPr>
      <p:grpSpPr>
        <a:xfrm>
          <a:off x="0" y="0"/>
          <a:ext cx="0" cy="0"/>
          <a:chOff x="0" y="0"/>
          <a:chExt cx="0" cy="0"/>
        </a:xfrm>
      </p:grpSpPr>
      <p:sp>
        <p:nvSpPr>
          <p:cNvPr id="103" name="Google Shape;103;p56"/>
          <p:cNvSpPr txBox="1">
            <a:spLocks noGrp="1"/>
          </p:cNvSpPr>
          <p:nvPr>
            <p:ph type="title"/>
          </p:nvPr>
        </p:nvSpPr>
        <p:spPr>
          <a:xfrm rot="5400000">
            <a:off x="5635625" y="2854325"/>
            <a:ext cx="5486400" cy="20637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56"/>
          <p:cNvSpPr txBox="1">
            <a:spLocks noGrp="1"/>
          </p:cNvSpPr>
          <p:nvPr>
            <p:ph type="body" idx="1"/>
          </p:nvPr>
        </p:nvSpPr>
        <p:spPr>
          <a:xfrm rot="5400000">
            <a:off x="1136650" y="501650"/>
            <a:ext cx="5486400" cy="6769100"/>
          </a:xfrm>
          <a:prstGeom prst="rect">
            <a:avLst/>
          </a:prstGeom>
          <a:noFill/>
          <a:ln>
            <a:noFill/>
          </a:ln>
        </p:spPr>
        <p:txBody>
          <a:bodyPr spcFirstLastPara="1" wrap="square" lIns="91425" tIns="45700" rIns="91425" bIns="45700" anchor="t" anchorCtr="0">
            <a:noAutofit/>
          </a:bodyPr>
          <a:lstStyle>
            <a:lvl1pPr marL="457200" lvl="0" indent="-342900" algn="l">
              <a:spcBef>
                <a:spcPts val="300"/>
              </a:spcBef>
              <a:spcAft>
                <a:spcPts val="0"/>
              </a:spcAft>
              <a:buSzPts val="1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05" name="Google Shape;105;p56"/>
          <p:cNvSpPr txBox="1">
            <a:spLocks noGrp="1"/>
          </p:cNvSpPr>
          <p:nvPr>
            <p:ph type="dt" idx="10"/>
          </p:nvPr>
        </p:nvSpPr>
        <p:spPr>
          <a:xfrm>
            <a:off x="7135813" y="612775"/>
            <a:ext cx="1036637"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56"/>
          <p:cNvSpPr txBox="1">
            <a:spLocks noGrp="1"/>
          </p:cNvSpPr>
          <p:nvPr>
            <p:ph type="ftr" idx="11"/>
          </p:nvPr>
        </p:nvSpPr>
        <p:spPr>
          <a:xfrm>
            <a:off x="5695950" y="612775"/>
            <a:ext cx="1436688"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6"/>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b="1" cap="none">
                <a:solidFill>
                  <a:schemeClr val="accent2"/>
                </a:solidFill>
                <a:latin typeface="Georgia"/>
                <a:ea typeface="Georgia"/>
                <a:cs typeface="Georgia"/>
                <a:sym typeface="Georgia"/>
              </a:defRPr>
            </a:lvl1pPr>
            <a:lvl2pPr marL="0" marR="0" lvl="1" indent="0" algn="r">
              <a:spcBef>
                <a:spcPts val="0"/>
              </a:spcBef>
              <a:spcAft>
                <a:spcPts val="0"/>
              </a:spcAft>
              <a:buNone/>
              <a:defRPr b="1" cap="none">
                <a:solidFill>
                  <a:schemeClr val="accent2"/>
                </a:solidFill>
                <a:latin typeface="Georgia"/>
                <a:ea typeface="Georgia"/>
                <a:cs typeface="Georgia"/>
                <a:sym typeface="Georgia"/>
              </a:defRPr>
            </a:lvl2pPr>
            <a:lvl3pPr marL="0" marR="0" lvl="2" indent="0" algn="r">
              <a:spcBef>
                <a:spcPts val="0"/>
              </a:spcBef>
              <a:spcAft>
                <a:spcPts val="0"/>
              </a:spcAft>
              <a:buNone/>
              <a:defRPr b="1" cap="none">
                <a:solidFill>
                  <a:schemeClr val="accent2"/>
                </a:solidFill>
                <a:latin typeface="Georgia"/>
                <a:ea typeface="Georgia"/>
                <a:cs typeface="Georgia"/>
                <a:sym typeface="Georgia"/>
              </a:defRPr>
            </a:lvl3pPr>
            <a:lvl4pPr marL="0" marR="0" lvl="3" indent="0" algn="r">
              <a:spcBef>
                <a:spcPts val="0"/>
              </a:spcBef>
              <a:spcAft>
                <a:spcPts val="0"/>
              </a:spcAft>
              <a:buNone/>
              <a:defRPr b="1" cap="none">
                <a:solidFill>
                  <a:schemeClr val="accent2"/>
                </a:solidFill>
                <a:latin typeface="Georgia"/>
                <a:ea typeface="Georgia"/>
                <a:cs typeface="Georgia"/>
                <a:sym typeface="Georgia"/>
              </a:defRPr>
            </a:lvl4pPr>
            <a:lvl5pPr marL="0" marR="0" lvl="4" indent="0" algn="r">
              <a:spcBef>
                <a:spcPts val="0"/>
              </a:spcBef>
              <a:spcAft>
                <a:spcPts val="0"/>
              </a:spcAft>
              <a:buNone/>
              <a:defRPr b="1" cap="none">
                <a:solidFill>
                  <a:schemeClr val="accent2"/>
                </a:solidFill>
                <a:latin typeface="Georgia"/>
                <a:ea typeface="Georgia"/>
                <a:cs typeface="Georgia"/>
                <a:sym typeface="Georgia"/>
              </a:defRPr>
            </a:lvl5pPr>
            <a:lvl6pPr marL="0" marR="0" lvl="5" indent="0" algn="r">
              <a:spcBef>
                <a:spcPts val="0"/>
              </a:spcBef>
              <a:spcAft>
                <a:spcPts val="0"/>
              </a:spcAft>
              <a:buNone/>
              <a:defRPr b="1" cap="none">
                <a:solidFill>
                  <a:schemeClr val="accent2"/>
                </a:solidFill>
                <a:latin typeface="Georgia"/>
                <a:ea typeface="Georgia"/>
                <a:cs typeface="Georgia"/>
                <a:sym typeface="Georgia"/>
              </a:defRPr>
            </a:lvl6pPr>
            <a:lvl7pPr marL="0" marR="0" lvl="6" indent="0" algn="r">
              <a:spcBef>
                <a:spcPts val="0"/>
              </a:spcBef>
              <a:spcAft>
                <a:spcPts val="0"/>
              </a:spcAft>
              <a:buNone/>
              <a:defRPr b="1" cap="none">
                <a:solidFill>
                  <a:schemeClr val="accent2"/>
                </a:solidFill>
                <a:latin typeface="Georgia"/>
                <a:ea typeface="Georgia"/>
                <a:cs typeface="Georgia"/>
                <a:sym typeface="Georgia"/>
              </a:defRPr>
            </a:lvl7pPr>
            <a:lvl8pPr marL="0" marR="0" lvl="7" indent="0" algn="r">
              <a:spcBef>
                <a:spcPts val="0"/>
              </a:spcBef>
              <a:spcAft>
                <a:spcPts val="0"/>
              </a:spcAft>
              <a:buNone/>
              <a:defRPr b="1" cap="none">
                <a:solidFill>
                  <a:schemeClr val="accent2"/>
                </a:solidFill>
                <a:latin typeface="Georgia"/>
                <a:ea typeface="Georgia"/>
                <a:cs typeface="Georgia"/>
                <a:sym typeface="Georgia"/>
              </a:defRPr>
            </a:lvl8pPr>
            <a:lvl9pPr marL="0" marR="0" lvl="8" indent="0" algn="r">
              <a:spcBef>
                <a:spcPts val="0"/>
              </a:spcBef>
              <a:spcAft>
                <a:spcPts val="0"/>
              </a:spcAft>
              <a:buNone/>
              <a:defRPr b="1" cap="none">
                <a:solidFill>
                  <a:schemeClr val="accent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45"/>
        <p:cNvGrpSpPr/>
        <p:nvPr/>
      </p:nvGrpSpPr>
      <p:grpSpPr>
        <a:xfrm>
          <a:off x="0" y="0"/>
          <a:ext cx="0" cy="0"/>
          <a:chOff x="0" y="0"/>
          <a:chExt cx="0" cy="0"/>
        </a:xfrm>
      </p:grpSpPr>
      <p:sp>
        <p:nvSpPr>
          <p:cNvPr id="46" name="Google Shape;46;p47"/>
          <p:cNvSpPr txBox="1">
            <a:spLocks noGrp="1"/>
          </p:cNvSpPr>
          <p:nvPr>
            <p:ph type="title"/>
          </p:nvPr>
        </p:nvSpPr>
        <p:spPr>
          <a:xfrm>
            <a:off x="495300" y="1143000"/>
            <a:ext cx="89154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7"/>
          <p:cNvSpPr txBox="1">
            <a:spLocks noGrp="1"/>
          </p:cNvSpPr>
          <p:nvPr>
            <p:ph type="body" idx="1"/>
          </p:nvPr>
        </p:nvSpPr>
        <p:spPr>
          <a:xfrm>
            <a:off x="495300" y="2249488"/>
            <a:ext cx="8915400" cy="4324350"/>
          </a:xfrm>
          <a:prstGeom prst="rect">
            <a:avLst/>
          </a:prstGeom>
          <a:noFill/>
          <a:ln>
            <a:noFill/>
          </a:ln>
        </p:spPr>
        <p:txBody>
          <a:bodyPr spcFirstLastPara="1" wrap="square" lIns="91425" tIns="45700" rIns="91425" bIns="45700" anchor="t" anchorCtr="0">
            <a:noAutofit/>
          </a:bodyPr>
          <a:lstStyle>
            <a:lvl1pPr marL="457200" lvl="0" indent="-342900" algn="l">
              <a:spcBef>
                <a:spcPts val="300"/>
              </a:spcBef>
              <a:spcAft>
                <a:spcPts val="0"/>
              </a:spcAft>
              <a:buSzPts val="1800"/>
              <a:buChar char="•"/>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48" name="Google Shape;48;p47"/>
          <p:cNvSpPr txBox="1">
            <a:spLocks noGrp="1"/>
          </p:cNvSpPr>
          <p:nvPr>
            <p:ph type="dt" idx="10"/>
          </p:nvPr>
        </p:nvSpPr>
        <p:spPr>
          <a:xfrm>
            <a:off x="7135813" y="612775"/>
            <a:ext cx="1036637"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7"/>
          <p:cNvSpPr txBox="1">
            <a:spLocks noGrp="1"/>
          </p:cNvSpPr>
          <p:nvPr>
            <p:ph type="ftr" idx="11"/>
          </p:nvPr>
        </p:nvSpPr>
        <p:spPr>
          <a:xfrm>
            <a:off x="5695950" y="612775"/>
            <a:ext cx="1436688"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7"/>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sz="1800" b="1" i="0" u="none" strike="noStrike" cap="none">
                <a:solidFill>
                  <a:schemeClr val="accent2"/>
                </a:solidFill>
                <a:latin typeface="Georgia"/>
                <a:ea typeface="Georgia"/>
                <a:cs typeface="Georgia"/>
                <a:sym typeface="Georgia"/>
              </a:defRPr>
            </a:lvl1pPr>
            <a:lvl2pPr marL="0" marR="0" lvl="1" indent="0" algn="r">
              <a:spcBef>
                <a:spcPts val="0"/>
              </a:spcBef>
              <a:spcAft>
                <a:spcPts val="0"/>
              </a:spcAft>
              <a:buNone/>
              <a:defRPr sz="1800" b="1" i="0" u="none" strike="noStrike" cap="none">
                <a:solidFill>
                  <a:schemeClr val="accent2"/>
                </a:solidFill>
                <a:latin typeface="Georgia"/>
                <a:ea typeface="Georgia"/>
                <a:cs typeface="Georgia"/>
                <a:sym typeface="Georgia"/>
              </a:defRPr>
            </a:lvl2pPr>
            <a:lvl3pPr marL="0" marR="0" lvl="2" indent="0" algn="r">
              <a:spcBef>
                <a:spcPts val="0"/>
              </a:spcBef>
              <a:spcAft>
                <a:spcPts val="0"/>
              </a:spcAft>
              <a:buNone/>
              <a:defRPr sz="1800" b="1" i="0" u="none" strike="noStrike" cap="none">
                <a:solidFill>
                  <a:schemeClr val="accent2"/>
                </a:solidFill>
                <a:latin typeface="Georgia"/>
                <a:ea typeface="Georgia"/>
                <a:cs typeface="Georgia"/>
                <a:sym typeface="Georgia"/>
              </a:defRPr>
            </a:lvl3pPr>
            <a:lvl4pPr marL="0" marR="0" lvl="3" indent="0" algn="r">
              <a:spcBef>
                <a:spcPts val="0"/>
              </a:spcBef>
              <a:spcAft>
                <a:spcPts val="0"/>
              </a:spcAft>
              <a:buNone/>
              <a:defRPr sz="1800" b="1" i="0" u="none" strike="noStrike" cap="none">
                <a:solidFill>
                  <a:schemeClr val="accent2"/>
                </a:solidFill>
                <a:latin typeface="Georgia"/>
                <a:ea typeface="Georgia"/>
                <a:cs typeface="Georgia"/>
                <a:sym typeface="Georgia"/>
              </a:defRPr>
            </a:lvl4pPr>
            <a:lvl5pPr marL="0" marR="0" lvl="4" indent="0" algn="r">
              <a:spcBef>
                <a:spcPts val="0"/>
              </a:spcBef>
              <a:spcAft>
                <a:spcPts val="0"/>
              </a:spcAft>
              <a:buNone/>
              <a:defRPr sz="1800" b="1" i="0" u="none" strike="noStrike" cap="none">
                <a:solidFill>
                  <a:schemeClr val="accent2"/>
                </a:solidFill>
                <a:latin typeface="Georgia"/>
                <a:ea typeface="Georgia"/>
                <a:cs typeface="Georgia"/>
                <a:sym typeface="Georgia"/>
              </a:defRPr>
            </a:lvl5pPr>
            <a:lvl6pPr marL="0" marR="0" lvl="5" indent="0" algn="r">
              <a:spcBef>
                <a:spcPts val="0"/>
              </a:spcBef>
              <a:spcAft>
                <a:spcPts val="0"/>
              </a:spcAft>
              <a:buNone/>
              <a:defRPr sz="1800" b="1" i="0" u="none" strike="noStrike" cap="none">
                <a:solidFill>
                  <a:schemeClr val="accent2"/>
                </a:solidFill>
                <a:latin typeface="Georgia"/>
                <a:ea typeface="Georgia"/>
                <a:cs typeface="Georgia"/>
                <a:sym typeface="Georgia"/>
              </a:defRPr>
            </a:lvl6pPr>
            <a:lvl7pPr marL="0" marR="0" lvl="6" indent="0" algn="r">
              <a:spcBef>
                <a:spcPts val="0"/>
              </a:spcBef>
              <a:spcAft>
                <a:spcPts val="0"/>
              </a:spcAft>
              <a:buNone/>
              <a:defRPr sz="1800" b="1" i="0" u="none" strike="noStrike" cap="none">
                <a:solidFill>
                  <a:schemeClr val="accent2"/>
                </a:solidFill>
                <a:latin typeface="Georgia"/>
                <a:ea typeface="Georgia"/>
                <a:cs typeface="Georgia"/>
                <a:sym typeface="Georgia"/>
              </a:defRPr>
            </a:lvl7pPr>
            <a:lvl8pPr marL="0" marR="0" lvl="7" indent="0" algn="r">
              <a:spcBef>
                <a:spcPts val="0"/>
              </a:spcBef>
              <a:spcAft>
                <a:spcPts val="0"/>
              </a:spcAft>
              <a:buNone/>
              <a:defRPr sz="1800" b="1" i="0" u="none" strike="noStrike" cap="none">
                <a:solidFill>
                  <a:schemeClr val="accent2"/>
                </a:solidFill>
                <a:latin typeface="Georgia"/>
                <a:ea typeface="Georgia"/>
                <a:cs typeface="Georgia"/>
                <a:sym typeface="Georgia"/>
              </a:defRPr>
            </a:lvl8pPr>
            <a:lvl9pPr marL="0" marR="0" lvl="8" indent="0" algn="r">
              <a:spcBef>
                <a:spcPts val="0"/>
              </a:spcBef>
              <a:spcAft>
                <a:spcPts val="0"/>
              </a:spcAft>
              <a:buNone/>
              <a:defRPr sz="1800" b="1" i="0" u="none" strike="noStrike" cap="none">
                <a:solidFill>
                  <a:schemeClr val="accent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1"/>
        <p:cNvGrpSpPr/>
        <p:nvPr/>
      </p:nvGrpSpPr>
      <p:grpSpPr>
        <a:xfrm>
          <a:off x="0" y="0"/>
          <a:ext cx="0" cy="0"/>
          <a:chOff x="0" y="0"/>
          <a:chExt cx="0" cy="0"/>
        </a:xfrm>
      </p:grpSpPr>
      <p:sp>
        <p:nvSpPr>
          <p:cNvPr id="52" name="Google Shape;52;p48"/>
          <p:cNvSpPr txBox="1">
            <a:spLocks noGrp="1"/>
          </p:cNvSpPr>
          <p:nvPr>
            <p:ph type="dt" idx="10"/>
          </p:nvPr>
        </p:nvSpPr>
        <p:spPr>
          <a:xfrm>
            <a:off x="7135813" y="612775"/>
            <a:ext cx="1036637"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8"/>
          <p:cNvSpPr txBox="1">
            <a:spLocks noGrp="1"/>
          </p:cNvSpPr>
          <p:nvPr>
            <p:ph type="ftr" idx="11"/>
          </p:nvPr>
        </p:nvSpPr>
        <p:spPr>
          <a:xfrm>
            <a:off x="5695950" y="612775"/>
            <a:ext cx="1436688"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8"/>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b="1" cap="none">
                <a:solidFill>
                  <a:schemeClr val="accent2"/>
                </a:solidFill>
                <a:latin typeface="Georgia"/>
                <a:ea typeface="Georgia"/>
                <a:cs typeface="Georgia"/>
                <a:sym typeface="Georgia"/>
              </a:defRPr>
            </a:lvl1pPr>
            <a:lvl2pPr marL="0" marR="0" lvl="1" indent="0" algn="r">
              <a:spcBef>
                <a:spcPts val="0"/>
              </a:spcBef>
              <a:spcAft>
                <a:spcPts val="0"/>
              </a:spcAft>
              <a:buNone/>
              <a:defRPr b="1" cap="none">
                <a:solidFill>
                  <a:schemeClr val="accent2"/>
                </a:solidFill>
                <a:latin typeface="Georgia"/>
                <a:ea typeface="Georgia"/>
                <a:cs typeface="Georgia"/>
                <a:sym typeface="Georgia"/>
              </a:defRPr>
            </a:lvl2pPr>
            <a:lvl3pPr marL="0" marR="0" lvl="2" indent="0" algn="r">
              <a:spcBef>
                <a:spcPts val="0"/>
              </a:spcBef>
              <a:spcAft>
                <a:spcPts val="0"/>
              </a:spcAft>
              <a:buNone/>
              <a:defRPr b="1" cap="none">
                <a:solidFill>
                  <a:schemeClr val="accent2"/>
                </a:solidFill>
                <a:latin typeface="Georgia"/>
                <a:ea typeface="Georgia"/>
                <a:cs typeface="Georgia"/>
                <a:sym typeface="Georgia"/>
              </a:defRPr>
            </a:lvl3pPr>
            <a:lvl4pPr marL="0" marR="0" lvl="3" indent="0" algn="r">
              <a:spcBef>
                <a:spcPts val="0"/>
              </a:spcBef>
              <a:spcAft>
                <a:spcPts val="0"/>
              </a:spcAft>
              <a:buNone/>
              <a:defRPr b="1" cap="none">
                <a:solidFill>
                  <a:schemeClr val="accent2"/>
                </a:solidFill>
                <a:latin typeface="Georgia"/>
                <a:ea typeface="Georgia"/>
                <a:cs typeface="Georgia"/>
                <a:sym typeface="Georgia"/>
              </a:defRPr>
            </a:lvl4pPr>
            <a:lvl5pPr marL="0" marR="0" lvl="4" indent="0" algn="r">
              <a:spcBef>
                <a:spcPts val="0"/>
              </a:spcBef>
              <a:spcAft>
                <a:spcPts val="0"/>
              </a:spcAft>
              <a:buNone/>
              <a:defRPr b="1" cap="none">
                <a:solidFill>
                  <a:schemeClr val="accent2"/>
                </a:solidFill>
                <a:latin typeface="Georgia"/>
                <a:ea typeface="Georgia"/>
                <a:cs typeface="Georgia"/>
                <a:sym typeface="Georgia"/>
              </a:defRPr>
            </a:lvl5pPr>
            <a:lvl6pPr marL="0" marR="0" lvl="5" indent="0" algn="r">
              <a:spcBef>
                <a:spcPts val="0"/>
              </a:spcBef>
              <a:spcAft>
                <a:spcPts val="0"/>
              </a:spcAft>
              <a:buNone/>
              <a:defRPr b="1" cap="none">
                <a:solidFill>
                  <a:schemeClr val="accent2"/>
                </a:solidFill>
                <a:latin typeface="Georgia"/>
                <a:ea typeface="Georgia"/>
                <a:cs typeface="Georgia"/>
                <a:sym typeface="Georgia"/>
              </a:defRPr>
            </a:lvl6pPr>
            <a:lvl7pPr marL="0" marR="0" lvl="6" indent="0" algn="r">
              <a:spcBef>
                <a:spcPts val="0"/>
              </a:spcBef>
              <a:spcAft>
                <a:spcPts val="0"/>
              </a:spcAft>
              <a:buNone/>
              <a:defRPr b="1" cap="none">
                <a:solidFill>
                  <a:schemeClr val="accent2"/>
                </a:solidFill>
                <a:latin typeface="Georgia"/>
                <a:ea typeface="Georgia"/>
                <a:cs typeface="Georgia"/>
                <a:sym typeface="Georgia"/>
              </a:defRPr>
            </a:lvl7pPr>
            <a:lvl8pPr marL="0" marR="0" lvl="7" indent="0" algn="r">
              <a:spcBef>
                <a:spcPts val="0"/>
              </a:spcBef>
              <a:spcAft>
                <a:spcPts val="0"/>
              </a:spcAft>
              <a:buNone/>
              <a:defRPr b="1" cap="none">
                <a:solidFill>
                  <a:schemeClr val="accent2"/>
                </a:solidFill>
                <a:latin typeface="Georgia"/>
                <a:ea typeface="Georgia"/>
                <a:cs typeface="Georgia"/>
                <a:sym typeface="Georgia"/>
              </a:defRPr>
            </a:lvl8pPr>
            <a:lvl9pPr marL="0" marR="0" lvl="8" indent="0" algn="r">
              <a:spcBef>
                <a:spcPts val="0"/>
              </a:spcBef>
              <a:spcAft>
                <a:spcPts val="0"/>
              </a:spcAft>
              <a:buNone/>
              <a:defRPr b="1" cap="none">
                <a:solidFill>
                  <a:schemeClr val="accent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55"/>
        <p:cNvGrpSpPr/>
        <p:nvPr/>
      </p:nvGrpSpPr>
      <p:grpSpPr>
        <a:xfrm>
          <a:off x="0" y="0"/>
          <a:ext cx="0" cy="0"/>
          <a:chOff x="0" y="0"/>
          <a:chExt cx="0" cy="0"/>
        </a:xfrm>
      </p:grpSpPr>
      <p:sp>
        <p:nvSpPr>
          <p:cNvPr id="56" name="Google Shape;56;p49"/>
          <p:cNvSpPr txBox="1">
            <a:spLocks noGrp="1"/>
          </p:cNvSpPr>
          <p:nvPr>
            <p:ph type="title"/>
          </p:nvPr>
        </p:nvSpPr>
        <p:spPr>
          <a:xfrm>
            <a:off x="782506" y="1981201"/>
            <a:ext cx="8420100" cy="136207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FFFF"/>
              </a:buClr>
              <a:buSzPts val="4300"/>
              <a:buFont typeface="Trebuchet MS"/>
              <a:buNone/>
              <a:defRPr sz="4300" b="1" cap="none">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9"/>
          <p:cNvSpPr txBox="1">
            <a:spLocks noGrp="1"/>
          </p:cNvSpPr>
          <p:nvPr>
            <p:ph type="body" idx="1"/>
          </p:nvPr>
        </p:nvSpPr>
        <p:spPr>
          <a:xfrm>
            <a:off x="782506" y="3367088"/>
            <a:ext cx="8420100" cy="1509712"/>
          </a:xfrm>
          <a:prstGeom prst="rect">
            <a:avLst/>
          </a:prstGeom>
          <a:noFill/>
          <a:ln>
            <a:noFill/>
          </a:ln>
        </p:spPr>
        <p:txBody>
          <a:bodyPr spcFirstLastPara="1" wrap="square" lIns="91425" tIns="45700" rIns="91425" bIns="45700" anchor="t" anchorCtr="0">
            <a:noAutofit/>
          </a:bodyPr>
          <a:lstStyle>
            <a:lvl1pPr marL="457200" lvl="0" indent="-228600" algn="l">
              <a:spcBef>
                <a:spcPts val="300"/>
              </a:spcBef>
              <a:spcAft>
                <a:spcPts val="0"/>
              </a:spcAft>
              <a:buSzPts val="2100"/>
              <a:buNone/>
              <a:defRPr sz="2100" b="0">
                <a:solidFill>
                  <a:schemeClr val="dk2"/>
                </a:solidFill>
              </a:defRPr>
            </a:lvl1pPr>
            <a:lvl2pPr marL="914400" lvl="1" indent="-228600" algn="l">
              <a:spcBef>
                <a:spcPts val="300"/>
              </a:spcBef>
              <a:spcAft>
                <a:spcPts val="0"/>
              </a:spcAft>
              <a:buSzPts val="1800"/>
              <a:buNone/>
              <a:defRPr sz="1800">
                <a:solidFill>
                  <a:srgbClr val="888888"/>
                </a:solidFill>
              </a:defRPr>
            </a:lvl2pPr>
            <a:lvl3pPr marL="1371600" lvl="2" indent="-228600" algn="l">
              <a:spcBef>
                <a:spcPts val="300"/>
              </a:spcBef>
              <a:spcAft>
                <a:spcPts val="0"/>
              </a:spcAft>
              <a:buSzPts val="1600"/>
              <a:buNone/>
              <a:defRPr sz="1600">
                <a:solidFill>
                  <a:srgbClr val="888888"/>
                </a:solidFill>
              </a:defRPr>
            </a:lvl3pPr>
            <a:lvl4pPr marL="1828800" lvl="3" indent="-228600" algn="l">
              <a:spcBef>
                <a:spcPts val="300"/>
              </a:spcBef>
              <a:spcAft>
                <a:spcPts val="0"/>
              </a:spcAft>
              <a:buSzPts val="1400"/>
              <a:buNone/>
              <a:defRPr sz="1400">
                <a:solidFill>
                  <a:srgbClr val="888888"/>
                </a:solidFill>
              </a:defRPr>
            </a:lvl4pPr>
            <a:lvl5pPr marL="2286000" lvl="4" indent="-228600" algn="l">
              <a:spcBef>
                <a:spcPts val="300"/>
              </a:spcBef>
              <a:spcAft>
                <a:spcPts val="0"/>
              </a:spcAft>
              <a:buSzPts val="1400"/>
              <a:buNone/>
              <a:defRPr sz="1400">
                <a:solidFill>
                  <a:srgbClr val="888888"/>
                </a:solidFill>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58" name="Google Shape;58;p49"/>
          <p:cNvSpPr txBox="1">
            <a:spLocks noGrp="1"/>
          </p:cNvSpPr>
          <p:nvPr>
            <p:ph type="dt" idx="10"/>
          </p:nvPr>
        </p:nvSpPr>
        <p:spPr>
          <a:xfrm>
            <a:off x="7135813" y="612775"/>
            <a:ext cx="1036637"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9"/>
          <p:cNvSpPr txBox="1">
            <a:spLocks noGrp="1"/>
          </p:cNvSpPr>
          <p:nvPr>
            <p:ph type="ftr" idx="11"/>
          </p:nvPr>
        </p:nvSpPr>
        <p:spPr>
          <a:xfrm>
            <a:off x="5695950" y="612775"/>
            <a:ext cx="1436688"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9"/>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b="1" cap="none">
                <a:solidFill>
                  <a:schemeClr val="accent2"/>
                </a:solidFill>
                <a:latin typeface="Georgia"/>
                <a:ea typeface="Georgia"/>
                <a:cs typeface="Georgia"/>
                <a:sym typeface="Georgia"/>
              </a:defRPr>
            </a:lvl1pPr>
            <a:lvl2pPr marL="0" marR="0" lvl="1" indent="0" algn="r">
              <a:spcBef>
                <a:spcPts val="0"/>
              </a:spcBef>
              <a:spcAft>
                <a:spcPts val="0"/>
              </a:spcAft>
              <a:buNone/>
              <a:defRPr b="1" cap="none">
                <a:solidFill>
                  <a:schemeClr val="accent2"/>
                </a:solidFill>
                <a:latin typeface="Georgia"/>
                <a:ea typeface="Georgia"/>
                <a:cs typeface="Georgia"/>
                <a:sym typeface="Georgia"/>
              </a:defRPr>
            </a:lvl2pPr>
            <a:lvl3pPr marL="0" marR="0" lvl="2" indent="0" algn="r">
              <a:spcBef>
                <a:spcPts val="0"/>
              </a:spcBef>
              <a:spcAft>
                <a:spcPts val="0"/>
              </a:spcAft>
              <a:buNone/>
              <a:defRPr b="1" cap="none">
                <a:solidFill>
                  <a:schemeClr val="accent2"/>
                </a:solidFill>
                <a:latin typeface="Georgia"/>
                <a:ea typeface="Georgia"/>
                <a:cs typeface="Georgia"/>
                <a:sym typeface="Georgia"/>
              </a:defRPr>
            </a:lvl3pPr>
            <a:lvl4pPr marL="0" marR="0" lvl="3" indent="0" algn="r">
              <a:spcBef>
                <a:spcPts val="0"/>
              </a:spcBef>
              <a:spcAft>
                <a:spcPts val="0"/>
              </a:spcAft>
              <a:buNone/>
              <a:defRPr b="1" cap="none">
                <a:solidFill>
                  <a:schemeClr val="accent2"/>
                </a:solidFill>
                <a:latin typeface="Georgia"/>
                <a:ea typeface="Georgia"/>
                <a:cs typeface="Georgia"/>
                <a:sym typeface="Georgia"/>
              </a:defRPr>
            </a:lvl4pPr>
            <a:lvl5pPr marL="0" marR="0" lvl="4" indent="0" algn="r">
              <a:spcBef>
                <a:spcPts val="0"/>
              </a:spcBef>
              <a:spcAft>
                <a:spcPts val="0"/>
              </a:spcAft>
              <a:buNone/>
              <a:defRPr b="1" cap="none">
                <a:solidFill>
                  <a:schemeClr val="accent2"/>
                </a:solidFill>
                <a:latin typeface="Georgia"/>
                <a:ea typeface="Georgia"/>
                <a:cs typeface="Georgia"/>
                <a:sym typeface="Georgia"/>
              </a:defRPr>
            </a:lvl5pPr>
            <a:lvl6pPr marL="0" marR="0" lvl="5" indent="0" algn="r">
              <a:spcBef>
                <a:spcPts val="0"/>
              </a:spcBef>
              <a:spcAft>
                <a:spcPts val="0"/>
              </a:spcAft>
              <a:buNone/>
              <a:defRPr b="1" cap="none">
                <a:solidFill>
                  <a:schemeClr val="accent2"/>
                </a:solidFill>
                <a:latin typeface="Georgia"/>
                <a:ea typeface="Georgia"/>
                <a:cs typeface="Georgia"/>
                <a:sym typeface="Georgia"/>
              </a:defRPr>
            </a:lvl6pPr>
            <a:lvl7pPr marL="0" marR="0" lvl="6" indent="0" algn="r">
              <a:spcBef>
                <a:spcPts val="0"/>
              </a:spcBef>
              <a:spcAft>
                <a:spcPts val="0"/>
              </a:spcAft>
              <a:buNone/>
              <a:defRPr b="1" cap="none">
                <a:solidFill>
                  <a:schemeClr val="accent2"/>
                </a:solidFill>
                <a:latin typeface="Georgia"/>
                <a:ea typeface="Georgia"/>
                <a:cs typeface="Georgia"/>
                <a:sym typeface="Georgia"/>
              </a:defRPr>
            </a:lvl7pPr>
            <a:lvl8pPr marL="0" marR="0" lvl="7" indent="0" algn="r">
              <a:spcBef>
                <a:spcPts val="0"/>
              </a:spcBef>
              <a:spcAft>
                <a:spcPts val="0"/>
              </a:spcAft>
              <a:buNone/>
              <a:defRPr b="1" cap="none">
                <a:solidFill>
                  <a:schemeClr val="accent2"/>
                </a:solidFill>
                <a:latin typeface="Georgia"/>
                <a:ea typeface="Georgia"/>
                <a:cs typeface="Georgia"/>
                <a:sym typeface="Georgia"/>
              </a:defRPr>
            </a:lvl8pPr>
            <a:lvl9pPr marL="0" marR="0" lvl="8" indent="0" algn="r">
              <a:spcBef>
                <a:spcPts val="0"/>
              </a:spcBef>
              <a:spcAft>
                <a:spcPts val="0"/>
              </a:spcAft>
              <a:buNone/>
              <a:defRPr b="1" cap="none">
                <a:solidFill>
                  <a:schemeClr val="accent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61"/>
        <p:cNvGrpSpPr/>
        <p:nvPr/>
      </p:nvGrpSpPr>
      <p:grpSpPr>
        <a:xfrm>
          <a:off x="0" y="0"/>
          <a:ext cx="0" cy="0"/>
          <a:chOff x="0" y="0"/>
          <a:chExt cx="0" cy="0"/>
        </a:xfrm>
      </p:grpSpPr>
      <p:sp>
        <p:nvSpPr>
          <p:cNvPr id="62" name="Google Shape;62;p50"/>
          <p:cNvSpPr txBox="1">
            <a:spLocks noGrp="1"/>
          </p:cNvSpPr>
          <p:nvPr>
            <p:ph type="title"/>
          </p:nvPr>
        </p:nvSpPr>
        <p:spPr>
          <a:xfrm>
            <a:off x="495300" y="1143000"/>
            <a:ext cx="8915400" cy="1066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0"/>
          <p:cNvSpPr txBox="1">
            <a:spLocks noGrp="1"/>
          </p:cNvSpPr>
          <p:nvPr>
            <p:ph type="body" idx="1"/>
          </p:nvPr>
        </p:nvSpPr>
        <p:spPr>
          <a:xfrm>
            <a:off x="495300" y="2249425"/>
            <a:ext cx="4375150" cy="4525963"/>
          </a:xfrm>
          <a:prstGeom prst="rect">
            <a:avLst/>
          </a:prstGeom>
          <a:noFill/>
          <a:ln>
            <a:noFill/>
          </a:ln>
        </p:spPr>
        <p:txBody>
          <a:bodyPr spcFirstLastPara="1" wrap="square" lIns="91425" tIns="45700" rIns="91425" bIns="45700" anchor="t" anchorCtr="0">
            <a:noAutofit/>
          </a:bodyPr>
          <a:lstStyle>
            <a:lvl1pPr marL="457200" lvl="0" indent="-355600" algn="l">
              <a:spcBef>
                <a:spcPts val="300"/>
              </a:spcBef>
              <a:spcAft>
                <a:spcPts val="0"/>
              </a:spcAft>
              <a:buSzPts val="2000"/>
              <a:buChar char="•"/>
              <a:defRPr sz="2000"/>
            </a:lvl1pPr>
            <a:lvl2pPr marL="914400" lvl="1" indent="-349250" algn="l">
              <a:spcBef>
                <a:spcPts val="300"/>
              </a:spcBef>
              <a:spcAft>
                <a:spcPts val="0"/>
              </a:spcAft>
              <a:buSzPts val="1900"/>
              <a:buChar char="▫"/>
              <a:defRPr sz="1900"/>
            </a:lvl2pPr>
            <a:lvl3pPr marL="1371600" lvl="2" indent="-342900" algn="l">
              <a:spcBef>
                <a:spcPts val="300"/>
              </a:spcBef>
              <a:spcAft>
                <a:spcPts val="0"/>
              </a:spcAft>
              <a:buSzPts val="1800"/>
              <a:buChar char="●"/>
              <a:defRPr sz="18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64" name="Google Shape;64;p50"/>
          <p:cNvSpPr txBox="1">
            <a:spLocks noGrp="1"/>
          </p:cNvSpPr>
          <p:nvPr>
            <p:ph type="body" idx="2"/>
          </p:nvPr>
        </p:nvSpPr>
        <p:spPr>
          <a:xfrm>
            <a:off x="5035550" y="2249425"/>
            <a:ext cx="4375150" cy="4525963"/>
          </a:xfrm>
          <a:prstGeom prst="rect">
            <a:avLst/>
          </a:prstGeom>
          <a:noFill/>
          <a:ln>
            <a:noFill/>
          </a:ln>
        </p:spPr>
        <p:txBody>
          <a:bodyPr spcFirstLastPara="1" wrap="square" lIns="91425" tIns="45700" rIns="91425" bIns="45700" anchor="t" anchorCtr="0">
            <a:noAutofit/>
          </a:bodyPr>
          <a:lstStyle>
            <a:lvl1pPr marL="457200" lvl="0" indent="-355600" algn="l">
              <a:spcBef>
                <a:spcPts val="300"/>
              </a:spcBef>
              <a:spcAft>
                <a:spcPts val="0"/>
              </a:spcAft>
              <a:buSzPts val="2000"/>
              <a:buChar char="•"/>
              <a:defRPr sz="2000"/>
            </a:lvl1pPr>
            <a:lvl2pPr marL="914400" lvl="1" indent="-349250" algn="l">
              <a:spcBef>
                <a:spcPts val="300"/>
              </a:spcBef>
              <a:spcAft>
                <a:spcPts val="0"/>
              </a:spcAft>
              <a:buSzPts val="1900"/>
              <a:buChar char="▫"/>
              <a:defRPr sz="1900"/>
            </a:lvl2pPr>
            <a:lvl3pPr marL="1371600" lvl="2" indent="-342900" algn="l">
              <a:spcBef>
                <a:spcPts val="300"/>
              </a:spcBef>
              <a:spcAft>
                <a:spcPts val="0"/>
              </a:spcAft>
              <a:buSzPts val="1800"/>
              <a:buChar char="●"/>
              <a:defRPr sz="18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65" name="Google Shape;65;p50"/>
          <p:cNvSpPr txBox="1">
            <a:spLocks noGrp="1"/>
          </p:cNvSpPr>
          <p:nvPr>
            <p:ph type="dt" idx="10"/>
          </p:nvPr>
        </p:nvSpPr>
        <p:spPr>
          <a:xfrm>
            <a:off x="7135813" y="612775"/>
            <a:ext cx="1036637"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0"/>
          <p:cNvSpPr txBox="1">
            <a:spLocks noGrp="1"/>
          </p:cNvSpPr>
          <p:nvPr>
            <p:ph type="ftr" idx="11"/>
          </p:nvPr>
        </p:nvSpPr>
        <p:spPr>
          <a:xfrm>
            <a:off x="5695950" y="612775"/>
            <a:ext cx="1436688"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0"/>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b="1" cap="none">
                <a:solidFill>
                  <a:schemeClr val="accent2"/>
                </a:solidFill>
                <a:latin typeface="Georgia"/>
                <a:ea typeface="Georgia"/>
                <a:cs typeface="Georgia"/>
                <a:sym typeface="Georgia"/>
              </a:defRPr>
            </a:lvl1pPr>
            <a:lvl2pPr marL="0" marR="0" lvl="1" indent="0" algn="r">
              <a:spcBef>
                <a:spcPts val="0"/>
              </a:spcBef>
              <a:spcAft>
                <a:spcPts val="0"/>
              </a:spcAft>
              <a:buNone/>
              <a:defRPr b="1" cap="none">
                <a:solidFill>
                  <a:schemeClr val="accent2"/>
                </a:solidFill>
                <a:latin typeface="Georgia"/>
                <a:ea typeface="Georgia"/>
                <a:cs typeface="Georgia"/>
                <a:sym typeface="Georgia"/>
              </a:defRPr>
            </a:lvl2pPr>
            <a:lvl3pPr marL="0" marR="0" lvl="2" indent="0" algn="r">
              <a:spcBef>
                <a:spcPts val="0"/>
              </a:spcBef>
              <a:spcAft>
                <a:spcPts val="0"/>
              </a:spcAft>
              <a:buNone/>
              <a:defRPr b="1" cap="none">
                <a:solidFill>
                  <a:schemeClr val="accent2"/>
                </a:solidFill>
                <a:latin typeface="Georgia"/>
                <a:ea typeface="Georgia"/>
                <a:cs typeface="Georgia"/>
                <a:sym typeface="Georgia"/>
              </a:defRPr>
            </a:lvl3pPr>
            <a:lvl4pPr marL="0" marR="0" lvl="3" indent="0" algn="r">
              <a:spcBef>
                <a:spcPts val="0"/>
              </a:spcBef>
              <a:spcAft>
                <a:spcPts val="0"/>
              </a:spcAft>
              <a:buNone/>
              <a:defRPr b="1" cap="none">
                <a:solidFill>
                  <a:schemeClr val="accent2"/>
                </a:solidFill>
                <a:latin typeface="Georgia"/>
                <a:ea typeface="Georgia"/>
                <a:cs typeface="Georgia"/>
                <a:sym typeface="Georgia"/>
              </a:defRPr>
            </a:lvl4pPr>
            <a:lvl5pPr marL="0" marR="0" lvl="4" indent="0" algn="r">
              <a:spcBef>
                <a:spcPts val="0"/>
              </a:spcBef>
              <a:spcAft>
                <a:spcPts val="0"/>
              </a:spcAft>
              <a:buNone/>
              <a:defRPr b="1" cap="none">
                <a:solidFill>
                  <a:schemeClr val="accent2"/>
                </a:solidFill>
                <a:latin typeface="Georgia"/>
                <a:ea typeface="Georgia"/>
                <a:cs typeface="Georgia"/>
                <a:sym typeface="Georgia"/>
              </a:defRPr>
            </a:lvl5pPr>
            <a:lvl6pPr marL="0" marR="0" lvl="5" indent="0" algn="r">
              <a:spcBef>
                <a:spcPts val="0"/>
              </a:spcBef>
              <a:spcAft>
                <a:spcPts val="0"/>
              </a:spcAft>
              <a:buNone/>
              <a:defRPr b="1" cap="none">
                <a:solidFill>
                  <a:schemeClr val="accent2"/>
                </a:solidFill>
                <a:latin typeface="Georgia"/>
                <a:ea typeface="Georgia"/>
                <a:cs typeface="Georgia"/>
                <a:sym typeface="Georgia"/>
              </a:defRPr>
            </a:lvl6pPr>
            <a:lvl7pPr marL="0" marR="0" lvl="6" indent="0" algn="r">
              <a:spcBef>
                <a:spcPts val="0"/>
              </a:spcBef>
              <a:spcAft>
                <a:spcPts val="0"/>
              </a:spcAft>
              <a:buNone/>
              <a:defRPr b="1" cap="none">
                <a:solidFill>
                  <a:schemeClr val="accent2"/>
                </a:solidFill>
                <a:latin typeface="Georgia"/>
                <a:ea typeface="Georgia"/>
                <a:cs typeface="Georgia"/>
                <a:sym typeface="Georgia"/>
              </a:defRPr>
            </a:lvl7pPr>
            <a:lvl8pPr marL="0" marR="0" lvl="7" indent="0" algn="r">
              <a:spcBef>
                <a:spcPts val="0"/>
              </a:spcBef>
              <a:spcAft>
                <a:spcPts val="0"/>
              </a:spcAft>
              <a:buNone/>
              <a:defRPr b="1" cap="none">
                <a:solidFill>
                  <a:schemeClr val="accent2"/>
                </a:solidFill>
                <a:latin typeface="Georgia"/>
                <a:ea typeface="Georgia"/>
                <a:cs typeface="Georgia"/>
                <a:sym typeface="Georgia"/>
              </a:defRPr>
            </a:lvl8pPr>
            <a:lvl9pPr marL="0" marR="0" lvl="8" indent="0" algn="r">
              <a:spcBef>
                <a:spcPts val="0"/>
              </a:spcBef>
              <a:spcAft>
                <a:spcPts val="0"/>
              </a:spcAft>
              <a:buNone/>
              <a:defRPr b="1" cap="none">
                <a:solidFill>
                  <a:schemeClr val="accent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68"/>
        <p:cNvGrpSpPr/>
        <p:nvPr/>
      </p:nvGrpSpPr>
      <p:grpSpPr>
        <a:xfrm>
          <a:off x="0" y="0"/>
          <a:ext cx="0" cy="0"/>
          <a:chOff x="0" y="0"/>
          <a:chExt cx="0" cy="0"/>
        </a:xfrm>
      </p:grpSpPr>
      <p:sp>
        <p:nvSpPr>
          <p:cNvPr id="69" name="Google Shape;69;p51"/>
          <p:cNvSpPr txBox="1">
            <a:spLocks noGrp="1"/>
          </p:cNvSpPr>
          <p:nvPr>
            <p:ph type="title"/>
          </p:nvPr>
        </p:nvSpPr>
        <p:spPr>
          <a:xfrm>
            <a:off x="412750" y="1143000"/>
            <a:ext cx="9080500" cy="10698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b="0" i="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1"/>
          <p:cNvSpPr txBox="1">
            <a:spLocks noGrp="1"/>
          </p:cNvSpPr>
          <p:nvPr>
            <p:ph type="body" idx="1"/>
          </p:nvPr>
        </p:nvSpPr>
        <p:spPr>
          <a:xfrm>
            <a:off x="412750" y="2244970"/>
            <a:ext cx="4378452" cy="457200"/>
          </a:xfrm>
          <a:prstGeom prst="rect">
            <a:avLst/>
          </a:prstGeom>
          <a:solidFill>
            <a:srgbClr val="328D96">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l">
              <a:spcBef>
                <a:spcPts val="300"/>
              </a:spcBef>
              <a:spcAft>
                <a:spcPts val="0"/>
              </a:spcAft>
              <a:buSzPts val="1900"/>
              <a:buNone/>
              <a:defRPr sz="1900" b="1">
                <a:solidFill>
                  <a:srgbClr val="414141"/>
                </a:solidFill>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71" name="Google Shape;71;p51"/>
          <p:cNvSpPr txBox="1">
            <a:spLocks noGrp="1"/>
          </p:cNvSpPr>
          <p:nvPr>
            <p:ph type="body" idx="2"/>
          </p:nvPr>
        </p:nvSpPr>
        <p:spPr>
          <a:xfrm>
            <a:off x="5114661" y="2244970"/>
            <a:ext cx="4378590" cy="457200"/>
          </a:xfrm>
          <a:prstGeom prst="rect">
            <a:avLst/>
          </a:prstGeom>
          <a:solidFill>
            <a:srgbClr val="328D96">
              <a:alpha val="24705"/>
            </a:srgbClr>
          </a:solidFill>
          <a:ln w="127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lvl1pPr marL="457200" lvl="0" indent="-228600" algn="l">
              <a:spcBef>
                <a:spcPts val="300"/>
              </a:spcBef>
              <a:spcAft>
                <a:spcPts val="0"/>
              </a:spcAft>
              <a:buSzPts val="1900"/>
              <a:buNone/>
              <a:defRPr sz="1900" b="1">
                <a:solidFill>
                  <a:srgbClr val="414141"/>
                </a:solidFill>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72" name="Google Shape;72;p51"/>
          <p:cNvSpPr txBox="1">
            <a:spLocks noGrp="1"/>
          </p:cNvSpPr>
          <p:nvPr>
            <p:ph type="body" idx="3"/>
          </p:nvPr>
        </p:nvSpPr>
        <p:spPr>
          <a:xfrm>
            <a:off x="412750" y="2708519"/>
            <a:ext cx="4378452" cy="3886200"/>
          </a:xfrm>
          <a:prstGeom prst="rect">
            <a:avLst/>
          </a:prstGeom>
          <a:noFill/>
          <a:ln>
            <a:noFill/>
          </a:ln>
        </p:spPr>
        <p:txBody>
          <a:bodyPr spcFirstLastPara="1" wrap="square" lIns="91425" tIns="45700" rIns="91425" bIns="45700" anchor="t" anchorCtr="0">
            <a:noAutofit/>
          </a:bodyPr>
          <a:lstStyle>
            <a:lvl1pPr marL="457200" lvl="0" indent="-355600" algn="l">
              <a:spcBef>
                <a:spcPts val="300"/>
              </a:spcBef>
              <a:spcAft>
                <a:spcPts val="0"/>
              </a:spcAft>
              <a:buSzPts val="2000"/>
              <a:buChar char="•"/>
              <a:defRPr sz="20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73" name="Google Shape;73;p51"/>
          <p:cNvSpPr txBox="1">
            <a:spLocks noGrp="1"/>
          </p:cNvSpPr>
          <p:nvPr>
            <p:ph type="body" idx="4"/>
          </p:nvPr>
        </p:nvSpPr>
        <p:spPr>
          <a:xfrm>
            <a:off x="5111496" y="2708519"/>
            <a:ext cx="4378590" cy="3886200"/>
          </a:xfrm>
          <a:prstGeom prst="rect">
            <a:avLst/>
          </a:prstGeom>
          <a:noFill/>
          <a:ln>
            <a:noFill/>
          </a:ln>
        </p:spPr>
        <p:txBody>
          <a:bodyPr spcFirstLastPara="1" wrap="square" lIns="91425" tIns="45700" rIns="91425" bIns="45700" anchor="t" anchorCtr="0">
            <a:noAutofit/>
          </a:bodyPr>
          <a:lstStyle>
            <a:lvl1pPr marL="457200" lvl="0" indent="-355600" algn="l">
              <a:spcBef>
                <a:spcPts val="300"/>
              </a:spcBef>
              <a:spcAft>
                <a:spcPts val="0"/>
              </a:spcAft>
              <a:buSzPts val="2000"/>
              <a:buChar char="•"/>
              <a:defRPr sz="20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74" name="Google Shape;74;p51"/>
          <p:cNvSpPr txBox="1">
            <a:spLocks noGrp="1"/>
          </p:cNvSpPr>
          <p:nvPr>
            <p:ph type="dt" idx="10"/>
          </p:nvPr>
        </p:nvSpPr>
        <p:spPr>
          <a:xfrm>
            <a:off x="7135813" y="612775"/>
            <a:ext cx="1036637"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51"/>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b="1" cap="none">
                <a:solidFill>
                  <a:schemeClr val="accent2"/>
                </a:solidFill>
                <a:latin typeface="Georgia"/>
                <a:ea typeface="Georgia"/>
                <a:cs typeface="Georgia"/>
                <a:sym typeface="Georgia"/>
              </a:defRPr>
            </a:lvl1pPr>
            <a:lvl2pPr marL="0" marR="0" lvl="1" indent="0" algn="r">
              <a:spcBef>
                <a:spcPts val="0"/>
              </a:spcBef>
              <a:spcAft>
                <a:spcPts val="0"/>
              </a:spcAft>
              <a:buNone/>
              <a:defRPr b="1" cap="none">
                <a:solidFill>
                  <a:schemeClr val="accent2"/>
                </a:solidFill>
                <a:latin typeface="Georgia"/>
                <a:ea typeface="Georgia"/>
                <a:cs typeface="Georgia"/>
                <a:sym typeface="Georgia"/>
              </a:defRPr>
            </a:lvl2pPr>
            <a:lvl3pPr marL="0" marR="0" lvl="2" indent="0" algn="r">
              <a:spcBef>
                <a:spcPts val="0"/>
              </a:spcBef>
              <a:spcAft>
                <a:spcPts val="0"/>
              </a:spcAft>
              <a:buNone/>
              <a:defRPr b="1" cap="none">
                <a:solidFill>
                  <a:schemeClr val="accent2"/>
                </a:solidFill>
                <a:latin typeface="Georgia"/>
                <a:ea typeface="Georgia"/>
                <a:cs typeface="Georgia"/>
                <a:sym typeface="Georgia"/>
              </a:defRPr>
            </a:lvl3pPr>
            <a:lvl4pPr marL="0" marR="0" lvl="3" indent="0" algn="r">
              <a:spcBef>
                <a:spcPts val="0"/>
              </a:spcBef>
              <a:spcAft>
                <a:spcPts val="0"/>
              </a:spcAft>
              <a:buNone/>
              <a:defRPr b="1" cap="none">
                <a:solidFill>
                  <a:schemeClr val="accent2"/>
                </a:solidFill>
                <a:latin typeface="Georgia"/>
                <a:ea typeface="Georgia"/>
                <a:cs typeface="Georgia"/>
                <a:sym typeface="Georgia"/>
              </a:defRPr>
            </a:lvl4pPr>
            <a:lvl5pPr marL="0" marR="0" lvl="4" indent="0" algn="r">
              <a:spcBef>
                <a:spcPts val="0"/>
              </a:spcBef>
              <a:spcAft>
                <a:spcPts val="0"/>
              </a:spcAft>
              <a:buNone/>
              <a:defRPr b="1" cap="none">
                <a:solidFill>
                  <a:schemeClr val="accent2"/>
                </a:solidFill>
                <a:latin typeface="Georgia"/>
                <a:ea typeface="Georgia"/>
                <a:cs typeface="Georgia"/>
                <a:sym typeface="Georgia"/>
              </a:defRPr>
            </a:lvl5pPr>
            <a:lvl6pPr marL="0" marR="0" lvl="5" indent="0" algn="r">
              <a:spcBef>
                <a:spcPts val="0"/>
              </a:spcBef>
              <a:spcAft>
                <a:spcPts val="0"/>
              </a:spcAft>
              <a:buNone/>
              <a:defRPr b="1" cap="none">
                <a:solidFill>
                  <a:schemeClr val="accent2"/>
                </a:solidFill>
                <a:latin typeface="Georgia"/>
                <a:ea typeface="Georgia"/>
                <a:cs typeface="Georgia"/>
                <a:sym typeface="Georgia"/>
              </a:defRPr>
            </a:lvl6pPr>
            <a:lvl7pPr marL="0" marR="0" lvl="6" indent="0" algn="r">
              <a:spcBef>
                <a:spcPts val="0"/>
              </a:spcBef>
              <a:spcAft>
                <a:spcPts val="0"/>
              </a:spcAft>
              <a:buNone/>
              <a:defRPr b="1" cap="none">
                <a:solidFill>
                  <a:schemeClr val="accent2"/>
                </a:solidFill>
                <a:latin typeface="Georgia"/>
                <a:ea typeface="Georgia"/>
                <a:cs typeface="Georgia"/>
                <a:sym typeface="Georgia"/>
              </a:defRPr>
            </a:lvl7pPr>
            <a:lvl8pPr marL="0" marR="0" lvl="7" indent="0" algn="r">
              <a:spcBef>
                <a:spcPts val="0"/>
              </a:spcBef>
              <a:spcAft>
                <a:spcPts val="0"/>
              </a:spcAft>
              <a:buNone/>
              <a:defRPr b="1" cap="none">
                <a:solidFill>
                  <a:schemeClr val="accent2"/>
                </a:solidFill>
                <a:latin typeface="Georgia"/>
                <a:ea typeface="Georgia"/>
                <a:cs typeface="Georgia"/>
                <a:sym typeface="Georgia"/>
              </a:defRPr>
            </a:lvl8pPr>
            <a:lvl9pPr marL="0" marR="0" lvl="8" indent="0" algn="r">
              <a:spcBef>
                <a:spcPts val="0"/>
              </a:spcBef>
              <a:spcAft>
                <a:spcPts val="0"/>
              </a:spcAft>
              <a:buNone/>
              <a:defRPr b="1" cap="none">
                <a:solidFill>
                  <a:schemeClr val="accent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it-IT"/>
              <a:t>‹N›</a:t>
            </a:fld>
            <a:endParaRPr/>
          </a:p>
        </p:txBody>
      </p:sp>
      <p:sp>
        <p:nvSpPr>
          <p:cNvPr id="76" name="Google Shape;76;p51"/>
          <p:cNvSpPr txBox="1">
            <a:spLocks noGrp="1"/>
          </p:cNvSpPr>
          <p:nvPr>
            <p:ph type="ftr" idx="11"/>
          </p:nvPr>
        </p:nvSpPr>
        <p:spPr>
          <a:xfrm>
            <a:off x="5695950" y="612775"/>
            <a:ext cx="1436688"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77"/>
        <p:cNvGrpSpPr/>
        <p:nvPr/>
      </p:nvGrpSpPr>
      <p:grpSpPr>
        <a:xfrm>
          <a:off x="0" y="0"/>
          <a:ext cx="0" cy="0"/>
          <a:chOff x="0" y="0"/>
          <a:chExt cx="0" cy="0"/>
        </a:xfrm>
      </p:grpSpPr>
      <p:sp>
        <p:nvSpPr>
          <p:cNvPr id="78" name="Google Shape;78;p52"/>
          <p:cNvSpPr txBox="1">
            <a:spLocks noGrp="1"/>
          </p:cNvSpPr>
          <p:nvPr>
            <p:ph type="title"/>
          </p:nvPr>
        </p:nvSpPr>
        <p:spPr>
          <a:xfrm>
            <a:off x="495300" y="1143000"/>
            <a:ext cx="8915400" cy="106984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2"/>
          <p:cNvSpPr txBox="1">
            <a:spLocks noGrp="1"/>
          </p:cNvSpPr>
          <p:nvPr>
            <p:ph type="dt" idx="10"/>
          </p:nvPr>
        </p:nvSpPr>
        <p:spPr>
          <a:xfrm>
            <a:off x="7132638" y="612775"/>
            <a:ext cx="1036637"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2"/>
          <p:cNvSpPr txBox="1">
            <a:spLocks noGrp="1"/>
          </p:cNvSpPr>
          <p:nvPr>
            <p:ph type="ftr" idx="11"/>
          </p:nvPr>
        </p:nvSpPr>
        <p:spPr>
          <a:xfrm>
            <a:off x="5695950" y="612775"/>
            <a:ext cx="1436688"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52"/>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b="1" cap="none">
                <a:solidFill>
                  <a:schemeClr val="accent2"/>
                </a:solidFill>
                <a:latin typeface="Georgia"/>
                <a:ea typeface="Georgia"/>
                <a:cs typeface="Georgia"/>
                <a:sym typeface="Georgia"/>
              </a:defRPr>
            </a:lvl1pPr>
            <a:lvl2pPr marL="0" marR="0" lvl="1" indent="0" algn="r">
              <a:spcBef>
                <a:spcPts val="0"/>
              </a:spcBef>
              <a:spcAft>
                <a:spcPts val="0"/>
              </a:spcAft>
              <a:buNone/>
              <a:defRPr b="1" cap="none">
                <a:solidFill>
                  <a:schemeClr val="accent2"/>
                </a:solidFill>
                <a:latin typeface="Georgia"/>
                <a:ea typeface="Georgia"/>
                <a:cs typeface="Georgia"/>
                <a:sym typeface="Georgia"/>
              </a:defRPr>
            </a:lvl2pPr>
            <a:lvl3pPr marL="0" marR="0" lvl="2" indent="0" algn="r">
              <a:spcBef>
                <a:spcPts val="0"/>
              </a:spcBef>
              <a:spcAft>
                <a:spcPts val="0"/>
              </a:spcAft>
              <a:buNone/>
              <a:defRPr b="1" cap="none">
                <a:solidFill>
                  <a:schemeClr val="accent2"/>
                </a:solidFill>
                <a:latin typeface="Georgia"/>
                <a:ea typeface="Georgia"/>
                <a:cs typeface="Georgia"/>
                <a:sym typeface="Georgia"/>
              </a:defRPr>
            </a:lvl3pPr>
            <a:lvl4pPr marL="0" marR="0" lvl="3" indent="0" algn="r">
              <a:spcBef>
                <a:spcPts val="0"/>
              </a:spcBef>
              <a:spcAft>
                <a:spcPts val="0"/>
              </a:spcAft>
              <a:buNone/>
              <a:defRPr b="1" cap="none">
                <a:solidFill>
                  <a:schemeClr val="accent2"/>
                </a:solidFill>
                <a:latin typeface="Georgia"/>
                <a:ea typeface="Georgia"/>
                <a:cs typeface="Georgia"/>
                <a:sym typeface="Georgia"/>
              </a:defRPr>
            </a:lvl4pPr>
            <a:lvl5pPr marL="0" marR="0" lvl="4" indent="0" algn="r">
              <a:spcBef>
                <a:spcPts val="0"/>
              </a:spcBef>
              <a:spcAft>
                <a:spcPts val="0"/>
              </a:spcAft>
              <a:buNone/>
              <a:defRPr b="1" cap="none">
                <a:solidFill>
                  <a:schemeClr val="accent2"/>
                </a:solidFill>
                <a:latin typeface="Georgia"/>
                <a:ea typeface="Georgia"/>
                <a:cs typeface="Georgia"/>
                <a:sym typeface="Georgia"/>
              </a:defRPr>
            </a:lvl5pPr>
            <a:lvl6pPr marL="0" marR="0" lvl="5" indent="0" algn="r">
              <a:spcBef>
                <a:spcPts val="0"/>
              </a:spcBef>
              <a:spcAft>
                <a:spcPts val="0"/>
              </a:spcAft>
              <a:buNone/>
              <a:defRPr b="1" cap="none">
                <a:solidFill>
                  <a:schemeClr val="accent2"/>
                </a:solidFill>
                <a:latin typeface="Georgia"/>
                <a:ea typeface="Georgia"/>
                <a:cs typeface="Georgia"/>
                <a:sym typeface="Georgia"/>
              </a:defRPr>
            </a:lvl6pPr>
            <a:lvl7pPr marL="0" marR="0" lvl="6" indent="0" algn="r">
              <a:spcBef>
                <a:spcPts val="0"/>
              </a:spcBef>
              <a:spcAft>
                <a:spcPts val="0"/>
              </a:spcAft>
              <a:buNone/>
              <a:defRPr b="1" cap="none">
                <a:solidFill>
                  <a:schemeClr val="accent2"/>
                </a:solidFill>
                <a:latin typeface="Georgia"/>
                <a:ea typeface="Georgia"/>
                <a:cs typeface="Georgia"/>
                <a:sym typeface="Georgia"/>
              </a:defRPr>
            </a:lvl7pPr>
            <a:lvl8pPr marL="0" marR="0" lvl="7" indent="0" algn="r">
              <a:spcBef>
                <a:spcPts val="0"/>
              </a:spcBef>
              <a:spcAft>
                <a:spcPts val="0"/>
              </a:spcAft>
              <a:buNone/>
              <a:defRPr b="1" cap="none">
                <a:solidFill>
                  <a:schemeClr val="accent2"/>
                </a:solidFill>
                <a:latin typeface="Georgia"/>
                <a:ea typeface="Georgia"/>
                <a:cs typeface="Georgia"/>
                <a:sym typeface="Georgia"/>
              </a:defRPr>
            </a:lvl8pPr>
            <a:lvl9pPr marL="0" marR="0" lvl="8" indent="0" algn="r">
              <a:spcBef>
                <a:spcPts val="0"/>
              </a:spcBef>
              <a:spcAft>
                <a:spcPts val="0"/>
              </a:spcAft>
              <a:buNone/>
              <a:defRPr b="1" cap="none">
                <a:solidFill>
                  <a:schemeClr val="accent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82"/>
        <p:cNvGrpSpPr/>
        <p:nvPr/>
      </p:nvGrpSpPr>
      <p:grpSpPr>
        <a:xfrm>
          <a:off x="0" y="0"/>
          <a:ext cx="0" cy="0"/>
          <a:chOff x="0" y="0"/>
          <a:chExt cx="0" cy="0"/>
        </a:xfrm>
      </p:grpSpPr>
      <p:sp>
        <p:nvSpPr>
          <p:cNvPr id="83" name="Google Shape;83;p53"/>
          <p:cNvSpPr txBox="1">
            <a:spLocks noGrp="1"/>
          </p:cNvSpPr>
          <p:nvPr>
            <p:ph type="title"/>
          </p:nvPr>
        </p:nvSpPr>
        <p:spPr>
          <a:xfrm>
            <a:off x="5799621" y="1101970"/>
            <a:ext cx="3665220" cy="87782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2"/>
              </a:buClr>
              <a:buSzPts val="1800"/>
              <a:buFont typeface="Trebuchet MS"/>
              <a:buNone/>
              <a:defRPr sz="18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3"/>
          <p:cNvSpPr txBox="1">
            <a:spLocks noGrp="1"/>
          </p:cNvSpPr>
          <p:nvPr>
            <p:ph type="body" idx="1"/>
          </p:nvPr>
        </p:nvSpPr>
        <p:spPr>
          <a:xfrm>
            <a:off x="5799621" y="2010727"/>
            <a:ext cx="3665220" cy="4617720"/>
          </a:xfrm>
          <a:prstGeom prst="rect">
            <a:avLst/>
          </a:prstGeom>
          <a:noFill/>
          <a:ln>
            <a:noFill/>
          </a:ln>
        </p:spPr>
        <p:txBody>
          <a:bodyPr spcFirstLastPara="1" wrap="square" lIns="91425" tIns="45700" rIns="91425" bIns="45700" anchor="t" anchorCtr="0">
            <a:noAutofit/>
          </a:bodyPr>
          <a:lstStyle>
            <a:lvl1pPr marL="457200" lvl="0" indent="-228600" algn="l">
              <a:spcBef>
                <a:spcPts val="300"/>
              </a:spcBef>
              <a:spcAft>
                <a:spcPts val="0"/>
              </a:spcAft>
              <a:buSzPts val="1400"/>
              <a:buNone/>
              <a:defRPr sz="1400"/>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85" name="Google Shape;85;p53"/>
          <p:cNvSpPr txBox="1">
            <a:spLocks noGrp="1"/>
          </p:cNvSpPr>
          <p:nvPr>
            <p:ph type="body" idx="2"/>
          </p:nvPr>
        </p:nvSpPr>
        <p:spPr>
          <a:xfrm>
            <a:off x="165100" y="776287"/>
            <a:ext cx="5527548" cy="5852160"/>
          </a:xfrm>
          <a:prstGeom prst="rect">
            <a:avLst/>
          </a:prstGeom>
          <a:noFill/>
          <a:ln>
            <a:noFill/>
          </a:ln>
        </p:spPr>
        <p:txBody>
          <a:bodyPr spcFirstLastPara="1" wrap="square" lIns="91425" tIns="45700" rIns="91425" bIns="45700" anchor="t" anchorCtr="0">
            <a:noAutofit/>
          </a:bodyPr>
          <a:lstStyle>
            <a:lvl1pPr marL="457200" lvl="0" indent="-431800" algn="l">
              <a:spcBef>
                <a:spcPts val="300"/>
              </a:spcBef>
              <a:spcAft>
                <a:spcPts val="0"/>
              </a:spcAft>
              <a:buSzPts val="3200"/>
              <a:buChar char="•"/>
              <a:defRPr sz="3200"/>
            </a:lvl1pPr>
            <a:lvl2pPr marL="914400" lvl="1" indent="-406400" algn="l">
              <a:spcBef>
                <a:spcPts val="300"/>
              </a:spcBef>
              <a:spcAft>
                <a:spcPts val="0"/>
              </a:spcAft>
              <a:buSzPts val="2800"/>
              <a:buChar char="▫"/>
              <a:defRPr sz="2800"/>
            </a:lvl2pPr>
            <a:lvl3pPr marL="1371600" lvl="2" indent="-381000" algn="l">
              <a:spcBef>
                <a:spcPts val="300"/>
              </a:spcBef>
              <a:spcAft>
                <a:spcPts val="0"/>
              </a:spcAft>
              <a:buSzPts val="2400"/>
              <a:buChar char="●"/>
              <a:defRPr sz="2400"/>
            </a:lvl3pPr>
            <a:lvl4pPr marL="1828800" lvl="3" indent="-355600" algn="l">
              <a:spcBef>
                <a:spcPts val="300"/>
              </a:spcBef>
              <a:spcAft>
                <a:spcPts val="0"/>
              </a:spcAft>
              <a:buSzPts val="2000"/>
              <a:buChar char="●"/>
              <a:defRPr sz="2000"/>
            </a:lvl4pPr>
            <a:lvl5pPr marL="2286000" lvl="4" indent="-355600" algn="l">
              <a:spcBef>
                <a:spcPts val="300"/>
              </a:spcBef>
              <a:spcAft>
                <a:spcPts val="0"/>
              </a:spcAft>
              <a:buSzPts val="2000"/>
              <a:buChar char="▫"/>
              <a:defRPr sz="20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86" name="Google Shape;86;p53"/>
          <p:cNvSpPr txBox="1">
            <a:spLocks noGrp="1"/>
          </p:cNvSpPr>
          <p:nvPr>
            <p:ph type="dt" idx="10"/>
          </p:nvPr>
        </p:nvSpPr>
        <p:spPr>
          <a:xfrm>
            <a:off x="7135813" y="612775"/>
            <a:ext cx="1036637"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53"/>
          <p:cNvSpPr txBox="1">
            <a:spLocks noGrp="1"/>
          </p:cNvSpPr>
          <p:nvPr>
            <p:ph type="ftr" idx="11"/>
          </p:nvPr>
        </p:nvSpPr>
        <p:spPr>
          <a:xfrm>
            <a:off x="5695950" y="612775"/>
            <a:ext cx="1436688"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3"/>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b="1" cap="none">
                <a:solidFill>
                  <a:schemeClr val="accent2"/>
                </a:solidFill>
                <a:latin typeface="Georgia"/>
                <a:ea typeface="Georgia"/>
                <a:cs typeface="Georgia"/>
                <a:sym typeface="Georgia"/>
              </a:defRPr>
            </a:lvl1pPr>
            <a:lvl2pPr marL="0" marR="0" lvl="1" indent="0" algn="r">
              <a:spcBef>
                <a:spcPts val="0"/>
              </a:spcBef>
              <a:spcAft>
                <a:spcPts val="0"/>
              </a:spcAft>
              <a:buNone/>
              <a:defRPr b="1" cap="none">
                <a:solidFill>
                  <a:schemeClr val="accent2"/>
                </a:solidFill>
                <a:latin typeface="Georgia"/>
                <a:ea typeface="Georgia"/>
                <a:cs typeface="Georgia"/>
                <a:sym typeface="Georgia"/>
              </a:defRPr>
            </a:lvl2pPr>
            <a:lvl3pPr marL="0" marR="0" lvl="2" indent="0" algn="r">
              <a:spcBef>
                <a:spcPts val="0"/>
              </a:spcBef>
              <a:spcAft>
                <a:spcPts val="0"/>
              </a:spcAft>
              <a:buNone/>
              <a:defRPr b="1" cap="none">
                <a:solidFill>
                  <a:schemeClr val="accent2"/>
                </a:solidFill>
                <a:latin typeface="Georgia"/>
                <a:ea typeface="Georgia"/>
                <a:cs typeface="Georgia"/>
                <a:sym typeface="Georgia"/>
              </a:defRPr>
            </a:lvl3pPr>
            <a:lvl4pPr marL="0" marR="0" lvl="3" indent="0" algn="r">
              <a:spcBef>
                <a:spcPts val="0"/>
              </a:spcBef>
              <a:spcAft>
                <a:spcPts val="0"/>
              </a:spcAft>
              <a:buNone/>
              <a:defRPr b="1" cap="none">
                <a:solidFill>
                  <a:schemeClr val="accent2"/>
                </a:solidFill>
                <a:latin typeface="Georgia"/>
                <a:ea typeface="Georgia"/>
                <a:cs typeface="Georgia"/>
                <a:sym typeface="Georgia"/>
              </a:defRPr>
            </a:lvl4pPr>
            <a:lvl5pPr marL="0" marR="0" lvl="4" indent="0" algn="r">
              <a:spcBef>
                <a:spcPts val="0"/>
              </a:spcBef>
              <a:spcAft>
                <a:spcPts val="0"/>
              </a:spcAft>
              <a:buNone/>
              <a:defRPr b="1" cap="none">
                <a:solidFill>
                  <a:schemeClr val="accent2"/>
                </a:solidFill>
                <a:latin typeface="Georgia"/>
                <a:ea typeface="Georgia"/>
                <a:cs typeface="Georgia"/>
                <a:sym typeface="Georgia"/>
              </a:defRPr>
            </a:lvl5pPr>
            <a:lvl6pPr marL="0" marR="0" lvl="5" indent="0" algn="r">
              <a:spcBef>
                <a:spcPts val="0"/>
              </a:spcBef>
              <a:spcAft>
                <a:spcPts val="0"/>
              </a:spcAft>
              <a:buNone/>
              <a:defRPr b="1" cap="none">
                <a:solidFill>
                  <a:schemeClr val="accent2"/>
                </a:solidFill>
                <a:latin typeface="Georgia"/>
                <a:ea typeface="Georgia"/>
                <a:cs typeface="Georgia"/>
                <a:sym typeface="Georgia"/>
              </a:defRPr>
            </a:lvl6pPr>
            <a:lvl7pPr marL="0" marR="0" lvl="6" indent="0" algn="r">
              <a:spcBef>
                <a:spcPts val="0"/>
              </a:spcBef>
              <a:spcAft>
                <a:spcPts val="0"/>
              </a:spcAft>
              <a:buNone/>
              <a:defRPr b="1" cap="none">
                <a:solidFill>
                  <a:schemeClr val="accent2"/>
                </a:solidFill>
                <a:latin typeface="Georgia"/>
                <a:ea typeface="Georgia"/>
                <a:cs typeface="Georgia"/>
                <a:sym typeface="Georgia"/>
              </a:defRPr>
            </a:lvl7pPr>
            <a:lvl8pPr marL="0" marR="0" lvl="7" indent="0" algn="r">
              <a:spcBef>
                <a:spcPts val="0"/>
              </a:spcBef>
              <a:spcAft>
                <a:spcPts val="0"/>
              </a:spcAft>
              <a:buNone/>
              <a:defRPr b="1" cap="none">
                <a:solidFill>
                  <a:schemeClr val="accent2"/>
                </a:solidFill>
                <a:latin typeface="Georgia"/>
                <a:ea typeface="Georgia"/>
                <a:cs typeface="Georgia"/>
                <a:sym typeface="Georgia"/>
              </a:defRPr>
            </a:lvl8pPr>
            <a:lvl9pPr marL="0" marR="0" lvl="8" indent="0" algn="r">
              <a:spcBef>
                <a:spcPts val="0"/>
              </a:spcBef>
              <a:spcAft>
                <a:spcPts val="0"/>
              </a:spcAft>
              <a:buNone/>
              <a:defRPr b="1" cap="none">
                <a:solidFill>
                  <a:schemeClr val="accent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89"/>
        <p:cNvGrpSpPr/>
        <p:nvPr/>
      </p:nvGrpSpPr>
      <p:grpSpPr>
        <a:xfrm>
          <a:off x="0" y="0"/>
          <a:ext cx="0" cy="0"/>
          <a:chOff x="0" y="0"/>
          <a:chExt cx="0" cy="0"/>
        </a:xfrm>
      </p:grpSpPr>
      <p:sp>
        <p:nvSpPr>
          <p:cNvPr id="90" name="Google Shape;90;p54"/>
          <p:cNvSpPr txBox="1">
            <a:spLocks noGrp="1"/>
          </p:cNvSpPr>
          <p:nvPr>
            <p:ph type="title"/>
          </p:nvPr>
        </p:nvSpPr>
        <p:spPr>
          <a:xfrm rot="-5400000">
            <a:off x="3870837" y="3132128"/>
            <a:ext cx="4681637" cy="635703"/>
          </a:xfrm>
          <a:prstGeom prst="rect">
            <a:avLst/>
          </a:prstGeom>
          <a:noFill/>
          <a:ln>
            <a:noFill/>
          </a:ln>
        </p:spPr>
        <p:txBody>
          <a:bodyPr spcFirstLastPara="1" wrap="square" lIns="45700" tIns="0" rIns="45700" bIns="45700" anchor="t" anchorCtr="0">
            <a:noAutofit/>
          </a:bodyPr>
          <a:lstStyle>
            <a:lvl1pPr lvl="0" algn="ctr">
              <a:spcBef>
                <a:spcPts val="0"/>
              </a:spcBef>
              <a:spcAft>
                <a:spcPts val="0"/>
              </a:spcAft>
              <a:buClr>
                <a:schemeClr val="dk2"/>
              </a:buClr>
              <a:buSzPts val="2000"/>
              <a:buFont typeface="Trebuchet MS"/>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4"/>
          <p:cNvSpPr>
            <a:spLocks noGrp="1"/>
          </p:cNvSpPr>
          <p:nvPr>
            <p:ph type="pic" idx="2"/>
          </p:nvPr>
        </p:nvSpPr>
        <p:spPr>
          <a:xfrm>
            <a:off x="437310" y="1143000"/>
            <a:ext cx="4953000" cy="4572000"/>
          </a:xfrm>
          <a:prstGeom prst="rect">
            <a:avLst/>
          </a:prstGeom>
          <a:solidFill>
            <a:srgbClr val="EAEAEA"/>
          </a:solidFill>
          <a:ln w="50800" cap="flat" cmpd="sng">
            <a:solidFill>
              <a:srgbClr val="FFFFFF"/>
            </a:solidFill>
            <a:prstDash val="solid"/>
            <a:miter lim="800000"/>
            <a:headEnd type="none" w="sm" len="sm"/>
            <a:tailEnd type="none" w="sm" len="sm"/>
          </a:ln>
          <a:effectLst>
            <a:outerShdw blurRad="57150" dist="31750" dir="4800000" algn="tl" rotWithShape="0">
              <a:srgbClr val="000000">
                <a:alpha val="24705"/>
              </a:srgbClr>
            </a:outerShdw>
          </a:effectLst>
        </p:spPr>
      </p:sp>
      <p:sp>
        <p:nvSpPr>
          <p:cNvPr id="92" name="Google Shape;92;p54"/>
          <p:cNvSpPr txBox="1">
            <a:spLocks noGrp="1"/>
          </p:cNvSpPr>
          <p:nvPr>
            <p:ph type="body" idx="1"/>
          </p:nvPr>
        </p:nvSpPr>
        <p:spPr>
          <a:xfrm>
            <a:off x="6595813" y="3274309"/>
            <a:ext cx="2806700" cy="2516489"/>
          </a:xfrm>
          <a:prstGeom prst="rect">
            <a:avLst/>
          </a:prstGeom>
          <a:noFill/>
          <a:ln>
            <a:noFill/>
          </a:ln>
        </p:spPr>
        <p:txBody>
          <a:bodyPr spcFirstLastPara="1" wrap="square" lIns="0" tIns="0" rIns="45700" bIns="45700" anchor="t" anchorCtr="0">
            <a:noAutofit/>
          </a:bodyPr>
          <a:lstStyle>
            <a:lvl1pPr marL="457200" lvl="0" indent="-228600" algn="l">
              <a:lnSpc>
                <a:spcPct val="100000"/>
              </a:lnSpc>
              <a:spcBef>
                <a:spcPts val="0"/>
              </a:spcBef>
              <a:spcAft>
                <a:spcPts val="0"/>
              </a:spcAft>
              <a:buSzPts val="1300"/>
              <a:buFont typeface="Georgia"/>
              <a:buNone/>
              <a:defRPr sz="1300"/>
            </a:lvl1pPr>
            <a:lvl2pPr marL="914400" lvl="1" indent="-228600" algn="l">
              <a:spcBef>
                <a:spcPts val="300"/>
              </a:spcBef>
              <a:spcAft>
                <a:spcPts val="0"/>
              </a:spcAft>
              <a:buSzPts val="1200"/>
              <a:buFont typeface="Georgia"/>
              <a:buNone/>
              <a:defRPr sz="1200"/>
            </a:lvl2pPr>
            <a:lvl3pPr marL="1371600" lvl="2" indent="-228600" algn="l">
              <a:spcBef>
                <a:spcPts val="300"/>
              </a:spcBef>
              <a:spcAft>
                <a:spcPts val="0"/>
              </a:spcAft>
              <a:buSzPts val="1000"/>
              <a:buFont typeface="Georgia"/>
              <a:buNone/>
              <a:defRPr sz="1000"/>
            </a:lvl3pPr>
            <a:lvl4pPr marL="1828800" lvl="3" indent="-228600" algn="l">
              <a:spcBef>
                <a:spcPts val="300"/>
              </a:spcBef>
              <a:spcAft>
                <a:spcPts val="0"/>
              </a:spcAft>
              <a:buSzPts val="900"/>
              <a:buFont typeface="Georgia"/>
              <a:buNone/>
              <a:defRPr sz="900"/>
            </a:lvl4pPr>
            <a:lvl5pPr marL="2286000" lvl="4" indent="-228600" algn="l">
              <a:spcBef>
                <a:spcPts val="300"/>
              </a:spcBef>
              <a:spcAft>
                <a:spcPts val="0"/>
              </a:spcAft>
              <a:buSzPts val="900"/>
              <a:buFont typeface="Georgia"/>
              <a:buNone/>
              <a:defRPr sz="900"/>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93" name="Google Shape;93;p54"/>
          <p:cNvSpPr txBox="1">
            <a:spLocks noGrp="1"/>
          </p:cNvSpPr>
          <p:nvPr>
            <p:ph type="dt" idx="10"/>
          </p:nvPr>
        </p:nvSpPr>
        <p:spPr>
          <a:xfrm>
            <a:off x="7135813" y="612775"/>
            <a:ext cx="1036637"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4"/>
          <p:cNvSpPr txBox="1">
            <a:spLocks noGrp="1"/>
          </p:cNvSpPr>
          <p:nvPr>
            <p:ph type="ftr" idx="11"/>
          </p:nvPr>
        </p:nvSpPr>
        <p:spPr>
          <a:xfrm>
            <a:off x="5695950" y="612775"/>
            <a:ext cx="1436688" cy="4572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4"/>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lvl1pPr marL="0" marR="0" lvl="0" indent="0" algn="r">
              <a:spcBef>
                <a:spcPts val="0"/>
              </a:spcBef>
              <a:spcAft>
                <a:spcPts val="0"/>
              </a:spcAft>
              <a:buNone/>
              <a:defRPr b="1" cap="none">
                <a:solidFill>
                  <a:schemeClr val="accent2"/>
                </a:solidFill>
                <a:latin typeface="Georgia"/>
                <a:ea typeface="Georgia"/>
                <a:cs typeface="Georgia"/>
                <a:sym typeface="Georgia"/>
              </a:defRPr>
            </a:lvl1pPr>
            <a:lvl2pPr marL="0" marR="0" lvl="1" indent="0" algn="r">
              <a:spcBef>
                <a:spcPts val="0"/>
              </a:spcBef>
              <a:spcAft>
                <a:spcPts val="0"/>
              </a:spcAft>
              <a:buNone/>
              <a:defRPr b="1" cap="none">
                <a:solidFill>
                  <a:schemeClr val="accent2"/>
                </a:solidFill>
                <a:latin typeface="Georgia"/>
                <a:ea typeface="Georgia"/>
                <a:cs typeface="Georgia"/>
                <a:sym typeface="Georgia"/>
              </a:defRPr>
            </a:lvl2pPr>
            <a:lvl3pPr marL="0" marR="0" lvl="2" indent="0" algn="r">
              <a:spcBef>
                <a:spcPts val="0"/>
              </a:spcBef>
              <a:spcAft>
                <a:spcPts val="0"/>
              </a:spcAft>
              <a:buNone/>
              <a:defRPr b="1" cap="none">
                <a:solidFill>
                  <a:schemeClr val="accent2"/>
                </a:solidFill>
                <a:latin typeface="Georgia"/>
                <a:ea typeface="Georgia"/>
                <a:cs typeface="Georgia"/>
                <a:sym typeface="Georgia"/>
              </a:defRPr>
            </a:lvl3pPr>
            <a:lvl4pPr marL="0" marR="0" lvl="3" indent="0" algn="r">
              <a:spcBef>
                <a:spcPts val="0"/>
              </a:spcBef>
              <a:spcAft>
                <a:spcPts val="0"/>
              </a:spcAft>
              <a:buNone/>
              <a:defRPr b="1" cap="none">
                <a:solidFill>
                  <a:schemeClr val="accent2"/>
                </a:solidFill>
                <a:latin typeface="Georgia"/>
                <a:ea typeface="Georgia"/>
                <a:cs typeface="Georgia"/>
                <a:sym typeface="Georgia"/>
              </a:defRPr>
            </a:lvl4pPr>
            <a:lvl5pPr marL="0" marR="0" lvl="4" indent="0" algn="r">
              <a:spcBef>
                <a:spcPts val="0"/>
              </a:spcBef>
              <a:spcAft>
                <a:spcPts val="0"/>
              </a:spcAft>
              <a:buNone/>
              <a:defRPr b="1" cap="none">
                <a:solidFill>
                  <a:schemeClr val="accent2"/>
                </a:solidFill>
                <a:latin typeface="Georgia"/>
                <a:ea typeface="Georgia"/>
                <a:cs typeface="Georgia"/>
                <a:sym typeface="Georgia"/>
              </a:defRPr>
            </a:lvl5pPr>
            <a:lvl6pPr marL="0" marR="0" lvl="5" indent="0" algn="r">
              <a:spcBef>
                <a:spcPts val="0"/>
              </a:spcBef>
              <a:spcAft>
                <a:spcPts val="0"/>
              </a:spcAft>
              <a:buNone/>
              <a:defRPr b="1" cap="none">
                <a:solidFill>
                  <a:schemeClr val="accent2"/>
                </a:solidFill>
                <a:latin typeface="Georgia"/>
                <a:ea typeface="Georgia"/>
                <a:cs typeface="Georgia"/>
                <a:sym typeface="Georgia"/>
              </a:defRPr>
            </a:lvl6pPr>
            <a:lvl7pPr marL="0" marR="0" lvl="6" indent="0" algn="r">
              <a:spcBef>
                <a:spcPts val="0"/>
              </a:spcBef>
              <a:spcAft>
                <a:spcPts val="0"/>
              </a:spcAft>
              <a:buNone/>
              <a:defRPr b="1" cap="none">
                <a:solidFill>
                  <a:schemeClr val="accent2"/>
                </a:solidFill>
                <a:latin typeface="Georgia"/>
                <a:ea typeface="Georgia"/>
                <a:cs typeface="Georgia"/>
                <a:sym typeface="Georgia"/>
              </a:defRPr>
            </a:lvl7pPr>
            <a:lvl8pPr marL="0" marR="0" lvl="7" indent="0" algn="r">
              <a:spcBef>
                <a:spcPts val="0"/>
              </a:spcBef>
              <a:spcAft>
                <a:spcPts val="0"/>
              </a:spcAft>
              <a:buNone/>
              <a:defRPr b="1" cap="none">
                <a:solidFill>
                  <a:schemeClr val="accent2"/>
                </a:solidFill>
                <a:latin typeface="Georgia"/>
                <a:ea typeface="Georgia"/>
                <a:cs typeface="Georgia"/>
                <a:sym typeface="Georgia"/>
              </a:defRPr>
            </a:lvl8pPr>
            <a:lvl9pPr marL="0" marR="0" lvl="8" indent="0" algn="r">
              <a:spcBef>
                <a:spcPts val="0"/>
              </a:spcBef>
              <a:spcAft>
                <a:spcPts val="0"/>
              </a:spcAft>
              <a:buNone/>
              <a:defRPr b="1" cap="none">
                <a:solidFill>
                  <a:schemeClr val="accent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5"/>
          <p:cNvSpPr/>
          <p:nvPr/>
        </p:nvSpPr>
        <p:spPr>
          <a:xfrm>
            <a:off x="0" y="366713"/>
            <a:ext cx="9906000" cy="84137"/>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1" name="Google Shape;11;p45"/>
          <p:cNvSpPr/>
          <p:nvPr/>
        </p:nvSpPr>
        <p:spPr>
          <a:xfrm>
            <a:off x="0" y="0"/>
            <a:ext cx="9906000" cy="31115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2" name="Google Shape;12;p45"/>
          <p:cNvSpPr/>
          <p:nvPr/>
        </p:nvSpPr>
        <p:spPr>
          <a:xfrm>
            <a:off x="0" y="307975"/>
            <a:ext cx="9906000" cy="920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3" name="Google Shape;13;p45"/>
          <p:cNvSpPr/>
          <p:nvPr/>
        </p:nvSpPr>
        <p:spPr>
          <a:xfrm rot="10800000" flipH="1">
            <a:off x="5861050" y="360363"/>
            <a:ext cx="4044950" cy="9048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4" name="Google Shape;14;p45"/>
          <p:cNvSpPr/>
          <p:nvPr/>
        </p:nvSpPr>
        <p:spPr>
          <a:xfrm rot="10800000" flipH="1">
            <a:off x="5861050" y="439738"/>
            <a:ext cx="4044950" cy="180975"/>
          </a:xfrm>
          <a:prstGeom prst="rect">
            <a:avLst/>
          </a:prstGeom>
          <a:solidFill>
            <a:schemeClr val="accent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5" name="Google Shape;15;p45"/>
          <p:cNvSpPr/>
          <p:nvPr/>
        </p:nvSpPr>
        <p:spPr>
          <a:xfrm>
            <a:off x="5857875" y="496888"/>
            <a:ext cx="3317875" cy="28575"/>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6" name="Google Shape;16;p45"/>
          <p:cNvSpPr/>
          <p:nvPr/>
        </p:nvSpPr>
        <p:spPr>
          <a:xfrm>
            <a:off x="7988300" y="588963"/>
            <a:ext cx="1733550" cy="36512"/>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7" name="Google Shape;17;p45"/>
          <p:cNvSpPr/>
          <p:nvPr/>
        </p:nvSpPr>
        <p:spPr>
          <a:xfrm>
            <a:off x="9842500" y="-1588"/>
            <a:ext cx="61913" cy="620713"/>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8" name="Google Shape;18;p45"/>
          <p:cNvSpPr/>
          <p:nvPr/>
        </p:nvSpPr>
        <p:spPr>
          <a:xfrm>
            <a:off x="9798050" y="-1588"/>
            <a:ext cx="30163" cy="620713"/>
          </a:xfrm>
          <a:prstGeom prst="rect">
            <a:avLst/>
          </a:prstGeom>
          <a:solidFill>
            <a:srgbClr val="FFFFFF">
              <a:alpha val="6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19" name="Google Shape;19;p45"/>
          <p:cNvSpPr/>
          <p:nvPr/>
        </p:nvSpPr>
        <p:spPr>
          <a:xfrm>
            <a:off x="9777413" y="-1588"/>
            <a:ext cx="9525" cy="620713"/>
          </a:xfrm>
          <a:prstGeom prst="rect">
            <a:avLst/>
          </a:pr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0" name="Google Shape;20;p45"/>
          <p:cNvSpPr/>
          <p:nvPr/>
        </p:nvSpPr>
        <p:spPr>
          <a:xfrm>
            <a:off x="9723438" y="-1588"/>
            <a:ext cx="30162" cy="620713"/>
          </a:xfrm>
          <a:prstGeom prst="rect">
            <a:avLst/>
          </a:prstGeom>
          <a:solidFill>
            <a:srgbClr val="FFFFFF">
              <a:alpha val="4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1" name="Google Shape;21;p45"/>
          <p:cNvSpPr/>
          <p:nvPr/>
        </p:nvSpPr>
        <p:spPr>
          <a:xfrm>
            <a:off x="9658350" y="0"/>
            <a:ext cx="60325" cy="585788"/>
          </a:xfrm>
          <a:prstGeom prst="rect">
            <a:avLst/>
          </a:prstGeom>
          <a:solidFill>
            <a:srgbClr val="FFFFFF">
              <a:alpha val="2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2" name="Google Shape;22;p45"/>
          <p:cNvSpPr/>
          <p:nvPr/>
        </p:nvSpPr>
        <p:spPr>
          <a:xfrm>
            <a:off x="9612313" y="0"/>
            <a:ext cx="11112" cy="585788"/>
          </a:xfrm>
          <a:prstGeom prst="rect">
            <a:avLst/>
          </a:prstGeom>
          <a:solidFill>
            <a:srgbClr val="FFFFFF">
              <a:alpha val="2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eorgia"/>
              <a:ea typeface="Georgia"/>
              <a:cs typeface="Georgia"/>
              <a:sym typeface="Georgia"/>
            </a:endParaRPr>
          </a:p>
        </p:txBody>
      </p:sp>
      <p:sp>
        <p:nvSpPr>
          <p:cNvPr id="23" name="Google Shape;23;p45"/>
          <p:cNvSpPr txBox="1">
            <a:spLocks noGrp="1"/>
          </p:cNvSpPr>
          <p:nvPr>
            <p:ph type="title"/>
          </p:nvPr>
        </p:nvSpPr>
        <p:spPr>
          <a:xfrm>
            <a:off x="495300" y="1143000"/>
            <a:ext cx="8915400" cy="1066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1pPr>
            <a:lvl2pPr marR="0" lvl="1"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2pPr>
            <a:lvl3pPr marR="0" lvl="2"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3pPr>
            <a:lvl4pPr marR="0" lvl="3"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4pPr>
            <a:lvl5pPr marR="0" lvl="4"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5pPr>
            <a:lvl6pPr marR="0" lvl="5"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6pPr>
            <a:lvl7pPr marR="0" lvl="6"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7pPr>
            <a:lvl8pPr marR="0" lvl="7"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8pPr>
            <a:lvl9pPr marR="0" lvl="8" algn="l" rtl="0">
              <a:spcBef>
                <a:spcPts val="0"/>
              </a:spcBef>
              <a:spcAft>
                <a:spcPts val="0"/>
              </a:spcAft>
              <a:buSzPts val="1400"/>
              <a:buNone/>
              <a:defRPr sz="4000" b="0" i="0" u="none" strike="noStrike" cap="none">
                <a:solidFill>
                  <a:schemeClr val="dk2"/>
                </a:solidFill>
                <a:latin typeface="Trebuchet MS"/>
                <a:ea typeface="Trebuchet MS"/>
                <a:cs typeface="Trebuchet MS"/>
                <a:sym typeface="Trebuchet MS"/>
              </a:defRPr>
            </a:lvl9pPr>
          </a:lstStyle>
          <a:p>
            <a:endParaRPr/>
          </a:p>
        </p:txBody>
      </p:sp>
      <p:sp>
        <p:nvSpPr>
          <p:cNvPr id="24" name="Google Shape;24;p45"/>
          <p:cNvSpPr txBox="1">
            <a:spLocks noGrp="1"/>
          </p:cNvSpPr>
          <p:nvPr>
            <p:ph type="body" idx="1"/>
          </p:nvPr>
        </p:nvSpPr>
        <p:spPr>
          <a:xfrm>
            <a:off x="495300" y="2249488"/>
            <a:ext cx="8915400" cy="432435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300"/>
              </a:spcBef>
              <a:spcAft>
                <a:spcPts val="0"/>
              </a:spcAft>
              <a:buClr>
                <a:srgbClr val="A04DA3"/>
              </a:buClr>
              <a:buSzPts val="2800"/>
              <a:buFont typeface="Georgia"/>
              <a:buChar char="•"/>
              <a:defRPr sz="2800" b="0" i="0" u="none" strike="noStrike" cap="none">
                <a:solidFill>
                  <a:schemeClr val="dk1"/>
                </a:solidFill>
                <a:latin typeface="Georgia"/>
                <a:ea typeface="Georgia"/>
                <a:cs typeface="Georgia"/>
                <a:sym typeface="Georgia"/>
              </a:defRPr>
            </a:lvl1pPr>
            <a:lvl2pPr marL="914400" marR="0" lvl="1" indent="-393700" algn="l" rtl="0">
              <a:spcBef>
                <a:spcPts val="300"/>
              </a:spcBef>
              <a:spcAft>
                <a:spcPts val="0"/>
              </a:spcAft>
              <a:buClr>
                <a:schemeClr val="accent2"/>
              </a:buClr>
              <a:buSzPts val="2600"/>
              <a:buFont typeface="Georgia"/>
              <a:buChar char="▫"/>
              <a:defRPr sz="2600" b="0" i="0" u="none" strike="noStrike" cap="none">
                <a:solidFill>
                  <a:schemeClr val="accent2"/>
                </a:solidFill>
                <a:latin typeface="Georgia"/>
                <a:ea typeface="Georgia"/>
                <a:cs typeface="Georgia"/>
                <a:sym typeface="Georgia"/>
              </a:defRPr>
            </a:lvl2pPr>
            <a:lvl3pPr marL="1371600" marR="0" lvl="2" indent="-381000" algn="l" rtl="0">
              <a:spcBef>
                <a:spcPts val="300"/>
              </a:spcBef>
              <a:spcAft>
                <a:spcPts val="0"/>
              </a:spcAft>
              <a:buClr>
                <a:schemeClr val="accent1"/>
              </a:buClr>
              <a:buSzPts val="2400"/>
              <a:buFont typeface="Noto Sans Symbols"/>
              <a:buChar char="●"/>
              <a:defRPr sz="2400" b="0" i="0" u="none" strike="noStrike" cap="none">
                <a:solidFill>
                  <a:schemeClr val="accent1"/>
                </a:solidFill>
                <a:latin typeface="Georgia"/>
                <a:ea typeface="Georgia"/>
                <a:cs typeface="Georgia"/>
                <a:sym typeface="Georgia"/>
              </a:defRPr>
            </a:lvl3pPr>
            <a:lvl4pPr marL="1828800" marR="0" lvl="3" indent="-368300" algn="l" rtl="0">
              <a:spcBef>
                <a:spcPts val="300"/>
              </a:spcBef>
              <a:spcAft>
                <a:spcPts val="0"/>
              </a:spcAft>
              <a:buClr>
                <a:schemeClr val="accent1"/>
              </a:buClr>
              <a:buSzPts val="2200"/>
              <a:buFont typeface="Noto Sans Symbols"/>
              <a:buChar char="●"/>
              <a:defRPr sz="2200" b="0" i="0" u="none" strike="noStrike" cap="none">
                <a:solidFill>
                  <a:schemeClr val="accent1"/>
                </a:solidFill>
                <a:latin typeface="Georgia"/>
                <a:ea typeface="Georgia"/>
                <a:cs typeface="Georgia"/>
                <a:sym typeface="Georgia"/>
              </a:defRPr>
            </a:lvl4pPr>
            <a:lvl5pPr marL="2286000" marR="0" lvl="4" indent="-355600" algn="l" rtl="0">
              <a:spcBef>
                <a:spcPts val="300"/>
              </a:spcBef>
              <a:spcAft>
                <a:spcPts val="0"/>
              </a:spcAft>
              <a:buClr>
                <a:srgbClr val="A04DA3"/>
              </a:buClr>
              <a:buSzPts val="2000"/>
              <a:buFont typeface="Georgia"/>
              <a:buChar char="▫"/>
              <a:defRPr sz="2000" b="0" i="0" u="none" strike="noStrike" cap="none">
                <a:solidFill>
                  <a:srgbClr val="A04DA3"/>
                </a:solidFill>
                <a:latin typeface="Georgia"/>
                <a:ea typeface="Georgia"/>
                <a:cs typeface="Georgia"/>
                <a:sym typeface="Georgia"/>
              </a:defRPr>
            </a:lvl5pPr>
            <a:lvl6pPr marL="2743200" marR="0" lvl="5" indent="-342900" algn="l" rtl="0">
              <a:spcBef>
                <a:spcPts val="300"/>
              </a:spcBef>
              <a:spcAft>
                <a:spcPts val="0"/>
              </a:spcAft>
              <a:buClr>
                <a:schemeClr val="accent3"/>
              </a:buClr>
              <a:buSzPts val="1800"/>
              <a:buFont typeface="Georgia"/>
              <a:buChar char="▫"/>
              <a:defRPr sz="1800" b="0" i="0" u="none" strike="noStrike" cap="none">
                <a:solidFill>
                  <a:schemeClr val="accent3"/>
                </a:solidFill>
                <a:latin typeface="Georgia"/>
                <a:ea typeface="Georgia"/>
                <a:cs typeface="Georgia"/>
                <a:sym typeface="Georgia"/>
              </a:defRPr>
            </a:lvl6pPr>
            <a:lvl7pPr marL="3200400" marR="0" lvl="6" indent="-330200" algn="l" rtl="0">
              <a:spcBef>
                <a:spcPts val="300"/>
              </a:spcBef>
              <a:spcAft>
                <a:spcPts val="0"/>
              </a:spcAft>
              <a:buClr>
                <a:schemeClr val="accent3"/>
              </a:buClr>
              <a:buSzPts val="1600"/>
              <a:buFont typeface="Georgia"/>
              <a:buChar char="▫"/>
              <a:defRPr sz="1600" b="0" i="0" u="none" strike="noStrike" cap="none">
                <a:solidFill>
                  <a:schemeClr val="accent3"/>
                </a:solidFill>
                <a:latin typeface="Georgia"/>
                <a:ea typeface="Georgia"/>
                <a:cs typeface="Georgia"/>
                <a:sym typeface="Georgia"/>
              </a:defRPr>
            </a:lvl7pPr>
            <a:lvl8pPr marL="3657600" marR="0" lvl="7" indent="-323850" algn="l" rtl="0">
              <a:spcBef>
                <a:spcPts val="300"/>
              </a:spcBef>
              <a:spcAft>
                <a:spcPts val="0"/>
              </a:spcAft>
              <a:buClr>
                <a:schemeClr val="accent3"/>
              </a:buClr>
              <a:buSzPts val="1500"/>
              <a:buFont typeface="Georgia"/>
              <a:buChar char="◦"/>
              <a:defRPr sz="1500" b="0" i="0" u="none" strike="noStrike" cap="none">
                <a:solidFill>
                  <a:schemeClr val="accent3"/>
                </a:solidFill>
                <a:latin typeface="Georgia"/>
                <a:ea typeface="Georgia"/>
                <a:cs typeface="Georgia"/>
                <a:sym typeface="Georgia"/>
              </a:defRPr>
            </a:lvl8pPr>
            <a:lvl9pPr marL="4114800" marR="0" lvl="8" indent="-317500" algn="l" rtl="0">
              <a:spcBef>
                <a:spcPts val="300"/>
              </a:spcBef>
              <a:spcAft>
                <a:spcPts val="0"/>
              </a:spcAft>
              <a:buClr>
                <a:schemeClr val="accent3"/>
              </a:buClr>
              <a:buSzPts val="14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5" name="Google Shape;25;p45"/>
          <p:cNvSpPr txBox="1">
            <a:spLocks noGrp="1"/>
          </p:cNvSpPr>
          <p:nvPr>
            <p:ph type="dt" idx="10"/>
          </p:nvPr>
        </p:nvSpPr>
        <p:spPr>
          <a:xfrm>
            <a:off x="7135813" y="612775"/>
            <a:ext cx="1036637"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6" name="Google Shape;26;p45"/>
          <p:cNvSpPr txBox="1">
            <a:spLocks noGrp="1"/>
          </p:cNvSpPr>
          <p:nvPr>
            <p:ph type="ftr" idx="11"/>
          </p:nvPr>
        </p:nvSpPr>
        <p:spPr>
          <a:xfrm>
            <a:off x="5695950" y="612775"/>
            <a:ext cx="1436688"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800" b="0" i="0" u="none" strike="noStrike" cap="none">
                <a:solidFill>
                  <a:schemeClr val="accent2"/>
                </a:solidFill>
                <a:latin typeface="Georgia"/>
                <a:ea typeface="Georgia"/>
                <a:cs typeface="Georgia"/>
                <a:sym typeface="Georgia"/>
              </a:defRPr>
            </a:lvl1pPr>
            <a:lvl2pPr marR="0" lvl="1"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2pPr>
            <a:lvl3pPr marR="0" lvl="2"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3pPr>
            <a:lvl4pPr marR="0" lvl="3"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4pPr>
            <a:lvl5pPr marR="0" lvl="4"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5pPr>
            <a:lvl6pPr marR="0" lvl="5"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6pPr>
            <a:lvl7pPr marR="0" lvl="6"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7pPr>
            <a:lvl8pPr marR="0" lvl="7"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8pPr>
            <a:lvl9pPr marR="0" lvl="8" algn="l" rtl="0">
              <a:spcBef>
                <a:spcPts val="0"/>
              </a:spcBef>
              <a:spcAft>
                <a:spcPts val="0"/>
              </a:spcAft>
              <a:buSzPts val="1400"/>
              <a:buNone/>
              <a:defRPr sz="1800" b="0" i="0" u="none" strike="noStrike" cap="none">
                <a:solidFill>
                  <a:schemeClr val="dk1"/>
                </a:solidFill>
                <a:latin typeface="Georgia"/>
                <a:ea typeface="Georgia"/>
                <a:cs typeface="Georgia"/>
                <a:sym typeface="Georgia"/>
              </a:defRPr>
            </a:lvl9pPr>
          </a:lstStyle>
          <a:p>
            <a:endParaRPr/>
          </a:p>
        </p:txBody>
      </p:sp>
      <p:sp>
        <p:nvSpPr>
          <p:cNvPr id="27" name="Google Shape;27;p45"/>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800" b="1" i="0" u="none" strike="noStrike" cap="none">
                <a:solidFill>
                  <a:schemeClr val="accent2"/>
                </a:solidFill>
                <a:latin typeface="Georgia"/>
                <a:ea typeface="Georgia"/>
                <a:cs typeface="Georgia"/>
                <a:sym typeface="Georgia"/>
              </a:defRPr>
            </a:lvl1pPr>
            <a:lvl2pPr marL="0" marR="0" lvl="1" indent="0" algn="r" rtl="0">
              <a:spcBef>
                <a:spcPts val="0"/>
              </a:spcBef>
              <a:spcAft>
                <a:spcPts val="0"/>
              </a:spcAft>
              <a:buNone/>
              <a:defRPr sz="1800" b="1" i="0" u="none" strike="noStrike" cap="none">
                <a:solidFill>
                  <a:schemeClr val="accent2"/>
                </a:solidFill>
                <a:latin typeface="Georgia"/>
                <a:ea typeface="Georgia"/>
                <a:cs typeface="Georgia"/>
                <a:sym typeface="Georgia"/>
              </a:defRPr>
            </a:lvl2pPr>
            <a:lvl3pPr marL="0" marR="0" lvl="2" indent="0" algn="r" rtl="0">
              <a:spcBef>
                <a:spcPts val="0"/>
              </a:spcBef>
              <a:spcAft>
                <a:spcPts val="0"/>
              </a:spcAft>
              <a:buNone/>
              <a:defRPr sz="1800" b="1" i="0" u="none" strike="noStrike" cap="none">
                <a:solidFill>
                  <a:schemeClr val="accent2"/>
                </a:solidFill>
                <a:latin typeface="Georgia"/>
                <a:ea typeface="Georgia"/>
                <a:cs typeface="Georgia"/>
                <a:sym typeface="Georgia"/>
              </a:defRPr>
            </a:lvl3pPr>
            <a:lvl4pPr marL="0" marR="0" lvl="3" indent="0" algn="r" rtl="0">
              <a:spcBef>
                <a:spcPts val="0"/>
              </a:spcBef>
              <a:spcAft>
                <a:spcPts val="0"/>
              </a:spcAft>
              <a:buNone/>
              <a:defRPr sz="1800" b="1" i="0" u="none" strike="noStrike" cap="none">
                <a:solidFill>
                  <a:schemeClr val="accent2"/>
                </a:solidFill>
                <a:latin typeface="Georgia"/>
                <a:ea typeface="Georgia"/>
                <a:cs typeface="Georgia"/>
                <a:sym typeface="Georgia"/>
              </a:defRPr>
            </a:lvl4pPr>
            <a:lvl5pPr marL="0" marR="0" lvl="4" indent="0" algn="r" rtl="0">
              <a:spcBef>
                <a:spcPts val="0"/>
              </a:spcBef>
              <a:spcAft>
                <a:spcPts val="0"/>
              </a:spcAft>
              <a:buNone/>
              <a:defRPr sz="1800" b="1" i="0" u="none" strike="noStrike" cap="none">
                <a:solidFill>
                  <a:schemeClr val="accent2"/>
                </a:solidFill>
                <a:latin typeface="Georgia"/>
                <a:ea typeface="Georgia"/>
                <a:cs typeface="Georgia"/>
                <a:sym typeface="Georgia"/>
              </a:defRPr>
            </a:lvl5pPr>
            <a:lvl6pPr marL="0" marR="0" lvl="5" indent="0" algn="r" rtl="0">
              <a:spcBef>
                <a:spcPts val="0"/>
              </a:spcBef>
              <a:spcAft>
                <a:spcPts val="0"/>
              </a:spcAft>
              <a:buNone/>
              <a:defRPr sz="1800" b="1" i="0" u="none" strike="noStrike" cap="none">
                <a:solidFill>
                  <a:schemeClr val="accent2"/>
                </a:solidFill>
                <a:latin typeface="Georgia"/>
                <a:ea typeface="Georgia"/>
                <a:cs typeface="Georgia"/>
                <a:sym typeface="Georgia"/>
              </a:defRPr>
            </a:lvl6pPr>
            <a:lvl7pPr marL="0" marR="0" lvl="6" indent="0" algn="r" rtl="0">
              <a:spcBef>
                <a:spcPts val="0"/>
              </a:spcBef>
              <a:spcAft>
                <a:spcPts val="0"/>
              </a:spcAft>
              <a:buNone/>
              <a:defRPr sz="1800" b="1" i="0" u="none" strike="noStrike" cap="none">
                <a:solidFill>
                  <a:schemeClr val="accent2"/>
                </a:solidFill>
                <a:latin typeface="Georgia"/>
                <a:ea typeface="Georgia"/>
                <a:cs typeface="Georgia"/>
                <a:sym typeface="Georgia"/>
              </a:defRPr>
            </a:lvl7pPr>
            <a:lvl8pPr marL="0" marR="0" lvl="7" indent="0" algn="r" rtl="0">
              <a:spcBef>
                <a:spcPts val="0"/>
              </a:spcBef>
              <a:spcAft>
                <a:spcPts val="0"/>
              </a:spcAft>
              <a:buNone/>
              <a:defRPr sz="1800" b="1" i="0" u="none" strike="noStrike" cap="none">
                <a:solidFill>
                  <a:schemeClr val="accent2"/>
                </a:solidFill>
                <a:latin typeface="Georgia"/>
                <a:ea typeface="Georgia"/>
                <a:cs typeface="Georgia"/>
                <a:sym typeface="Georgia"/>
              </a:defRPr>
            </a:lvl8pPr>
            <a:lvl9pPr marL="0" marR="0" lvl="8" indent="0" algn="r" rtl="0">
              <a:spcBef>
                <a:spcPts val="0"/>
              </a:spcBef>
              <a:spcAft>
                <a:spcPts val="0"/>
              </a:spcAft>
              <a:buNone/>
              <a:defRPr sz="1800" b="1" i="0" u="none" strike="noStrike" cap="none">
                <a:solidFill>
                  <a:schemeClr val="accent2"/>
                </a:solidFill>
                <a:latin typeface="Georgia"/>
                <a:ea typeface="Georgia"/>
                <a:cs typeface="Georgia"/>
                <a:sym typeface="Georgia"/>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www.brocardi.it/dizionario/2193.html" TargetMode="External"/><Relationship Id="rId7" Type="http://schemas.openxmlformats.org/officeDocument/2006/relationships/diagramColors" Target="../diagrams/colors5.xml"/><Relationship Id="rId2" Type="http://schemas.openxmlformats.org/officeDocument/2006/relationships/hyperlink" Target="https://www.brocardi.it/dizionario/2729.html" TargetMode="Externa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diagramLayout" Target="../diagrams/layout9.xml"/><Relationship Id="rId18" Type="http://schemas.openxmlformats.org/officeDocument/2006/relationships/diagramLayout" Target="../diagrams/layout10.xml"/><Relationship Id="rId26" Type="http://schemas.microsoft.com/office/2007/relationships/diagramDrawing" Target="../diagrams/drawing11.xml"/><Relationship Id="rId3" Type="http://schemas.openxmlformats.org/officeDocument/2006/relationships/diagramLayout" Target="../diagrams/layout7.xml"/><Relationship Id="rId21" Type="http://schemas.microsoft.com/office/2007/relationships/diagramDrawing" Target="../diagrams/drawing10.xml"/><Relationship Id="rId7" Type="http://schemas.openxmlformats.org/officeDocument/2006/relationships/diagramData" Target="../diagrams/data8.xml"/><Relationship Id="rId12" Type="http://schemas.openxmlformats.org/officeDocument/2006/relationships/diagramData" Target="../diagrams/data9.xml"/><Relationship Id="rId17" Type="http://schemas.openxmlformats.org/officeDocument/2006/relationships/diagramData" Target="../diagrams/data10.xml"/><Relationship Id="rId25" Type="http://schemas.openxmlformats.org/officeDocument/2006/relationships/diagramColors" Target="../diagrams/colors11.xml"/><Relationship Id="rId2" Type="http://schemas.openxmlformats.org/officeDocument/2006/relationships/diagramData" Target="../diagrams/data7.xml"/><Relationship Id="rId16" Type="http://schemas.microsoft.com/office/2007/relationships/diagramDrawing" Target="../diagrams/drawing9.xml"/><Relationship Id="rId20" Type="http://schemas.openxmlformats.org/officeDocument/2006/relationships/diagramColors" Target="../diagrams/colors10.xml"/><Relationship Id="rId1" Type="http://schemas.openxmlformats.org/officeDocument/2006/relationships/slideLayout" Target="../slideLayouts/slideLayout3.xml"/><Relationship Id="rId6" Type="http://schemas.microsoft.com/office/2007/relationships/diagramDrawing" Target="../diagrams/drawing7.xml"/><Relationship Id="rId11" Type="http://schemas.microsoft.com/office/2007/relationships/diagramDrawing" Target="../diagrams/drawing8.xml"/><Relationship Id="rId24" Type="http://schemas.openxmlformats.org/officeDocument/2006/relationships/diagramQuickStyle" Target="../diagrams/quickStyle11.xml"/><Relationship Id="rId5" Type="http://schemas.openxmlformats.org/officeDocument/2006/relationships/diagramColors" Target="../diagrams/colors7.xml"/><Relationship Id="rId15" Type="http://schemas.openxmlformats.org/officeDocument/2006/relationships/diagramColors" Target="../diagrams/colors9.xml"/><Relationship Id="rId23" Type="http://schemas.openxmlformats.org/officeDocument/2006/relationships/diagramLayout" Target="../diagrams/layout11.xml"/><Relationship Id="rId10" Type="http://schemas.openxmlformats.org/officeDocument/2006/relationships/diagramColors" Target="../diagrams/colors8.xml"/><Relationship Id="rId19" Type="http://schemas.openxmlformats.org/officeDocument/2006/relationships/diagramQuickStyle" Target="../diagrams/quickStyle10.xml"/><Relationship Id="rId4" Type="http://schemas.openxmlformats.org/officeDocument/2006/relationships/diagramQuickStyle" Target="../diagrams/quickStyle7.xml"/><Relationship Id="rId9" Type="http://schemas.openxmlformats.org/officeDocument/2006/relationships/diagramQuickStyle" Target="../diagrams/quickStyle8.xml"/><Relationship Id="rId14" Type="http://schemas.openxmlformats.org/officeDocument/2006/relationships/diagramQuickStyle" Target="../diagrams/quickStyle9.xml"/><Relationship Id="rId22" Type="http://schemas.openxmlformats.org/officeDocument/2006/relationships/diagramData" Target="../diagrams/data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ecb.europa.eu/home/html/index.it.html"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7.xml.rels><?xml version="1.0" encoding="UTF-8" standalone="yes"?>
<Relationships xmlns="http://schemas.openxmlformats.org/package/2006/relationships"><Relationship Id="rId13" Type="http://schemas.openxmlformats.org/officeDocument/2006/relationships/diagramData" Target="../diagrams/data19.xml"/><Relationship Id="rId18" Type="http://schemas.openxmlformats.org/officeDocument/2006/relationships/diagramData" Target="../diagrams/data20.xml"/><Relationship Id="rId26" Type="http://schemas.openxmlformats.org/officeDocument/2006/relationships/diagramColors" Target="../diagrams/colors21.xml"/><Relationship Id="rId39" Type="http://schemas.openxmlformats.org/officeDocument/2006/relationships/diagramLayout" Target="../diagrams/layout24.xml"/><Relationship Id="rId21" Type="http://schemas.openxmlformats.org/officeDocument/2006/relationships/diagramColors" Target="../diagrams/colors20.xml"/><Relationship Id="rId34" Type="http://schemas.openxmlformats.org/officeDocument/2006/relationships/diagramLayout" Target="../diagrams/layout23.xml"/><Relationship Id="rId42" Type="http://schemas.microsoft.com/office/2007/relationships/diagramDrawing" Target="../diagrams/drawing24.xml"/><Relationship Id="rId47" Type="http://schemas.microsoft.com/office/2007/relationships/diagramDrawing" Target="../diagrams/drawing25.xml"/><Relationship Id="rId50" Type="http://schemas.openxmlformats.org/officeDocument/2006/relationships/diagramQuickStyle" Target="../diagrams/quickStyle26.xml"/><Relationship Id="rId55" Type="http://schemas.openxmlformats.org/officeDocument/2006/relationships/diagramQuickStyle" Target="../diagrams/quickStyle27.xml"/><Relationship Id="rId63" Type="http://schemas.openxmlformats.org/officeDocument/2006/relationships/diagramData" Target="../diagrams/data29.xml"/><Relationship Id="rId68" Type="http://schemas.openxmlformats.org/officeDocument/2006/relationships/diagramData" Target="../diagrams/data30.xml"/><Relationship Id="rId76" Type="http://schemas.openxmlformats.org/officeDocument/2006/relationships/diagramColors" Target="../diagrams/colors31.xml"/><Relationship Id="rId7" Type="http://schemas.microsoft.com/office/2007/relationships/diagramDrawing" Target="../diagrams/drawing17.xml"/><Relationship Id="rId71" Type="http://schemas.openxmlformats.org/officeDocument/2006/relationships/diagramColors" Target="../diagrams/colors30.xml"/><Relationship Id="rId2" Type="http://schemas.openxmlformats.org/officeDocument/2006/relationships/notesSlide" Target="../notesSlides/notesSlide24.xml"/><Relationship Id="rId16" Type="http://schemas.openxmlformats.org/officeDocument/2006/relationships/diagramColors" Target="../diagrams/colors19.xml"/><Relationship Id="rId29" Type="http://schemas.openxmlformats.org/officeDocument/2006/relationships/diagramLayout" Target="../diagrams/layout22.xml"/><Relationship Id="rId11" Type="http://schemas.openxmlformats.org/officeDocument/2006/relationships/diagramColors" Target="../diagrams/colors18.xml"/><Relationship Id="rId24" Type="http://schemas.openxmlformats.org/officeDocument/2006/relationships/diagramLayout" Target="../diagrams/layout21.xml"/><Relationship Id="rId32" Type="http://schemas.microsoft.com/office/2007/relationships/diagramDrawing" Target="../diagrams/drawing22.xml"/><Relationship Id="rId37" Type="http://schemas.microsoft.com/office/2007/relationships/diagramDrawing" Target="../diagrams/drawing23.xml"/><Relationship Id="rId40" Type="http://schemas.openxmlformats.org/officeDocument/2006/relationships/diagramQuickStyle" Target="../diagrams/quickStyle24.xml"/><Relationship Id="rId45" Type="http://schemas.openxmlformats.org/officeDocument/2006/relationships/diagramQuickStyle" Target="../diagrams/quickStyle25.xml"/><Relationship Id="rId53" Type="http://schemas.openxmlformats.org/officeDocument/2006/relationships/diagramData" Target="../diagrams/data27.xml"/><Relationship Id="rId58" Type="http://schemas.openxmlformats.org/officeDocument/2006/relationships/diagramData" Target="../diagrams/data28.xml"/><Relationship Id="rId66" Type="http://schemas.openxmlformats.org/officeDocument/2006/relationships/diagramColors" Target="../diagrams/colors29.xml"/><Relationship Id="rId74" Type="http://schemas.openxmlformats.org/officeDocument/2006/relationships/diagramLayout" Target="../diagrams/layout31.xml"/><Relationship Id="rId79" Type="http://schemas.openxmlformats.org/officeDocument/2006/relationships/diagramLayout" Target="../diagrams/layout32.xml"/><Relationship Id="rId5" Type="http://schemas.openxmlformats.org/officeDocument/2006/relationships/diagramQuickStyle" Target="../diagrams/quickStyle17.xml"/><Relationship Id="rId61" Type="http://schemas.openxmlformats.org/officeDocument/2006/relationships/diagramColors" Target="../diagrams/colors28.xml"/><Relationship Id="rId82" Type="http://schemas.microsoft.com/office/2007/relationships/diagramDrawing" Target="../diagrams/drawing32.xml"/><Relationship Id="rId10" Type="http://schemas.openxmlformats.org/officeDocument/2006/relationships/diagramQuickStyle" Target="../diagrams/quickStyle18.xml"/><Relationship Id="rId19" Type="http://schemas.openxmlformats.org/officeDocument/2006/relationships/diagramLayout" Target="../diagrams/layout20.xml"/><Relationship Id="rId31" Type="http://schemas.openxmlformats.org/officeDocument/2006/relationships/diagramColors" Target="../diagrams/colors22.xml"/><Relationship Id="rId44" Type="http://schemas.openxmlformats.org/officeDocument/2006/relationships/diagramLayout" Target="../diagrams/layout25.xml"/><Relationship Id="rId52" Type="http://schemas.microsoft.com/office/2007/relationships/diagramDrawing" Target="../diagrams/drawing26.xml"/><Relationship Id="rId60" Type="http://schemas.openxmlformats.org/officeDocument/2006/relationships/diagramQuickStyle" Target="../diagrams/quickStyle28.xml"/><Relationship Id="rId65" Type="http://schemas.openxmlformats.org/officeDocument/2006/relationships/diagramQuickStyle" Target="../diagrams/quickStyle29.xml"/><Relationship Id="rId73" Type="http://schemas.openxmlformats.org/officeDocument/2006/relationships/diagramData" Target="../diagrams/data31.xml"/><Relationship Id="rId78" Type="http://schemas.openxmlformats.org/officeDocument/2006/relationships/diagramData" Target="../diagrams/data32.xml"/><Relationship Id="rId81" Type="http://schemas.openxmlformats.org/officeDocument/2006/relationships/diagramColors" Target="../diagrams/colors32.xml"/><Relationship Id="rId4" Type="http://schemas.openxmlformats.org/officeDocument/2006/relationships/diagramLayout" Target="../diagrams/layout17.xml"/><Relationship Id="rId9" Type="http://schemas.openxmlformats.org/officeDocument/2006/relationships/diagramLayout" Target="../diagrams/layout18.xml"/><Relationship Id="rId14" Type="http://schemas.openxmlformats.org/officeDocument/2006/relationships/diagramLayout" Target="../diagrams/layout19.xml"/><Relationship Id="rId22" Type="http://schemas.microsoft.com/office/2007/relationships/diagramDrawing" Target="../diagrams/drawing20.xml"/><Relationship Id="rId27" Type="http://schemas.microsoft.com/office/2007/relationships/diagramDrawing" Target="../diagrams/drawing21.xml"/><Relationship Id="rId30" Type="http://schemas.openxmlformats.org/officeDocument/2006/relationships/diagramQuickStyle" Target="../diagrams/quickStyle22.xml"/><Relationship Id="rId35" Type="http://schemas.openxmlformats.org/officeDocument/2006/relationships/diagramQuickStyle" Target="../diagrams/quickStyle23.xml"/><Relationship Id="rId43" Type="http://schemas.openxmlformats.org/officeDocument/2006/relationships/diagramData" Target="../diagrams/data25.xml"/><Relationship Id="rId48" Type="http://schemas.openxmlformats.org/officeDocument/2006/relationships/diagramData" Target="../diagrams/data26.xml"/><Relationship Id="rId56" Type="http://schemas.openxmlformats.org/officeDocument/2006/relationships/diagramColors" Target="../diagrams/colors27.xml"/><Relationship Id="rId64" Type="http://schemas.openxmlformats.org/officeDocument/2006/relationships/diagramLayout" Target="../diagrams/layout29.xml"/><Relationship Id="rId69" Type="http://schemas.openxmlformats.org/officeDocument/2006/relationships/diagramLayout" Target="../diagrams/layout30.xml"/><Relationship Id="rId77" Type="http://schemas.microsoft.com/office/2007/relationships/diagramDrawing" Target="../diagrams/drawing31.xml"/><Relationship Id="rId8" Type="http://schemas.openxmlformats.org/officeDocument/2006/relationships/diagramData" Target="../diagrams/data18.xml"/><Relationship Id="rId51" Type="http://schemas.openxmlformats.org/officeDocument/2006/relationships/diagramColors" Target="../diagrams/colors26.xml"/><Relationship Id="rId72" Type="http://schemas.microsoft.com/office/2007/relationships/diagramDrawing" Target="../diagrams/drawing30.xml"/><Relationship Id="rId80" Type="http://schemas.openxmlformats.org/officeDocument/2006/relationships/diagramQuickStyle" Target="../diagrams/quickStyle32.xml"/><Relationship Id="rId3" Type="http://schemas.openxmlformats.org/officeDocument/2006/relationships/diagramData" Target="../diagrams/data17.xml"/><Relationship Id="rId12" Type="http://schemas.microsoft.com/office/2007/relationships/diagramDrawing" Target="../diagrams/drawing18.xml"/><Relationship Id="rId17" Type="http://schemas.microsoft.com/office/2007/relationships/diagramDrawing" Target="../diagrams/drawing19.xml"/><Relationship Id="rId25" Type="http://schemas.openxmlformats.org/officeDocument/2006/relationships/diagramQuickStyle" Target="../diagrams/quickStyle21.xml"/><Relationship Id="rId33" Type="http://schemas.openxmlformats.org/officeDocument/2006/relationships/diagramData" Target="../diagrams/data23.xml"/><Relationship Id="rId38" Type="http://schemas.openxmlformats.org/officeDocument/2006/relationships/diagramData" Target="../diagrams/data24.xml"/><Relationship Id="rId46" Type="http://schemas.openxmlformats.org/officeDocument/2006/relationships/diagramColors" Target="../diagrams/colors25.xml"/><Relationship Id="rId59" Type="http://schemas.openxmlformats.org/officeDocument/2006/relationships/diagramLayout" Target="../diagrams/layout28.xml"/><Relationship Id="rId67" Type="http://schemas.microsoft.com/office/2007/relationships/diagramDrawing" Target="../diagrams/drawing29.xml"/><Relationship Id="rId20" Type="http://schemas.openxmlformats.org/officeDocument/2006/relationships/diagramQuickStyle" Target="../diagrams/quickStyle20.xml"/><Relationship Id="rId41" Type="http://schemas.openxmlformats.org/officeDocument/2006/relationships/diagramColors" Target="../diagrams/colors24.xml"/><Relationship Id="rId54" Type="http://schemas.openxmlformats.org/officeDocument/2006/relationships/diagramLayout" Target="../diagrams/layout27.xml"/><Relationship Id="rId62" Type="http://schemas.microsoft.com/office/2007/relationships/diagramDrawing" Target="../diagrams/drawing28.xml"/><Relationship Id="rId70" Type="http://schemas.openxmlformats.org/officeDocument/2006/relationships/diagramQuickStyle" Target="../diagrams/quickStyle30.xml"/><Relationship Id="rId75" Type="http://schemas.openxmlformats.org/officeDocument/2006/relationships/diagramQuickStyle" Target="../diagrams/quickStyle31.xml"/><Relationship Id="rId1" Type="http://schemas.openxmlformats.org/officeDocument/2006/relationships/slideLayout" Target="../slideLayouts/slideLayout3.xml"/><Relationship Id="rId6" Type="http://schemas.openxmlformats.org/officeDocument/2006/relationships/diagramColors" Target="../diagrams/colors17.xml"/><Relationship Id="rId15" Type="http://schemas.openxmlformats.org/officeDocument/2006/relationships/diagramQuickStyle" Target="../diagrams/quickStyle19.xml"/><Relationship Id="rId23" Type="http://schemas.openxmlformats.org/officeDocument/2006/relationships/diagramData" Target="../diagrams/data21.xml"/><Relationship Id="rId28" Type="http://schemas.openxmlformats.org/officeDocument/2006/relationships/diagramData" Target="../diagrams/data22.xml"/><Relationship Id="rId36" Type="http://schemas.openxmlformats.org/officeDocument/2006/relationships/diagramColors" Target="../diagrams/colors23.xml"/><Relationship Id="rId49" Type="http://schemas.openxmlformats.org/officeDocument/2006/relationships/diagramLayout" Target="../diagrams/layout26.xml"/><Relationship Id="rId57" Type="http://schemas.microsoft.com/office/2007/relationships/diagramDrawing" Target="../diagrams/drawing2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https://commercialisti.it/visualizzatore-articolo?_articleId=1524204&amp;plid=1510800"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6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hyperlink" Target="https://www.ifac.org/knowledge-gateway/preparing-future-ready-professionals/publications/enhancing-greenhouse-gas-ghg-reporting?utm_source=Main%2BList%2BNew&amp;utm_campaign=1c2d42232c-EMAIL_CAMPAIGN_2023_05_24_04_33&amp;utm_medium=email&amp;utm_term=0_-1c2d42232c-%5bLIST_EMAIL_ID%5d" TargetMode="External"/><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hyperlink" Target="http://www.icmagroup.org/sustainable-" TargetMode="External"/><Relationship Id="rId2" Type="http://schemas.openxmlformats.org/officeDocument/2006/relationships/hyperlink" Target="https://www.iso.org/standard/60857.html" TargetMode="Externa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hyperlink" Target="https://www.iso.org/standard/63787.html" TargetMode="Externa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hyperlink" Target="https://www.globalslaveryindex.org/" TargetMode="Externa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
          <p:cNvSpPr txBox="1">
            <a:spLocks noGrp="1"/>
          </p:cNvSpPr>
          <p:nvPr>
            <p:ph type="ctrTitle"/>
          </p:nvPr>
        </p:nvSpPr>
        <p:spPr>
          <a:xfrm>
            <a:off x="445722" y="239697"/>
            <a:ext cx="8902463" cy="3089459"/>
          </a:xfrm>
          <a:prstGeom prst="rect">
            <a:avLst/>
          </a:prstGeom>
          <a:noFill/>
          <a:ln>
            <a:noFill/>
          </a:ln>
        </p:spPr>
        <p:txBody>
          <a:bodyPr spcFirstLastPara="1" wrap="square" lIns="91425" tIns="45700" rIns="91425" bIns="45700" anchor="b" anchorCtr="0">
            <a:noAutofit/>
          </a:bodyPr>
          <a:lstStyle/>
          <a:p>
            <a:pPr marL="0" lvl="0" indent="0" algn="l" rtl="0">
              <a:lnSpc>
                <a:spcPct val="107000"/>
              </a:lnSpc>
              <a:spcBef>
                <a:spcPts val="0"/>
              </a:spcBef>
              <a:spcAft>
                <a:spcPts val="0"/>
              </a:spcAft>
              <a:buNone/>
            </a:pPr>
            <a:r>
              <a:rPr lang="it-IT" sz="2400" b="1" dirty="0">
                <a:latin typeface="Georgia" panose="02040502050405020303" pitchFamily="18" charset="0"/>
                <a:ea typeface="Gill Sans"/>
                <a:cs typeface="Gill Sans"/>
                <a:sym typeface="Gill Sans"/>
              </a:rPr>
              <a:t>ADEGUATI ASSETTI ORGANIZZATIVI, AMMINISTRATIVI E CONTABILI: </a:t>
            </a:r>
            <a:br>
              <a:rPr lang="it-IT" sz="2400" b="1" dirty="0">
                <a:latin typeface="Georgia" panose="02040502050405020303" pitchFamily="18" charset="0"/>
                <a:ea typeface="Gill Sans"/>
                <a:cs typeface="Gill Sans"/>
                <a:sym typeface="Gill Sans"/>
              </a:rPr>
            </a:br>
            <a:r>
              <a:rPr lang="it-IT" sz="2400" b="1" dirty="0">
                <a:latin typeface="Georgia" panose="02040502050405020303" pitchFamily="18" charset="0"/>
                <a:ea typeface="Gill Sans"/>
                <a:cs typeface="Gill Sans"/>
                <a:sym typeface="Gill Sans"/>
              </a:rPr>
              <a:t>IL NUOVO APPROCCIO IMPOSTO DAL CCII</a:t>
            </a:r>
            <a:br>
              <a:rPr lang="it-IT" sz="2400" b="1" dirty="0">
                <a:latin typeface="Georgia" panose="02040502050405020303" pitchFamily="18" charset="0"/>
                <a:ea typeface="Gill Sans"/>
                <a:cs typeface="Gill Sans"/>
                <a:sym typeface="Gill Sans"/>
              </a:rPr>
            </a:br>
            <a:r>
              <a:rPr lang="it-IT" sz="2400" b="1" dirty="0">
                <a:latin typeface="Georgia" panose="02040502050405020303" pitchFamily="18" charset="0"/>
                <a:ea typeface="Gill Sans"/>
                <a:cs typeface="Gill Sans"/>
                <a:sym typeface="Gill Sans"/>
              </a:rPr>
              <a:t>RIFLESSIONI ECONOMICO AZIENDALISTICHE A MARGINE DELLA RIFORMA DEL CCII E SUL RAPPORTO BANCA IMPRESA IN RELAZIONE ALL’ACCESSO AL CREDITO </a:t>
            </a:r>
            <a:br>
              <a:rPr lang="it-IT" sz="2400" dirty="0">
                <a:latin typeface="Georgia" panose="02040502050405020303" pitchFamily="18" charset="0"/>
                <a:ea typeface="Calibri"/>
                <a:cs typeface="Calibri"/>
                <a:sym typeface="Calibri"/>
              </a:rPr>
            </a:br>
            <a:endParaRPr sz="2400" dirty="0">
              <a:latin typeface="Georgia" panose="02040502050405020303" pitchFamily="18" charset="0"/>
            </a:endParaRPr>
          </a:p>
        </p:txBody>
      </p:sp>
      <p:sp>
        <p:nvSpPr>
          <p:cNvPr id="114" name="Google Shape;114;p1"/>
          <p:cNvSpPr txBox="1">
            <a:spLocks noGrp="1"/>
          </p:cNvSpPr>
          <p:nvPr>
            <p:ph type="subTitle" idx="1"/>
          </p:nvPr>
        </p:nvSpPr>
        <p:spPr>
          <a:xfrm>
            <a:off x="423334" y="4637313"/>
            <a:ext cx="7078478" cy="1501549"/>
          </a:xfrm>
          <a:prstGeom prst="rect">
            <a:avLst/>
          </a:prstGeom>
          <a:noFill/>
          <a:ln>
            <a:noFill/>
          </a:ln>
        </p:spPr>
        <p:txBody>
          <a:bodyPr spcFirstLastPara="1" wrap="square" lIns="91425" tIns="45700" rIns="91425" bIns="45700" anchor="t" anchorCtr="0">
            <a:noAutofit/>
          </a:bodyPr>
          <a:lstStyle/>
          <a:p>
            <a:pPr marL="63500" lvl="0" indent="0" algn="l" rtl="0">
              <a:spcBef>
                <a:spcPts val="300"/>
              </a:spcBef>
              <a:spcAft>
                <a:spcPts val="0"/>
              </a:spcAft>
              <a:buSzPts val="1800"/>
              <a:buNone/>
            </a:pPr>
            <a:r>
              <a:rPr lang="it-IT" sz="1800" i="1" dirty="0"/>
              <a:t>Relatore  Dott.ssa Paola Barisone</a:t>
            </a:r>
            <a:endParaRPr sz="1800" i="1" dirty="0"/>
          </a:p>
          <a:p>
            <a:pPr marL="63500" lvl="0" indent="0" algn="l" rtl="0">
              <a:spcBef>
                <a:spcPts val="300"/>
              </a:spcBef>
              <a:spcAft>
                <a:spcPts val="0"/>
              </a:spcAft>
              <a:buSzPts val="1800"/>
              <a:buNone/>
            </a:pPr>
            <a:r>
              <a:rPr lang="it-IT" sz="1800" dirty="0"/>
              <a:t>Alessandria , 16 maggio  2024</a:t>
            </a:r>
          </a:p>
          <a:p>
            <a:pPr marL="63500" lvl="0" indent="0" algn="l" rtl="0">
              <a:spcBef>
                <a:spcPts val="300"/>
              </a:spcBef>
              <a:spcAft>
                <a:spcPts val="0"/>
              </a:spcAft>
              <a:buSzPts val="1800"/>
              <a:buNone/>
            </a:pPr>
            <a:endParaRPr lang="it-IT" sz="1800" dirty="0"/>
          </a:p>
          <a:p>
            <a:pPr marL="63500" lvl="0" indent="0" algn="l" rtl="0">
              <a:spcBef>
                <a:spcPts val="300"/>
              </a:spcBef>
              <a:spcAft>
                <a:spcPts val="0"/>
              </a:spcAft>
              <a:buSzPts val="1800"/>
              <a:buNone/>
            </a:pPr>
            <a:endParaRPr dirty="0"/>
          </a:p>
        </p:txBody>
      </p:sp>
      <p:sp>
        <p:nvSpPr>
          <p:cNvPr id="115" name="Google Shape;115;p1"/>
          <p:cNvSpPr txBox="1">
            <a:spLocks noGrp="1"/>
          </p:cNvSpPr>
          <p:nvPr>
            <p:ph type="sldNum" idx="12"/>
          </p:nvPr>
        </p:nvSpPr>
        <p:spPr>
          <a:xfrm>
            <a:off x="4753791" y="6351627"/>
            <a:ext cx="809625" cy="3651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400" b="0">
                <a:solidFill>
                  <a:schemeClr val="accent2"/>
                </a:solidFill>
              </a:rPr>
              <a:t>1</a:t>
            </a:fld>
            <a:endParaRPr sz="1400" b="0" dirty="0">
              <a:solidFill>
                <a:schemeClr val="accent2"/>
              </a:solidFill>
            </a:endParaRPr>
          </a:p>
        </p:txBody>
      </p:sp>
      <p:pic>
        <p:nvPicPr>
          <p:cNvPr id="5" name="Picture 4"/>
          <p:cNvPicPr>
            <a:picLocks noChangeAspect="1" noChangeArrowheads="1"/>
          </p:cNvPicPr>
          <p:nvPr/>
        </p:nvPicPr>
        <p:blipFill>
          <a:blip r:embed="rId3" cstate="print"/>
          <a:srcRect/>
          <a:stretch>
            <a:fillRect/>
          </a:stretch>
        </p:blipFill>
        <p:spPr bwMode="auto">
          <a:xfrm>
            <a:off x="1" y="5791220"/>
            <a:ext cx="9905999" cy="908050"/>
          </a:xfrm>
          <a:prstGeom prst="rect">
            <a:avLst/>
          </a:prstGeom>
          <a:noFill/>
          <a:ln w="9525">
            <a:noFill/>
            <a:miter lim="800000"/>
            <a:headEnd/>
            <a:tailEnd/>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877" y="702130"/>
            <a:ext cx="8748227" cy="653142"/>
          </a:xfrm>
        </p:spPr>
        <p:txBody>
          <a:bodyPr/>
          <a:lstStyle/>
          <a:p>
            <a:r>
              <a:rPr lang="it-IT" sz="2400" dirty="0">
                <a:solidFill>
                  <a:schemeClr val="accent6">
                    <a:lumMod val="75000"/>
                  </a:schemeClr>
                </a:solidFill>
                <a:latin typeface="Georgia" panose="02040502050405020303" pitchFamily="18" charset="0"/>
              </a:rPr>
              <a:t>L’obbligo di istituire adeguati assetti organizzativi amministrativi e contabili</a:t>
            </a:r>
          </a:p>
        </p:txBody>
      </p:sp>
      <p:sp>
        <p:nvSpPr>
          <p:cNvPr id="3" name="Segnaposto testo 2"/>
          <p:cNvSpPr>
            <a:spLocks noGrp="1"/>
          </p:cNvSpPr>
          <p:nvPr>
            <p:ph type="body" idx="1"/>
          </p:nvPr>
        </p:nvSpPr>
        <p:spPr>
          <a:xfrm>
            <a:off x="419877" y="1627770"/>
            <a:ext cx="8990822" cy="5230230"/>
          </a:xfrm>
        </p:spPr>
        <p:txBody>
          <a:bodyPr/>
          <a:lstStyle/>
          <a:p>
            <a:pPr marL="0" marR="7620" indent="0" algn="just">
              <a:lnSpc>
                <a:spcPct val="101600"/>
              </a:lnSpc>
              <a:spcBef>
                <a:spcPts val="430"/>
              </a:spcBef>
              <a:buNone/>
            </a:pPr>
            <a:r>
              <a:rPr lang="it-IT" sz="1800" dirty="0">
                <a:solidFill>
                  <a:srgbClr val="0D0D0D"/>
                </a:solidFill>
                <a:latin typeface="Georgia" panose="02040502050405020303" pitchFamily="18" charset="0"/>
                <a:cs typeface="Verdana"/>
              </a:rPr>
              <a:t>In</a:t>
            </a:r>
            <a:r>
              <a:rPr lang="it-IT" sz="1800" spc="35" dirty="0">
                <a:solidFill>
                  <a:srgbClr val="0D0D0D"/>
                </a:solidFill>
                <a:latin typeface="Georgia" panose="02040502050405020303" pitchFamily="18" charset="0"/>
                <a:cs typeface="Verdana"/>
              </a:rPr>
              <a:t> </a:t>
            </a:r>
            <a:r>
              <a:rPr lang="it-IT" sz="1800" dirty="0">
                <a:solidFill>
                  <a:srgbClr val="0D0D0D"/>
                </a:solidFill>
                <a:latin typeface="Georgia" panose="02040502050405020303" pitchFamily="18" charset="0"/>
                <a:cs typeface="Verdana"/>
              </a:rPr>
              <a:t>via</a:t>
            </a:r>
            <a:r>
              <a:rPr lang="it-IT" sz="1800" spc="45" dirty="0">
                <a:solidFill>
                  <a:srgbClr val="0D0D0D"/>
                </a:solidFill>
                <a:latin typeface="Georgia" panose="02040502050405020303" pitchFamily="18" charset="0"/>
                <a:cs typeface="Verdana"/>
              </a:rPr>
              <a:t> </a:t>
            </a:r>
            <a:r>
              <a:rPr lang="it-IT" sz="1800" dirty="0">
                <a:solidFill>
                  <a:srgbClr val="0D0D0D"/>
                </a:solidFill>
                <a:latin typeface="Georgia" panose="02040502050405020303" pitchFamily="18" charset="0"/>
                <a:cs typeface="Verdana"/>
              </a:rPr>
              <a:t>generale</a:t>
            </a:r>
            <a:r>
              <a:rPr lang="it-IT" sz="1800" spc="40" dirty="0">
                <a:solidFill>
                  <a:srgbClr val="0D0D0D"/>
                </a:solidFill>
                <a:latin typeface="Georgia" panose="02040502050405020303" pitchFamily="18" charset="0"/>
                <a:cs typeface="Verdana"/>
              </a:rPr>
              <a:t> </a:t>
            </a:r>
            <a:r>
              <a:rPr lang="it-IT" sz="1800" dirty="0">
                <a:solidFill>
                  <a:srgbClr val="0D0D0D"/>
                </a:solidFill>
                <a:latin typeface="Georgia" panose="02040502050405020303" pitchFamily="18" charset="0"/>
                <a:cs typeface="Verdana"/>
              </a:rPr>
              <a:t>il</a:t>
            </a:r>
            <a:r>
              <a:rPr lang="it-IT" sz="1800" spc="35" dirty="0">
                <a:solidFill>
                  <a:srgbClr val="0D0D0D"/>
                </a:solidFill>
                <a:latin typeface="Georgia" panose="02040502050405020303" pitchFamily="18" charset="0"/>
                <a:cs typeface="Verdana"/>
              </a:rPr>
              <a:t> </a:t>
            </a:r>
            <a:r>
              <a:rPr lang="it-IT" sz="1800" spc="75" dirty="0">
                <a:solidFill>
                  <a:srgbClr val="0D0D0D"/>
                </a:solidFill>
                <a:latin typeface="Georgia" panose="02040502050405020303" pitchFamily="18" charset="0"/>
                <a:cs typeface="Verdana"/>
              </a:rPr>
              <a:t>codice</a:t>
            </a:r>
            <a:r>
              <a:rPr lang="it-IT" sz="1800" spc="40" dirty="0">
                <a:solidFill>
                  <a:srgbClr val="0D0D0D"/>
                </a:solidFill>
                <a:latin typeface="Georgia" panose="02040502050405020303" pitchFamily="18" charset="0"/>
                <a:cs typeface="Verdana"/>
              </a:rPr>
              <a:t> </a:t>
            </a:r>
            <a:r>
              <a:rPr lang="it-IT" sz="1800" dirty="0">
                <a:solidFill>
                  <a:srgbClr val="0D0D0D"/>
                </a:solidFill>
                <a:latin typeface="Georgia" panose="02040502050405020303" pitchFamily="18" charset="0"/>
                <a:cs typeface="Verdana"/>
              </a:rPr>
              <a:t>della</a:t>
            </a:r>
            <a:r>
              <a:rPr lang="it-IT" sz="1800" spc="30" dirty="0">
                <a:solidFill>
                  <a:srgbClr val="0D0D0D"/>
                </a:solidFill>
                <a:latin typeface="Georgia" panose="02040502050405020303" pitchFamily="18" charset="0"/>
                <a:cs typeface="Verdana"/>
              </a:rPr>
              <a:t> </a:t>
            </a:r>
            <a:r>
              <a:rPr lang="it-IT" sz="1800" dirty="0">
                <a:solidFill>
                  <a:srgbClr val="0D0D0D"/>
                </a:solidFill>
                <a:latin typeface="Georgia" panose="02040502050405020303" pitchFamily="18" charset="0"/>
                <a:cs typeface="Verdana"/>
              </a:rPr>
              <a:t>crisi</a:t>
            </a:r>
            <a:r>
              <a:rPr lang="it-IT" sz="1800" spc="25" dirty="0">
                <a:solidFill>
                  <a:srgbClr val="0D0D0D"/>
                </a:solidFill>
                <a:latin typeface="Georgia" panose="02040502050405020303" pitchFamily="18" charset="0"/>
                <a:cs typeface="Verdana"/>
              </a:rPr>
              <a:t> </a:t>
            </a:r>
            <a:r>
              <a:rPr lang="it-IT" sz="1800" spc="55" dirty="0">
                <a:solidFill>
                  <a:srgbClr val="0D0D0D"/>
                </a:solidFill>
                <a:latin typeface="Georgia" panose="02040502050405020303" pitchFamily="18" charset="0"/>
                <a:cs typeface="Verdana"/>
              </a:rPr>
              <a:t>individua</a:t>
            </a:r>
            <a:r>
              <a:rPr lang="it-IT" sz="1800" spc="50" dirty="0">
                <a:solidFill>
                  <a:srgbClr val="0D0D0D"/>
                </a:solidFill>
                <a:latin typeface="Georgia" panose="02040502050405020303" pitchFamily="18" charset="0"/>
                <a:cs typeface="Verdana"/>
              </a:rPr>
              <a:t> </a:t>
            </a:r>
            <a:r>
              <a:rPr lang="it-IT" sz="1800" b="1" spc="50" dirty="0">
                <a:solidFill>
                  <a:srgbClr val="FF0000"/>
                </a:solidFill>
                <a:latin typeface="Georgia" panose="02040502050405020303" pitchFamily="18" charset="0"/>
                <a:cs typeface="Tahoma"/>
              </a:rPr>
              <a:t>tre</a:t>
            </a:r>
            <a:r>
              <a:rPr lang="it-IT" sz="1800" b="1" spc="160" dirty="0">
                <a:solidFill>
                  <a:srgbClr val="FF0000"/>
                </a:solidFill>
                <a:latin typeface="Georgia" panose="02040502050405020303" pitchFamily="18" charset="0"/>
                <a:cs typeface="Tahoma"/>
              </a:rPr>
              <a:t> </a:t>
            </a:r>
            <a:r>
              <a:rPr lang="it-IT" sz="1800" b="1" spc="55" dirty="0">
                <a:solidFill>
                  <a:srgbClr val="FF0000"/>
                </a:solidFill>
                <a:latin typeface="Georgia" panose="02040502050405020303" pitchFamily="18" charset="0"/>
                <a:cs typeface="Tahoma"/>
              </a:rPr>
              <a:t>tipi</a:t>
            </a:r>
            <a:r>
              <a:rPr lang="it-IT" sz="1800" b="1" spc="155" dirty="0">
                <a:solidFill>
                  <a:srgbClr val="FF0000"/>
                </a:solidFill>
                <a:latin typeface="Georgia" panose="02040502050405020303" pitchFamily="18" charset="0"/>
                <a:cs typeface="Tahoma"/>
              </a:rPr>
              <a:t> </a:t>
            </a:r>
            <a:r>
              <a:rPr lang="it-IT" sz="1800" b="1" spc="70" dirty="0">
                <a:solidFill>
                  <a:srgbClr val="0D0D0D"/>
                </a:solidFill>
                <a:latin typeface="Georgia" panose="02040502050405020303" pitchFamily="18" charset="0"/>
                <a:cs typeface="Tahoma"/>
              </a:rPr>
              <a:t>di</a:t>
            </a:r>
            <a:r>
              <a:rPr lang="it-IT" sz="1800" b="1" spc="150" dirty="0">
                <a:solidFill>
                  <a:srgbClr val="0D0D0D"/>
                </a:solidFill>
                <a:latin typeface="Georgia" panose="02040502050405020303" pitchFamily="18" charset="0"/>
                <a:cs typeface="Tahoma"/>
              </a:rPr>
              <a:t> </a:t>
            </a:r>
            <a:r>
              <a:rPr lang="it-IT" sz="1800" b="1" spc="85" dirty="0">
                <a:solidFill>
                  <a:srgbClr val="0D0D0D"/>
                </a:solidFill>
                <a:latin typeface="Georgia" panose="02040502050405020303" pitchFamily="18" charset="0"/>
                <a:cs typeface="Tahoma"/>
              </a:rPr>
              <a:t>strumenti</a:t>
            </a:r>
            <a:r>
              <a:rPr lang="it-IT" sz="1800" b="1" spc="140" dirty="0">
                <a:solidFill>
                  <a:srgbClr val="0D0D0D"/>
                </a:solidFill>
                <a:latin typeface="Georgia" panose="02040502050405020303" pitchFamily="18" charset="0"/>
                <a:cs typeface="Tahoma"/>
              </a:rPr>
              <a:t> </a:t>
            </a:r>
            <a:r>
              <a:rPr lang="it-IT" sz="1800" b="1" spc="85" dirty="0">
                <a:solidFill>
                  <a:srgbClr val="0D0D0D"/>
                </a:solidFill>
                <a:latin typeface="Georgia" panose="02040502050405020303" pitchFamily="18" charset="0"/>
                <a:cs typeface="Tahoma"/>
              </a:rPr>
              <a:t>per</a:t>
            </a:r>
            <a:r>
              <a:rPr lang="it-IT" sz="1800" b="1" spc="155" dirty="0">
                <a:solidFill>
                  <a:srgbClr val="0D0D0D"/>
                </a:solidFill>
                <a:latin typeface="Georgia" panose="02040502050405020303" pitchFamily="18" charset="0"/>
                <a:cs typeface="Tahoma"/>
              </a:rPr>
              <a:t> </a:t>
            </a:r>
            <a:r>
              <a:rPr lang="it-IT" sz="1800" b="1" spc="-25" dirty="0">
                <a:solidFill>
                  <a:srgbClr val="0D0D0D"/>
                </a:solidFill>
                <a:latin typeface="Georgia" panose="02040502050405020303" pitchFamily="18" charset="0"/>
                <a:cs typeface="Tahoma"/>
              </a:rPr>
              <a:t>la </a:t>
            </a:r>
            <a:r>
              <a:rPr lang="it-IT" sz="1800" b="1" spc="85" dirty="0">
                <a:solidFill>
                  <a:srgbClr val="0D0D0D"/>
                </a:solidFill>
                <a:latin typeface="Georgia" panose="02040502050405020303" pitchFamily="18" charset="0"/>
                <a:cs typeface="Tahoma"/>
              </a:rPr>
              <a:t>gestione</a:t>
            </a:r>
            <a:r>
              <a:rPr lang="it-IT" sz="1800" b="1" spc="65" dirty="0">
                <a:solidFill>
                  <a:srgbClr val="0D0D0D"/>
                </a:solidFill>
                <a:latin typeface="Georgia" panose="02040502050405020303" pitchFamily="18" charset="0"/>
                <a:cs typeface="Tahoma"/>
              </a:rPr>
              <a:t> </a:t>
            </a:r>
            <a:r>
              <a:rPr lang="it-IT" sz="1800" b="1" spc="60" dirty="0">
                <a:solidFill>
                  <a:srgbClr val="0D0D0D"/>
                </a:solidFill>
                <a:latin typeface="Georgia" panose="02040502050405020303" pitchFamily="18" charset="0"/>
                <a:cs typeface="Tahoma"/>
              </a:rPr>
              <a:t>della </a:t>
            </a:r>
            <a:r>
              <a:rPr lang="it-IT" sz="1800" b="1" spc="-10" dirty="0">
                <a:solidFill>
                  <a:srgbClr val="0D0D0D"/>
                </a:solidFill>
                <a:latin typeface="Georgia" panose="02040502050405020303" pitchFamily="18" charset="0"/>
                <a:cs typeface="Tahoma"/>
              </a:rPr>
              <a:t>crisi:</a:t>
            </a:r>
            <a:endParaRPr lang="it-IT" sz="1800" dirty="0">
              <a:latin typeface="Georgia" panose="02040502050405020303" pitchFamily="18" charset="0"/>
              <a:cs typeface="Tahoma"/>
            </a:endParaRPr>
          </a:p>
          <a:p>
            <a:pPr marL="413384" marR="5080" indent="-401320" algn="just">
              <a:lnSpc>
                <a:spcPct val="101099"/>
              </a:lnSpc>
              <a:spcBef>
                <a:spcPts val="455"/>
              </a:spcBef>
              <a:buAutoNum type="arabicPeriod"/>
              <a:tabLst>
                <a:tab pos="413384" algn="l"/>
                <a:tab pos="477520" algn="l"/>
              </a:tabLst>
            </a:pPr>
            <a:r>
              <a:rPr lang="it-IT" sz="1800" dirty="0">
                <a:latin typeface="Georgia" panose="02040502050405020303" pitchFamily="18" charset="0"/>
                <a:cs typeface="Verdana"/>
              </a:rPr>
              <a:t>	</a:t>
            </a:r>
            <a:r>
              <a:rPr lang="it-IT" sz="1800" b="1" spc="50" dirty="0">
                <a:solidFill>
                  <a:srgbClr val="FF0000"/>
                </a:solidFill>
                <a:latin typeface="Georgia" panose="02040502050405020303" pitchFamily="18" charset="0"/>
                <a:cs typeface="Tahoma"/>
              </a:rPr>
              <a:t>gli</a:t>
            </a:r>
            <a:r>
              <a:rPr lang="it-IT" sz="1800" b="1" spc="210" dirty="0">
                <a:solidFill>
                  <a:srgbClr val="FF0000"/>
                </a:solidFill>
                <a:latin typeface="Georgia" panose="02040502050405020303" pitchFamily="18" charset="0"/>
                <a:cs typeface="Tahoma"/>
              </a:rPr>
              <a:t> </a:t>
            </a:r>
            <a:r>
              <a:rPr lang="it-IT" sz="1800" b="1" spc="65" dirty="0">
                <a:solidFill>
                  <a:srgbClr val="FF0000"/>
                </a:solidFill>
                <a:latin typeface="Georgia" panose="02040502050405020303" pitchFamily="18" charset="0"/>
                <a:cs typeface="Tahoma"/>
              </a:rPr>
              <a:t>strumenti</a:t>
            </a:r>
            <a:r>
              <a:rPr lang="it-IT" sz="1800" b="1" spc="215" dirty="0">
                <a:solidFill>
                  <a:srgbClr val="FF0000"/>
                </a:solidFill>
                <a:latin typeface="Georgia" panose="02040502050405020303" pitchFamily="18" charset="0"/>
                <a:cs typeface="Tahoma"/>
              </a:rPr>
              <a:t> </a:t>
            </a:r>
            <a:r>
              <a:rPr lang="it-IT" sz="1800" b="1" spc="70" dirty="0">
                <a:solidFill>
                  <a:srgbClr val="FF0000"/>
                </a:solidFill>
                <a:latin typeface="Georgia" panose="02040502050405020303" pitchFamily="18" charset="0"/>
                <a:cs typeface="Tahoma"/>
              </a:rPr>
              <a:t>per</a:t>
            </a:r>
            <a:r>
              <a:rPr lang="it-IT" sz="1800" b="1" spc="220" dirty="0">
                <a:solidFill>
                  <a:srgbClr val="FF0000"/>
                </a:solidFill>
                <a:latin typeface="Georgia" panose="02040502050405020303" pitchFamily="18" charset="0"/>
                <a:cs typeface="Tahoma"/>
              </a:rPr>
              <a:t> </a:t>
            </a:r>
            <a:r>
              <a:rPr lang="it-IT" sz="1800" b="1" dirty="0">
                <a:solidFill>
                  <a:srgbClr val="FF0000"/>
                </a:solidFill>
                <a:latin typeface="Georgia" panose="02040502050405020303" pitchFamily="18" charset="0"/>
                <a:cs typeface="Tahoma"/>
              </a:rPr>
              <a:t>la</a:t>
            </a:r>
            <a:r>
              <a:rPr lang="it-IT" sz="1800" b="1" spc="215" dirty="0">
                <a:solidFill>
                  <a:srgbClr val="FF0000"/>
                </a:solidFill>
                <a:latin typeface="Georgia" panose="02040502050405020303" pitchFamily="18" charset="0"/>
                <a:cs typeface="Tahoma"/>
              </a:rPr>
              <a:t> </a:t>
            </a:r>
            <a:r>
              <a:rPr lang="it-IT" sz="1800" b="1" spc="70" dirty="0">
                <a:solidFill>
                  <a:srgbClr val="FF0000"/>
                </a:solidFill>
                <a:latin typeface="Georgia" panose="02040502050405020303" pitchFamily="18" charset="0"/>
                <a:cs typeface="Tahoma"/>
              </a:rPr>
              <a:t>prevenzione</a:t>
            </a:r>
            <a:r>
              <a:rPr lang="it-IT" sz="1800" b="1" spc="220" dirty="0">
                <a:solidFill>
                  <a:srgbClr val="FF0000"/>
                </a:solidFill>
                <a:latin typeface="Georgia" panose="02040502050405020303" pitchFamily="18" charset="0"/>
                <a:cs typeface="Tahoma"/>
              </a:rPr>
              <a:t> </a:t>
            </a:r>
            <a:r>
              <a:rPr lang="it-IT" sz="1800" dirty="0">
                <a:latin typeface="Georgia" panose="02040502050405020303" pitchFamily="18" charset="0"/>
                <a:cs typeface="Verdana"/>
              </a:rPr>
              <a:t>della</a:t>
            </a:r>
            <a:r>
              <a:rPr lang="it-IT" sz="1800" spc="105" dirty="0">
                <a:latin typeface="Georgia" panose="02040502050405020303" pitchFamily="18" charset="0"/>
                <a:cs typeface="Verdana"/>
              </a:rPr>
              <a:t> </a:t>
            </a:r>
            <a:r>
              <a:rPr lang="it-IT" sz="1800" dirty="0">
                <a:latin typeface="Georgia" panose="02040502050405020303" pitchFamily="18" charset="0"/>
                <a:cs typeface="Verdana"/>
              </a:rPr>
              <a:t>crisi</a:t>
            </a:r>
            <a:r>
              <a:rPr lang="it-IT" sz="1800" spc="100" dirty="0">
                <a:latin typeface="Georgia" panose="02040502050405020303" pitchFamily="18" charset="0"/>
                <a:cs typeface="Verdana"/>
              </a:rPr>
              <a:t> </a:t>
            </a:r>
            <a:r>
              <a:rPr lang="it-IT" sz="1800" dirty="0">
                <a:latin typeface="Georgia" panose="02040502050405020303" pitchFamily="18" charset="0"/>
                <a:cs typeface="Verdana"/>
              </a:rPr>
              <a:t>connessi</a:t>
            </a:r>
            <a:r>
              <a:rPr lang="it-IT" sz="1800" spc="105" dirty="0">
                <a:latin typeface="Georgia" panose="02040502050405020303" pitchFamily="18" charset="0"/>
                <a:cs typeface="Verdana"/>
              </a:rPr>
              <a:t> </a:t>
            </a:r>
            <a:r>
              <a:rPr lang="it-IT" sz="1800" dirty="0">
                <a:latin typeface="Georgia" panose="02040502050405020303" pitchFamily="18" charset="0"/>
                <a:cs typeface="Verdana"/>
              </a:rPr>
              <a:t>alla</a:t>
            </a:r>
            <a:r>
              <a:rPr lang="it-IT" sz="1800" spc="100" dirty="0">
                <a:latin typeface="Georgia" panose="02040502050405020303" pitchFamily="18" charset="0"/>
                <a:cs typeface="Verdana"/>
              </a:rPr>
              <a:t> </a:t>
            </a:r>
            <a:r>
              <a:rPr lang="it-IT" sz="1800" spc="-10" dirty="0">
                <a:latin typeface="Georgia" panose="02040502050405020303" pitchFamily="18" charset="0"/>
                <a:cs typeface="Verdana"/>
              </a:rPr>
              <a:t>definizione </a:t>
            </a:r>
            <a:r>
              <a:rPr lang="it-IT" sz="1800" spc="50" dirty="0">
                <a:latin typeface="Georgia" panose="02040502050405020303" pitchFamily="18" charset="0"/>
                <a:cs typeface="Verdana"/>
              </a:rPr>
              <a:t>di</a:t>
            </a:r>
            <a:r>
              <a:rPr lang="it-IT" sz="1800" spc="-35" dirty="0">
                <a:latin typeface="Georgia" panose="02040502050405020303" pitchFamily="18" charset="0"/>
                <a:cs typeface="Verdana"/>
              </a:rPr>
              <a:t> </a:t>
            </a:r>
            <a:r>
              <a:rPr lang="it-IT" sz="1800" spc="-10" dirty="0">
                <a:latin typeface="Georgia" panose="02040502050405020303" pitchFamily="18" charset="0"/>
                <a:cs typeface="Verdana"/>
              </a:rPr>
              <a:t>crisi</a:t>
            </a:r>
            <a:r>
              <a:rPr lang="it-IT" sz="1800" spc="-65" dirty="0">
                <a:latin typeface="Georgia" panose="02040502050405020303" pitchFamily="18" charset="0"/>
                <a:cs typeface="Verdana"/>
              </a:rPr>
              <a:t> </a:t>
            </a:r>
            <a:r>
              <a:rPr lang="it-IT" sz="1800" dirty="0">
                <a:latin typeface="Georgia" panose="02040502050405020303" pitchFamily="18" charset="0"/>
                <a:cs typeface="Verdana"/>
              </a:rPr>
              <a:t>e</a:t>
            </a:r>
            <a:r>
              <a:rPr lang="it-IT" sz="1800" spc="-35" dirty="0">
                <a:latin typeface="Georgia" panose="02040502050405020303" pitchFamily="18" charset="0"/>
                <a:cs typeface="Verdana"/>
              </a:rPr>
              <a:t> </a:t>
            </a:r>
            <a:r>
              <a:rPr lang="it-IT" sz="1800" dirty="0">
                <a:latin typeface="Georgia" panose="02040502050405020303" pitchFamily="18" charset="0"/>
                <a:cs typeface="Verdana"/>
              </a:rPr>
              <a:t>all’introduzione</a:t>
            </a:r>
            <a:r>
              <a:rPr lang="it-IT" sz="1800" spc="-75" dirty="0">
                <a:latin typeface="Georgia" panose="02040502050405020303" pitchFamily="18" charset="0"/>
                <a:cs typeface="Verdana"/>
              </a:rPr>
              <a:t> </a:t>
            </a:r>
            <a:r>
              <a:rPr lang="it-IT" sz="1800" dirty="0">
                <a:latin typeface="Georgia" panose="02040502050405020303" pitchFamily="18" charset="0"/>
                <a:cs typeface="Verdana"/>
              </a:rPr>
              <a:t>della</a:t>
            </a:r>
            <a:r>
              <a:rPr lang="it-IT" sz="1800" spc="-50" dirty="0">
                <a:latin typeface="Georgia" panose="02040502050405020303" pitchFamily="18" charset="0"/>
                <a:cs typeface="Verdana"/>
              </a:rPr>
              <a:t> </a:t>
            </a:r>
            <a:r>
              <a:rPr lang="it-IT" sz="1800" dirty="0">
                <a:latin typeface="Georgia" panose="02040502050405020303" pitchFamily="18" charset="0"/>
                <a:cs typeface="Verdana"/>
              </a:rPr>
              <a:t>«</a:t>
            </a:r>
            <a:r>
              <a:rPr lang="it-IT" sz="1800" i="1" dirty="0">
                <a:latin typeface="Georgia" panose="02040502050405020303" pitchFamily="18" charset="0"/>
                <a:cs typeface="Verdana"/>
              </a:rPr>
              <a:t>probabilità</a:t>
            </a:r>
            <a:r>
              <a:rPr lang="it-IT" sz="1800" i="1" spc="-80" dirty="0">
                <a:latin typeface="Georgia" panose="02040502050405020303" pitchFamily="18" charset="0"/>
                <a:cs typeface="Verdana"/>
              </a:rPr>
              <a:t> </a:t>
            </a:r>
            <a:r>
              <a:rPr lang="it-IT" sz="1800" i="1" spc="50" dirty="0">
                <a:latin typeface="Georgia" panose="02040502050405020303" pitchFamily="18" charset="0"/>
                <a:cs typeface="Verdana"/>
              </a:rPr>
              <a:t>di</a:t>
            </a:r>
            <a:r>
              <a:rPr lang="it-IT" sz="1800" i="1" spc="-30" dirty="0">
                <a:latin typeface="Georgia" panose="02040502050405020303" pitchFamily="18" charset="0"/>
                <a:cs typeface="Verdana"/>
              </a:rPr>
              <a:t> </a:t>
            </a:r>
            <a:r>
              <a:rPr lang="it-IT" sz="1800" i="1" spc="-10" dirty="0">
                <a:latin typeface="Georgia" panose="02040502050405020303" pitchFamily="18" charset="0"/>
                <a:cs typeface="Verdana"/>
              </a:rPr>
              <a:t>crisi</a:t>
            </a:r>
            <a:r>
              <a:rPr lang="it-IT" sz="1800" spc="-10" dirty="0">
                <a:latin typeface="Georgia" panose="02040502050405020303" pitchFamily="18" charset="0"/>
                <a:cs typeface="Verdana"/>
              </a:rPr>
              <a:t>»;</a:t>
            </a:r>
          </a:p>
          <a:p>
            <a:pPr marL="413384" marR="8255" indent="-401320" algn="just">
              <a:lnSpc>
                <a:spcPct val="101499"/>
              </a:lnSpc>
              <a:spcBef>
                <a:spcPts val="445"/>
              </a:spcBef>
              <a:buAutoNum type="arabicPeriod"/>
              <a:tabLst>
                <a:tab pos="413384" algn="l"/>
                <a:tab pos="477520" algn="l"/>
              </a:tabLst>
            </a:pPr>
            <a:r>
              <a:rPr lang="it-IT" sz="1800" dirty="0">
                <a:latin typeface="Georgia" panose="02040502050405020303" pitchFamily="18" charset="0"/>
                <a:cs typeface="Verdana"/>
              </a:rPr>
              <a:t>	</a:t>
            </a:r>
            <a:r>
              <a:rPr lang="it-IT" sz="1800" b="1" spc="50" dirty="0">
                <a:solidFill>
                  <a:srgbClr val="FF0000"/>
                </a:solidFill>
                <a:latin typeface="Georgia" panose="02040502050405020303" pitchFamily="18" charset="0"/>
                <a:cs typeface="Tahoma"/>
              </a:rPr>
              <a:t>gli</a:t>
            </a:r>
            <a:r>
              <a:rPr lang="it-IT" sz="1800" b="1" spc="60" dirty="0">
                <a:solidFill>
                  <a:srgbClr val="FF0000"/>
                </a:solidFill>
                <a:latin typeface="Georgia" panose="02040502050405020303" pitchFamily="18" charset="0"/>
                <a:cs typeface="Tahoma"/>
              </a:rPr>
              <a:t> </a:t>
            </a:r>
            <a:r>
              <a:rPr lang="it-IT" sz="1800" b="1" spc="70" dirty="0">
                <a:solidFill>
                  <a:srgbClr val="FF0000"/>
                </a:solidFill>
                <a:latin typeface="Georgia" panose="02040502050405020303" pitchFamily="18" charset="0"/>
                <a:cs typeface="Tahoma"/>
              </a:rPr>
              <a:t>strumenti per </a:t>
            </a:r>
            <a:r>
              <a:rPr lang="it-IT" sz="1800" b="1" dirty="0">
                <a:solidFill>
                  <a:srgbClr val="FF0000"/>
                </a:solidFill>
                <a:latin typeface="Georgia" panose="02040502050405020303" pitchFamily="18" charset="0"/>
                <a:cs typeface="Tahoma"/>
              </a:rPr>
              <a:t>la</a:t>
            </a:r>
            <a:r>
              <a:rPr lang="it-IT" sz="1800" b="1" spc="65" dirty="0">
                <a:solidFill>
                  <a:srgbClr val="FF0000"/>
                </a:solidFill>
                <a:latin typeface="Georgia" panose="02040502050405020303" pitchFamily="18" charset="0"/>
                <a:cs typeface="Tahoma"/>
              </a:rPr>
              <a:t> </a:t>
            </a:r>
            <a:r>
              <a:rPr lang="it-IT" sz="1800" b="1" spc="45" dirty="0">
                <a:solidFill>
                  <a:srgbClr val="FF0000"/>
                </a:solidFill>
                <a:latin typeface="Georgia" panose="02040502050405020303" pitchFamily="18" charset="0"/>
                <a:cs typeface="Tahoma"/>
              </a:rPr>
              <a:t>ristrutturazione</a:t>
            </a:r>
            <a:r>
              <a:rPr lang="it-IT" sz="1800" b="1" spc="70" dirty="0">
                <a:solidFill>
                  <a:srgbClr val="FF0000"/>
                </a:solidFill>
                <a:latin typeface="Georgia" panose="02040502050405020303" pitchFamily="18" charset="0"/>
                <a:cs typeface="Tahoma"/>
              </a:rPr>
              <a:t> </a:t>
            </a:r>
            <a:r>
              <a:rPr lang="it-IT" sz="1800" spc="-10" dirty="0">
                <a:latin typeface="Georgia" panose="02040502050405020303" pitchFamily="18" charset="0"/>
                <a:cs typeface="Verdana"/>
              </a:rPr>
              <a:t>individuati nella composizione negoziata della crisi di impresa  e , per le imprese sopra soglia, nel  piano attestato di risanamento, negli accordi di ristrutturazione, nella convenzione di moratoria, nel piano di ristrutturazione soggetto a omologazione e nel concordato preventivo e per le  imprese sotto soglia (imprese minori) nel concordato minore e nella liquidazione controllata; </a:t>
            </a:r>
          </a:p>
          <a:p>
            <a:pPr marL="413384" marR="5715" indent="-401320">
              <a:lnSpc>
                <a:spcPct val="101499"/>
              </a:lnSpc>
              <a:spcBef>
                <a:spcPts val="434"/>
              </a:spcBef>
              <a:buAutoNum type="arabicPeriod"/>
              <a:tabLst>
                <a:tab pos="413384" algn="l"/>
                <a:tab pos="477520" algn="l"/>
              </a:tabLst>
            </a:pPr>
            <a:r>
              <a:rPr lang="it-IT" sz="1800" dirty="0">
                <a:latin typeface="Georgia" panose="02040502050405020303" pitchFamily="18" charset="0"/>
                <a:cs typeface="Verdana"/>
              </a:rPr>
              <a:t>	</a:t>
            </a:r>
            <a:r>
              <a:rPr lang="it-IT" sz="1800" b="1" spc="50" dirty="0">
                <a:solidFill>
                  <a:srgbClr val="FF0000"/>
                </a:solidFill>
                <a:latin typeface="Georgia" panose="02040502050405020303" pitchFamily="18" charset="0"/>
                <a:cs typeface="Tahoma"/>
              </a:rPr>
              <a:t>gli</a:t>
            </a:r>
            <a:r>
              <a:rPr lang="it-IT" sz="1800" b="1" spc="55" dirty="0">
                <a:solidFill>
                  <a:srgbClr val="FF0000"/>
                </a:solidFill>
                <a:latin typeface="Georgia" panose="02040502050405020303" pitchFamily="18" charset="0"/>
                <a:cs typeface="Tahoma"/>
              </a:rPr>
              <a:t> </a:t>
            </a:r>
            <a:r>
              <a:rPr lang="it-IT" sz="1800" b="1" spc="70" dirty="0">
                <a:solidFill>
                  <a:srgbClr val="FF0000"/>
                </a:solidFill>
                <a:latin typeface="Georgia" panose="02040502050405020303" pitchFamily="18" charset="0"/>
                <a:cs typeface="Tahoma"/>
              </a:rPr>
              <a:t>strumenti</a:t>
            </a:r>
            <a:r>
              <a:rPr lang="it-IT" sz="1800" b="1" spc="60" dirty="0">
                <a:solidFill>
                  <a:srgbClr val="FF0000"/>
                </a:solidFill>
                <a:latin typeface="Georgia" panose="02040502050405020303" pitchFamily="18" charset="0"/>
                <a:cs typeface="Tahoma"/>
              </a:rPr>
              <a:t> </a:t>
            </a:r>
            <a:r>
              <a:rPr lang="it-IT" sz="1800" b="1" spc="70" dirty="0">
                <a:solidFill>
                  <a:srgbClr val="FF0000"/>
                </a:solidFill>
                <a:latin typeface="Georgia" panose="02040502050405020303" pitchFamily="18" charset="0"/>
                <a:cs typeface="Tahoma"/>
              </a:rPr>
              <a:t>per</a:t>
            </a:r>
            <a:r>
              <a:rPr lang="it-IT" sz="1800" b="1" spc="50" dirty="0">
                <a:solidFill>
                  <a:srgbClr val="FF0000"/>
                </a:solidFill>
                <a:latin typeface="Georgia" panose="02040502050405020303" pitchFamily="18" charset="0"/>
                <a:cs typeface="Tahoma"/>
              </a:rPr>
              <a:t> </a:t>
            </a:r>
            <a:r>
              <a:rPr lang="it-IT" sz="1800" b="1" dirty="0">
                <a:solidFill>
                  <a:srgbClr val="FF0000"/>
                </a:solidFill>
                <a:latin typeface="Georgia" panose="02040502050405020303" pitchFamily="18" charset="0"/>
                <a:cs typeface="Tahoma"/>
              </a:rPr>
              <a:t>la</a:t>
            </a:r>
            <a:r>
              <a:rPr lang="it-IT" sz="1800" b="1" spc="60" dirty="0">
                <a:solidFill>
                  <a:srgbClr val="FF0000"/>
                </a:solidFill>
                <a:latin typeface="Georgia" panose="02040502050405020303" pitchFamily="18" charset="0"/>
                <a:cs typeface="Tahoma"/>
              </a:rPr>
              <a:t> liquidazione</a:t>
            </a:r>
            <a:r>
              <a:rPr lang="it-IT" sz="1800" b="1" spc="65" dirty="0">
                <a:solidFill>
                  <a:srgbClr val="FF0000"/>
                </a:solidFill>
                <a:latin typeface="Georgia" panose="02040502050405020303" pitchFamily="18" charset="0"/>
                <a:cs typeface="Tahoma"/>
              </a:rPr>
              <a:t> </a:t>
            </a:r>
            <a:r>
              <a:rPr lang="it-IT" sz="1800" dirty="0">
                <a:latin typeface="Georgia" panose="02040502050405020303" pitchFamily="18" charset="0"/>
                <a:cs typeface="Verdana"/>
              </a:rPr>
              <a:t>e</a:t>
            </a:r>
            <a:r>
              <a:rPr lang="it-IT" sz="1800" spc="-60" dirty="0">
                <a:latin typeface="Georgia" panose="02040502050405020303" pitchFamily="18" charset="0"/>
                <a:cs typeface="Verdana"/>
              </a:rPr>
              <a:t> </a:t>
            </a:r>
            <a:r>
              <a:rPr lang="it-IT" sz="1800" dirty="0">
                <a:latin typeface="Georgia" panose="02040502050405020303" pitchFamily="18" charset="0"/>
                <a:cs typeface="Verdana"/>
              </a:rPr>
              <a:t>l’eliminazione</a:t>
            </a:r>
            <a:r>
              <a:rPr lang="it-IT" sz="1800" spc="-60" dirty="0">
                <a:latin typeface="Georgia" panose="02040502050405020303" pitchFamily="18" charset="0"/>
                <a:cs typeface="Verdana"/>
              </a:rPr>
              <a:t> </a:t>
            </a:r>
            <a:r>
              <a:rPr lang="it-IT" sz="1800" dirty="0">
                <a:latin typeface="Georgia" panose="02040502050405020303" pitchFamily="18" charset="0"/>
                <a:cs typeface="Verdana"/>
              </a:rPr>
              <a:t>del</a:t>
            </a:r>
            <a:r>
              <a:rPr lang="it-IT" sz="1800" spc="-70" dirty="0">
                <a:latin typeface="Georgia" panose="02040502050405020303" pitchFamily="18" charset="0"/>
                <a:cs typeface="Verdana"/>
              </a:rPr>
              <a:t> </a:t>
            </a:r>
            <a:r>
              <a:rPr lang="it-IT" sz="1800" spc="-10" dirty="0">
                <a:latin typeface="Georgia" panose="02040502050405020303" pitchFamily="18" charset="0"/>
                <a:cs typeface="Verdana"/>
              </a:rPr>
              <a:t>disvalore</a:t>
            </a:r>
            <a:r>
              <a:rPr lang="it-IT" sz="1800" spc="-55" dirty="0">
                <a:latin typeface="Georgia" panose="02040502050405020303" pitchFamily="18" charset="0"/>
                <a:cs typeface="Verdana"/>
              </a:rPr>
              <a:t> </a:t>
            </a:r>
            <a:r>
              <a:rPr lang="it-IT" sz="1800" spc="-10" dirty="0">
                <a:latin typeface="Georgia" panose="02040502050405020303" pitchFamily="18" charset="0"/>
                <a:cs typeface="Verdana"/>
              </a:rPr>
              <a:t>sociale </a:t>
            </a:r>
            <a:r>
              <a:rPr lang="it-IT" sz="1800" dirty="0">
                <a:latin typeface="Georgia" panose="02040502050405020303" pitchFamily="18" charset="0"/>
                <a:cs typeface="Verdana"/>
              </a:rPr>
              <a:t>con  il concordato liquidatorio e la liquidazione giudiziale</a:t>
            </a:r>
            <a:r>
              <a:rPr lang="it-IT" sz="1800" spc="-10" dirty="0">
                <a:latin typeface="Georgia" panose="02040502050405020303" pitchFamily="18" charset="0"/>
                <a:cs typeface="Verdana"/>
              </a:rPr>
              <a:t> delle imprese sovra soglia</a:t>
            </a:r>
            <a:endParaRPr lang="it-IT" sz="1800" dirty="0">
              <a:latin typeface="Georgia" panose="02040502050405020303" pitchFamily="18" charset="0"/>
              <a:cs typeface="Verdana"/>
            </a:endParaRPr>
          </a:p>
          <a:p>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600" smtClean="0"/>
              <a:t>10</a:t>
            </a:fld>
            <a:endParaRPr lang="it-IT" sz="1600" dirty="0"/>
          </a:p>
        </p:txBody>
      </p:sp>
    </p:spTree>
    <p:extLst>
      <p:ext uri="{BB962C8B-B14F-4D97-AF65-F5344CB8AC3E}">
        <p14:creationId xmlns:p14="http://schemas.microsoft.com/office/powerpoint/2010/main" val="401196158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sz="2800" dirty="0">
                <a:solidFill>
                  <a:schemeClr val="accent6">
                    <a:lumMod val="75000"/>
                  </a:schemeClr>
                </a:solidFill>
                <a:latin typeface="Georgia" panose="02040502050405020303" pitchFamily="18" charset="0"/>
              </a:rPr>
              <a:t>Art. 3 comma 1 ccii - L’imprenditore individuale</a:t>
            </a:r>
          </a:p>
        </p:txBody>
      </p:sp>
      <p:sp>
        <p:nvSpPr>
          <p:cNvPr id="4" name="Segnaposto testo 3"/>
          <p:cNvSpPr>
            <a:spLocks noGrp="1"/>
          </p:cNvSpPr>
          <p:nvPr>
            <p:ph type="body" idx="1"/>
          </p:nvPr>
        </p:nvSpPr>
        <p:spPr>
          <a:xfrm>
            <a:off x="408373" y="2325950"/>
            <a:ext cx="8550989" cy="2068497"/>
          </a:xfrm>
        </p:spPr>
        <p:txBody>
          <a:bodyPr/>
          <a:lstStyle/>
          <a:p>
            <a:pPr marL="114300" indent="0" algn="just">
              <a:lnSpc>
                <a:spcPct val="150000"/>
              </a:lnSpc>
              <a:buNone/>
            </a:pPr>
            <a:r>
              <a:rPr lang="it-IT" sz="2000" b="1" dirty="0">
                <a:latin typeface="Georgia" panose="02040502050405020303" pitchFamily="18" charset="0"/>
                <a:cs typeface="Tahoma"/>
              </a:rPr>
              <a:t>L’art.</a:t>
            </a:r>
            <a:r>
              <a:rPr lang="it-IT" sz="2000" b="1" spc="500" dirty="0">
                <a:latin typeface="Georgia" panose="02040502050405020303" pitchFamily="18" charset="0"/>
                <a:cs typeface="Tahoma"/>
              </a:rPr>
              <a:t> </a:t>
            </a:r>
            <a:r>
              <a:rPr lang="it-IT" sz="2000" b="1" dirty="0">
                <a:latin typeface="Georgia" panose="02040502050405020303" pitchFamily="18" charset="0"/>
                <a:cs typeface="Tahoma"/>
              </a:rPr>
              <a:t>3,</a:t>
            </a:r>
            <a:r>
              <a:rPr lang="it-IT" sz="2000" b="1" spc="500" dirty="0">
                <a:latin typeface="Georgia" panose="02040502050405020303" pitchFamily="18" charset="0"/>
                <a:cs typeface="Tahoma"/>
              </a:rPr>
              <a:t> </a:t>
            </a:r>
            <a:r>
              <a:rPr lang="it-IT" sz="2000" b="1" dirty="0">
                <a:latin typeface="Georgia" panose="02040502050405020303" pitchFamily="18" charset="0"/>
                <a:cs typeface="Tahoma"/>
              </a:rPr>
              <a:t>c.</a:t>
            </a:r>
            <a:r>
              <a:rPr lang="it-IT" sz="2000" b="1" spc="495" dirty="0">
                <a:latin typeface="Georgia" panose="02040502050405020303" pitchFamily="18" charset="0"/>
                <a:cs typeface="Tahoma"/>
              </a:rPr>
              <a:t> </a:t>
            </a:r>
            <a:r>
              <a:rPr lang="it-IT" sz="2000" b="1" spc="-610" dirty="0">
                <a:latin typeface="Georgia" panose="02040502050405020303" pitchFamily="18" charset="0"/>
                <a:cs typeface="Tahoma"/>
              </a:rPr>
              <a:t>1</a:t>
            </a:r>
            <a:r>
              <a:rPr lang="it-IT" sz="2000" b="1" spc="480" dirty="0">
                <a:latin typeface="Georgia" panose="02040502050405020303" pitchFamily="18" charset="0"/>
                <a:cs typeface="Tahoma"/>
              </a:rPr>
              <a:t> </a:t>
            </a:r>
            <a:r>
              <a:rPr lang="it-IT" sz="2000" b="1" dirty="0">
                <a:latin typeface="Georgia" panose="02040502050405020303" pitchFamily="18" charset="0"/>
                <a:cs typeface="Tahoma"/>
              </a:rPr>
              <a:t>CCII</a:t>
            </a:r>
            <a:r>
              <a:rPr lang="it-IT" sz="2000" b="1" spc="495" dirty="0">
                <a:latin typeface="Georgia" panose="02040502050405020303" pitchFamily="18" charset="0"/>
                <a:cs typeface="Tahoma"/>
              </a:rPr>
              <a:t> </a:t>
            </a:r>
            <a:r>
              <a:rPr lang="it-IT" sz="2000" dirty="0">
                <a:latin typeface="Georgia" panose="02040502050405020303" pitchFamily="18" charset="0"/>
                <a:cs typeface="Verdana"/>
              </a:rPr>
              <a:t>prevede,</a:t>
            </a:r>
            <a:r>
              <a:rPr lang="it-IT" sz="2000" spc="350" dirty="0">
                <a:latin typeface="Georgia" panose="02040502050405020303" pitchFamily="18" charset="0"/>
                <a:cs typeface="Verdana"/>
              </a:rPr>
              <a:t> </a:t>
            </a:r>
            <a:r>
              <a:rPr lang="it-IT" sz="2000" dirty="0">
                <a:latin typeface="Georgia" panose="02040502050405020303" pitchFamily="18" charset="0"/>
                <a:cs typeface="Verdana"/>
              </a:rPr>
              <a:t>infatti,</a:t>
            </a:r>
            <a:r>
              <a:rPr lang="it-IT" sz="2000" spc="355" dirty="0">
                <a:latin typeface="Georgia" panose="02040502050405020303" pitchFamily="18" charset="0"/>
                <a:cs typeface="Verdana"/>
              </a:rPr>
              <a:t> </a:t>
            </a:r>
            <a:r>
              <a:rPr lang="it-IT" sz="2000" spc="80" dirty="0">
                <a:latin typeface="Georgia" panose="02040502050405020303" pitchFamily="18" charset="0"/>
                <a:cs typeface="Verdana"/>
              </a:rPr>
              <a:t>che</a:t>
            </a:r>
            <a:r>
              <a:rPr lang="it-IT" sz="2000" spc="350" dirty="0">
                <a:latin typeface="Georgia" panose="02040502050405020303" pitchFamily="18" charset="0"/>
                <a:cs typeface="Verdana"/>
              </a:rPr>
              <a:t> </a:t>
            </a:r>
            <a:r>
              <a:rPr lang="it-IT" sz="2000" spc="-75" dirty="0">
                <a:latin typeface="Georgia" panose="02040502050405020303" pitchFamily="18" charset="0"/>
                <a:cs typeface="Verdana"/>
              </a:rPr>
              <a:t>«</a:t>
            </a:r>
            <a:r>
              <a:rPr lang="it-IT" sz="2000" b="1" i="1" spc="-75" dirty="0">
                <a:solidFill>
                  <a:srgbClr val="FF0000"/>
                </a:solidFill>
                <a:latin typeface="Georgia" panose="02040502050405020303" pitchFamily="18" charset="0"/>
                <a:cs typeface="Verdana"/>
              </a:rPr>
              <a:t>L'imprenditore </a:t>
            </a:r>
            <a:r>
              <a:rPr lang="it-IT" sz="2000" b="1" i="1" dirty="0">
                <a:solidFill>
                  <a:srgbClr val="FF0000"/>
                </a:solidFill>
                <a:latin typeface="Georgia" panose="02040502050405020303" pitchFamily="18" charset="0"/>
                <a:cs typeface="Verdana"/>
              </a:rPr>
              <a:t>individuale</a:t>
            </a:r>
            <a:r>
              <a:rPr lang="it-IT" sz="2000" b="1" i="1" spc="185" dirty="0">
                <a:solidFill>
                  <a:srgbClr val="FF0000"/>
                </a:solidFill>
                <a:latin typeface="Georgia" panose="02040502050405020303" pitchFamily="18" charset="0"/>
                <a:cs typeface="Verdana"/>
              </a:rPr>
              <a:t> </a:t>
            </a:r>
            <a:r>
              <a:rPr lang="it-IT" sz="2000" i="1" dirty="0">
                <a:latin typeface="Georgia" panose="02040502050405020303" pitchFamily="18" charset="0"/>
                <a:cs typeface="Verdana"/>
              </a:rPr>
              <a:t>deve</a:t>
            </a:r>
            <a:r>
              <a:rPr lang="it-IT" sz="2000" i="1" spc="165" dirty="0">
                <a:latin typeface="Georgia" panose="02040502050405020303" pitchFamily="18" charset="0"/>
                <a:cs typeface="Verdana"/>
              </a:rPr>
              <a:t> </a:t>
            </a:r>
            <a:r>
              <a:rPr lang="it-IT" sz="2000" i="1" spc="80" dirty="0">
                <a:latin typeface="Georgia" panose="02040502050405020303" pitchFamily="18" charset="0"/>
                <a:cs typeface="Verdana"/>
              </a:rPr>
              <a:t>adottare</a:t>
            </a:r>
            <a:r>
              <a:rPr lang="it-IT" sz="2000" i="1" spc="160" dirty="0">
                <a:latin typeface="Georgia" panose="02040502050405020303" pitchFamily="18" charset="0"/>
                <a:cs typeface="Verdana"/>
              </a:rPr>
              <a:t> </a:t>
            </a:r>
            <a:r>
              <a:rPr lang="it-IT" sz="2000" b="1" i="1" spc="-25" dirty="0">
                <a:solidFill>
                  <a:srgbClr val="FF0000"/>
                </a:solidFill>
                <a:latin typeface="Georgia" panose="02040502050405020303" pitchFamily="18" charset="0"/>
                <a:cs typeface="Verdana"/>
              </a:rPr>
              <a:t>MISURE</a:t>
            </a:r>
            <a:r>
              <a:rPr lang="it-IT" sz="2000" b="1" i="1" spc="185" dirty="0">
                <a:solidFill>
                  <a:srgbClr val="FF0000"/>
                </a:solidFill>
                <a:latin typeface="Georgia" panose="02040502050405020303" pitchFamily="18" charset="0"/>
                <a:cs typeface="Verdana"/>
              </a:rPr>
              <a:t> </a:t>
            </a:r>
            <a:r>
              <a:rPr lang="it-IT" sz="2000" b="1" i="1" dirty="0">
                <a:solidFill>
                  <a:srgbClr val="FF0000"/>
                </a:solidFill>
                <a:latin typeface="Georgia" panose="02040502050405020303" pitchFamily="18" charset="0"/>
                <a:cs typeface="Verdana"/>
              </a:rPr>
              <a:t>IDONEE</a:t>
            </a:r>
            <a:r>
              <a:rPr lang="it-IT" sz="2000" b="1" i="1" spc="185" dirty="0">
                <a:solidFill>
                  <a:srgbClr val="FF0000"/>
                </a:solidFill>
                <a:latin typeface="Georgia" panose="02040502050405020303" pitchFamily="18" charset="0"/>
                <a:cs typeface="Verdana"/>
              </a:rPr>
              <a:t> </a:t>
            </a:r>
            <a:r>
              <a:rPr lang="it-IT" sz="2000" i="1" spc="190" dirty="0">
                <a:latin typeface="Georgia" panose="02040502050405020303" pitchFamily="18" charset="0"/>
                <a:cs typeface="Verdana"/>
              </a:rPr>
              <a:t>a</a:t>
            </a:r>
            <a:r>
              <a:rPr lang="it-IT" sz="2000" i="1" spc="160" dirty="0">
                <a:latin typeface="Georgia" panose="02040502050405020303" pitchFamily="18" charset="0"/>
                <a:cs typeface="Verdana"/>
              </a:rPr>
              <a:t> </a:t>
            </a:r>
            <a:r>
              <a:rPr lang="it-IT" sz="2000" i="1" spc="-10" dirty="0">
                <a:latin typeface="Georgia" panose="02040502050405020303" pitchFamily="18" charset="0"/>
                <a:cs typeface="Verdana"/>
              </a:rPr>
              <a:t>rilevare </a:t>
            </a:r>
            <a:r>
              <a:rPr lang="it-IT" sz="2000" i="1" spc="60" dirty="0">
                <a:latin typeface="Georgia" panose="02040502050405020303" pitchFamily="18" charset="0"/>
                <a:cs typeface="Verdana"/>
              </a:rPr>
              <a:t>tempestivamente</a:t>
            </a:r>
            <a:r>
              <a:rPr lang="it-IT" sz="2000" i="1" spc="-35" dirty="0">
                <a:latin typeface="Georgia" panose="02040502050405020303" pitchFamily="18" charset="0"/>
                <a:cs typeface="Verdana"/>
              </a:rPr>
              <a:t>  </a:t>
            </a:r>
            <a:r>
              <a:rPr lang="it-IT" sz="2000" i="1" dirty="0">
                <a:latin typeface="Georgia" panose="02040502050405020303" pitchFamily="18" charset="0"/>
                <a:cs typeface="Verdana"/>
              </a:rPr>
              <a:t>lo</a:t>
            </a:r>
            <a:r>
              <a:rPr lang="it-IT" sz="2000" i="1" spc="-30" dirty="0">
                <a:latin typeface="Georgia" panose="02040502050405020303" pitchFamily="18" charset="0"/>
                <a:cs typeface="Verdana"/>
              </a:rPr>
              <a:t>  </a:t>
            </a:r>
            <a:r>
              <a:rPr lang="it-IT" sz="2000" i="1" spc="50" dirty="0">
                <a:latin typeface="Georgia" panose="02040502050405020303" pitchFamily="18" charset="0"/>
                <a:cs typeface="Verdana"/>
              </a:rPr>
              <a:t>stato</a:t>
            </a:r>
            <a:r>
              <a:rPr lang="it-IT" sz="2000" i="1" spc="-35" dirty="0">
                <a:latin typeface="Georgia" panose="02040502050405020303" pitchFamily="18" charset="0"/>
                <a:cs typeface="Verdana"/>
              </a:rPr>
              <a:t>  </a:t>
            </a:r>
            <a:r>
              <a:rPr lang="it-IT" sz="2000" i="1" spc="65" dirty="0">
                <a:latin typeface="Georgia" panose="02040502050405020303" pitchFamily="18" charset="0"/>
                <a:cs typeface="Verdana"/>
              </a:rPr>
              <a:t>di</a:t>
            </a:r>
            <a:r>
              <a:rPr lang="it-IT" sz="2000" i="1" spc="-35" dirty="0">
                <a:latin typeface="Georgia" panose="02040502050405020303" pitchFamily="18" charset="0"/>
                <a:cs typeface="Verdana"/>
              </a:rPr>
              <a:t>  </a:t>
            </a:r>
            <a:r>
              <a:rPr lang="it-IT" sz="2000" i="1" dirty="0">
                <a:latin typeface="Georgia" panose="02040502050405020303" pitchFamily="18" charset="0"/>
                <a:cs typeface="Verdana"/>
              </a:rPr>
              <a:t>crisi</a:t>
            </a:r>
            <a:r>
              <a:rPr lang="it-IT" sz="2000" i="1" spc="-30" dirty="0">
                <a:latin typeface="Georgia" panose="02040502050405020303" pitchFamily="18" charset="0"/>
                <a:cs typeface="Verdana"/>
              </a:rPr>
              <a:t>  </a:t>
            </a:r>
            <a:r>
              <a:rPr lang="it-IT" sz="2000" i="1" dirty="0">
                <a:latin typeface="Georgia" panose="02040502050405020303" pitchFamily="18" charset="0"/>
                <a:cs typeface="Verdana"/>
              </a:rPr>
              <a:t>e</a:t>
            </a:r>
            <a:r>
              <a:rPr lang="it-IT" sz="2000" i="1" spc="-30" dirty="0">
                <a:latin typeface="Georgia" panose="02040502050405020303" pitchFamily="18" charset="0"/>
                <a:cs typeface="Verdana"/>
              </a:rPr>
              <a:t>  </a:t>
            </a:r>
            <a:r>
              <a:rPr lang="it-IT" sz="2000" i="1" spc="45" dirty="0">
                <a:latin typeface="Georgia" panose="02040502050405020303" pitchFamily="18" charset="0"/>
                <a:cs typeface="Verdana"/>
              </a:rPr>
              <a:t>assumere</a:t>
            </a:r>
            <a:r>
              <a:rPr lang="it-IT" sz="2000" i="1" spc="-35" dirty="0">
                <a:latin typeface="Georgia" panose="02040502050405020303" pitchFamily="18" charset="0"/>
                <a:cs typeface="Verdana"/>
              </a:rPr>
              <a:t>  </a:t>
            </a:r>
            <a:r>
              <a:rPr lang="it-IT" sz="2000" i="1" spc="40" dirty="0">
                <a:latin typeface="Georgia" panose="02040502050405020303" pitchFamily="18" charset="0"/>
                <a:cs typeface="Verdana"/>
              </a:rPr>
              <a:t>senza </a:t>
            </a:r>
            <a:r>
              <a:rPr lang="it-IT" sz="2000" i="1" spc="80" dirty="0">
                <a:latin typeface="Georgia" panose="02040502050405020303" pitchFamily="18" charset="0"/>
                <a:cs typeface="Verdana"/>
              </a:rPr>
              <a:t>indugio</a:t>
            </a:r>
            <a:r>
              <a:rPr lang="it-IT" sz="2000" i="1" spc="-95" dirty="0">
                <a:latin typeface="Georgia" panose="02040502050405020303" pitchFamily="18" charset="0"/>
                <a:cs typeface="Verdana"/>
              </a:rPr>
              <a:t> </a:t>
            </a:r>
            <a:r>
              <a:rPr lang="it-IT" sz="2000" i="1" dirty="0">
                <a:latin typeface="Georgia" panose="02040502050405020303" pitchFamily="18" charset="0"/>
                <a:cs typeface="Verdana"/>
              </a:rPr>
              <a:t>le</a:t>
            </a:r>
            <a:r>
              <a:rPr lang="it-IT" sz="2000" i="1" spc="-110" dirty="0">
                <a:latin typeface="Georgia" panose="02040502050405020303" pitchFamily="18" charset="0"/>
                <a:cs typeface="Verdana"/>
              </a:rPr>
              <a:t> </a:t>
            </a:r>
            <a:r>
              <a:rPr lang="it-IT" sz="2000" i="1" dirty="0">
                <a:latin typeface="Georgia" panose="02040502050405020303" pitchFamily="18" charset="0"/>
                <a:cs typeface="Verdana"/>
              </a:rPr>
              <a:t>iniziative</a:t>
            </a:r>
            <a:r>
              <a:rPr lang="it-IT" sz="2000" i="1" spc="-85" dirty="0">
                <a:latin typeface="Georgia" panose="02040502050405020303" pitchFamily="18" charset="0"/>
                <a:cs typeface="Verdana"/>
              </a:rPr>
              <a:t> </a:t>
            </a:r>
            <a:r>
              <a:rPr lang="it-IT" sz="2000" i="1" dirty="0">
                <a:latin typeface="Georgia" panose="02040502050405020303" pitchFamily="18" charset="0"/>
                <a:cs typeface="Verdana"/>
              </a:rPr>
              <a:t>necessarie</a:t>
            </a:r>
            <a:r>
              <a:rPr lang="it-IT" sz="2000" i="1" spc="-55" dirty="0">
                <a:latin typeface="Georgia" panose="02040502050405020303" pitchFamily="18" charset="0"/>
                <a:cs typeface="Verdana"/>
              </a:rPr>
              <a:t> </a:t>
            </a:r>
            <a:r>
              <a:rPr lang="it-IT" sz="2000" i="1" spc="190" dirty="0">
                <a:latin typeface="Georgia" panose="02040502050405020303" pitchFamily="18" charset="0"/>
                <a:cs typeface="Verdana"/>
              </a:rPr>
              <a:t>a</a:t>
            </a:r>
            <a:r>
              <a:rPr lang="it-IT" sz="2000" i="1" spc="-110" dirty="0">
                <a:latin typeface="Georgia" panose="02040502050405020303" pitchFamily="18" charset="0"/>
                <a:cs typeface="Verdana"/>
              </a:rPr>
              <a:t> </a:t>
            </a:r>
            <a:r>
              <a:rPr lang="it-IT" sz="2000" i="1" dirty="0">
                <a:latin typeface="Georgia" panose="02040502050405020303" pitchFamily="18" charset="0"/>
                <a:cs typeface="Verdana"/>
              </a:rPr>
              <a:t>farvi</a:t>
            </a:r>
            <a:r>
              <a:rPr lang="it-IT" sz="2000" i="1" spc="-100" dirty="0">
                <a:latin typeface="Georgia" panose="02040502050405020303" pitchFamily="18" charset="0"/>
                <a:cs typeface="Verdana"/>
              </a:rPr>
              <a:t> </a:t>
            </a:r>
            <a:r>
              <a:rPr lang="it-IT" sz="2000" i="1" spc="-10" dirty="0">
                <a:latin typeface="Georgia" panose="02040502050405020303" pitchFamily="18" charset="0"/>
                <a:cs typeface="Verdana"/>
              </a:rPr>
              <a:t>fronte</a:t>
            </a:r>
            <a:r>
              <a:rPr lang="it-IT" sz="2000" spc="-10" dirty="0">
                <a:latin typeface="Georgia" panose="02040502050405020303" pitchFamily="18" charset="0"/>
                <a:cs typeface="Verdana"/>
              </a:rPr>
              <a:t>».</a:t>
            </a:r>
            <a:endParaRPr lang="it-IT" sz="2000" dirty="0">
              <a:latin typeface="Georgia" panose="02040502050405020303" pitchFamily="18" charset="0"/>
              <a:cs typeface="Verdana"/>
            </a:endParaRPr>
          </a:p>
          <a:p>
            <a:pPr algn="just"/>
            <a:endParaRPr lang="it-IT" dirty="0"/>
          </a:p>
        </p:txBody>
      </p:sp>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11</a:t>
            </a:fld>
            <a:endParaRPr lang="it-IT" sz="1400" dirty="0"/>
          </a:p>
        </p:txBody>
      </p:sp>
      <p:cxnSp>
        <p:nvCxnSpPr>
          <p:cNvPr id="6" name="Connettore 2 5"/>
          <p:cNvCxnSpPr/>
          <p:nvPr/>
        </p:nvCxnSpPr>
        <p:spPr>
          <a:xfrm>
            <a:off x="5592932" y="3275860"/>
            <a:ext cx="53266" cy="15092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ttangolo 6"/>
          <p:cNvSpPr/>
          <p:nvPr/>
        </p:nvSpPr>
        <p:spPr>
          <a:xfrm>
            <a:off x="3169328" y="4785064"/>
            <a:ext cx="4722921" cy="11718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OBBLIGO ORGANIZZATIVO A CARICO IMPRENDITORE INDIVIDUALE </a:t>
            </a:r>
          </a:p>
        </p:txBody>
      </p:sp>
    </p:spTree>
    <p:extLst>
      <p:ext uri="{BB962C8B-B14F-4D97-AF65-F5344CB8AC3E}">
        <p14:creationId xmlns:p14="http://schemas.microsoft.com/office/powerpoint/2010/main" val="234784601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4431" y="1182688"/>
            <a:ext cx="8915400" cy="1066800"/>
          </a:xfrm>
        </p:spPr>
        <p:txBody>
          <a:bodyPr/>
          <a:lstStyle/>
          <a:p>
            <a:r>
              <a:rPr lang="it-IT" sz="2800" dirty="0">
                <a:solidFill>
                  <a:schemeClr val="accent6">
                    <a:lumMod val="75000"/>
                  </a:schemeClr>
                </a:solidFill>
                <a:latin typeface="Georgia" panose="02040502050405020303" pitchFamily="18" charset="0"/>
              </a:rPr>
              <a:t>Art. 3 comma 2 ccii L’imprenditore collettivo   </a:t>
            </a:r>
          </a:p>
        </p:txBody>
      </p:sp>
      <p:sp>
        <p:nvSpPr>
          <p:cNvPr id="3" name="Segnaposto testo 2"/>
          <p:cNvSpPr>
            <a:spLocks noGrp="1"/>
          </p:cNvSpPr>
          <p:nvPr>
            <p:ph type="body" idx="1"/>
          </p:nvPr>
        </p:nvSpPr>
        <p:spPr>
          <a:xfrm>
            <a:off x="574431" y="2354995"/>
            <a:ext cx="8437684" cy="2350170"/>
          </a:xfrm>
        </p:spPr>
        <p:txBody>
          <a:bodyPr/>
          <a:lstStyle/>
          <a:p>
            <a:pPr marL="0" marR="5080" indent="0" algn="just">
              <a:lnSpc>
                <a:spcPct val="150000"/>
              </a:lnSpc>
              <a:spcBef>
                <a:spcPts val="100"/>
              </a:spcBef>
              <a:buNone/>
            </a:pPr>
            <a:r>
              <a:rPr lang="it-IT" sz="2000" b="1" dirty="0">
                <a:solidFill>
                  <a:schemeClr val="tx1"/>
                </a:solidFill>
                <a:latin typeface="Georgia" panose="02040502050405020303" pitchFamily="18" charset="0"/>
                <a:cs typeface="Tahoma"/>
              </a:rPr>
              <a:t>L’art.</a:t>
            </a:r>
            <a:r>
              <a:rPr lang="it-IT" sz="2000" b="1" spc="340" dirty="0">
                <a:solidFill>
                  <a:schemeClr val="tx1"/>
                </a:solidFill>
                <a:latin typeface="Georgia" panose="02040502050405020303" pitchFamily="18" charset="0"/>
                <a:cs typeface="Tahoma"/>
              </a:rPr>
              <a:t> </a:t>
            </a:r>
            <a:r>
              <a:rPr lang="it-IT" sz="2000" b="1" dirty="0">
                <a:solidFill>
                  <a:schemeClr val="tx1"/>
                </a:solidFill>
                <a:latin typeface="Georgia" panose="02040502050405020303" pitchFamily="18" charset="0"/>
                <a:cs typeface="Tahoma"/>
              </a:rPr>
              <a:t>3,</a:t>
            </a:r>
            <a:r>
              <a:rPr lang="it-IT" sz="2000" b="1" spc="360" dirty="0">
                <a:solidFill>
                  <a:schemeClr val="tx1"/>
                </a:solidFill>
                <a:latin typeface="Georgia" panose="02040502050405020303" pitchFamily="18" charset="0"/>
                <a:cs typeface="Tahoma"/>
              </a:rPr>
              <a:t> </a:t>
            </a:r>
            <a:r>
              <a:rPr lang="it-IT" sz="2000" b="1" dirty="0">
                <a:solidFill>
                  <a:schemeClr val="tx1"/>
                </a:solidFill>
                <a:latin typeface="Georgia" panose="02040502050405020303" pitchFamily="18" charset="0"/>
                <a:cs typeface="Tahoma"/>
              </a:rPr>
              <a:t>c.</a:t>
            </a:r>
            <a:r>
              <a:rPr lang="it-IT" sz="2000" b="1" spc="355" dirty="0">
                <a:solidFill>
                  <a:schemeClr val="tx1"/>
                </a:solidFill>
                <a:latin typeface="Georgia" panose="02040502050405020303" pitchFamily="18" charset="0"/>
                <a:cs typeface="Tahoma"/>
              </a:rPr>
              <a:t> </a:t>
            </a:r>
            <a:r>
              <a:rPr lang="it-IT" sz="2000" b="1" dirty="0">
                <a:solidFill>
                  <a:schemeClr val="tx1"/>
                </a:solidFill>
                <a:latin typeface="Georgia" panose="02040502050405020303" pitchFamily="18" charset="0"/>
                <a:cs typeface="Tahoma"/>
              </a:rPr>
              <a:t>2</a:t>
            </a:r>
            <a:r>
              <a:rPr lang="it-IT" sz="2000" b="1" spc="345" dirty="0">
                <a:solidFill>
                  <a:schemeClr val="tx1"/>
                </a:solidFill>
                <a:latin typeface="Georgia" panose="02040502050405020303" pitchFamily="18" charset="0"/>
                <a:cs typeface="Tahoma"/>
              </a:rPr>
              <a:t> </a:t>
            </a:r>
            <a:r>
              <a:rPr lang="it-IT" sz="2000" b="1" dirty="0">
                <a:solidFill>
                  <a:schemeClr val="tx1"/>
                </a:solidFill>
                <a:latin typeface="Georgia" panose="02040502050405020303" pitchFamily="18" charset="0"/>
                <a:cs typeface="Tahoma"/>
              </a:rPr>
              <a:t>CCII</a:t>
            </a:r>
            <a:r>
              <a:rPr lang="it-IT" sz="2000" b="1" spc="335" dirty="0">
                <a:solidFill>
                  <a:schemeClr val="tx1"/>
                </a:solidFill>
                <a:latin typeface="Georgia" panose="02040502050405020303" pitchFamily="18" charset="0"/>
                <a:cs typeface="Tahoma"/>
              </a:rPr>
              <a:t> </a:t>
            </a:r>
            <a:r>
              <a:rPr lang="it-IT" sz="2000" dirty="0">
                <a:solidFill>
                  <a:schemeClr val="tx1"/>
                </a:solidFill>
                <a:latin typeface="Georgia" panose="02040502050405020303" pitchFamily="18" charset="0"/>
                <a:cs typeface="Verdana"/>
              </a:rPr>
              <a:t>prevede</a:t>
            </a:r>
            <a:r>
              <a:rPr lang="it-IT" sz="2000" spc="215" dirty="0">
                <a:solidFill>
                  <a:schemeClr val="tx1"/>
                </a:solidFill>
                <a:latin typeface="Georgia" panose="02040502050405020303" pitchFamily="18" charset="0"/>
                <a:cs typeface="Verdana"/>
              </a:rPr>
              <a:t> </a:t>
            </a:r>
            <a:r>
              <a:rPr lang="it-IT" sz="2000" spc="70" dirty="0">
                <a:solidFill>
                  <a:schemeClr val="tx1"/>
                </a:solidFill>
                <a:latin typeface="Georgia" panose="02040502050405020303" pitchFamily="18" charset="0"/>
                <a:cs typeface="Verdana"/>
              </a:rPr>
              <a:t>che</a:t>
            </a:r>
            <a:r>
              <a:rPr lang="it-IT" sz="2000" spc="240" dirty="0">
                <a:solidFill>
                  <a:schemeClr val="tx1"/>
                </a:solidFill>
                <a:latin typeface="Georgia" panose="02040502050405020303" pitchFamily="18" charset="0"/>
                <a:cs typeface="Verdana"/>
              </a:rPr>
              <a:t> </a:t>
            </a:r>
            <a:r>
              <a:rPr lang="it-IT" sz="2000" spc="-50" dirty="0">
                <a:solidFill>
                  <a:schemeClr val="tx1"/>
                </a:solidFill>
                <a:latin typeface="Georgia" panose="02040502050405020303" pitchFamily="18" charset="0"/>
                <a:cs typeface="Verdana"/>
              </a:rPr>
              <a:t>«</a:t>
            </a:r>
            <a:r>
              <a:rPr lang="it-IT" sz="2000" b="1" i="1" spc="-50" dirty="0">
                <a:solidFill>
                  <a:schemeClr val="tx1"/>
                </a:solidFill>
                <a:latin typeface="Georgia" panose="02040502050405020303" pitchFamily="18" charset="0"/>
                <a:cs typeface="Verdana"/>
              </a:rPr>
              <a:t>L'imprenditore</a:t>
            </a:r>
            <a:r>
              <a:rPr lang="it-IT" sz="2000" b="1" i="1" spc="250" dirty="0">
                <a:solidFill>
                  <a:schemeClr val="tx1"/>
                </a:solidFill>
                <a:latin typeface="Georgia" panose="02040502050405020303" pitchFamily="18" charset="0"/>
                <a:cs typeface="Verdana"/>
              </a:rPr>
              <a:t> </a:t>
            </a:r>
            <a:r>
              <a:rPr lang="it-IT" sz="2000" b="1" i="1" dirty="0">
                <a:solidFill>
                  <a:schemeClr val="tx1"/>
                </a:solidFill>
                <a:latin typeface="Georgia" panose="02040502050405020303" pitchFamily="18" charset="0"/>
                <a:cs typeface="Verdana"/>
              </a:rPr>
              <a:t>collettivo</a:t>
            </a:r>
            <a:r>
              <a:rPr lang="it-IT" sz="2000" b="1" i="1" spc="245" dirty="0">
                <a:solidFill>
                  <a:schemeClr val="tx1"/>
                </a:solidFill>
                <a:latin typeface="Georgia" panose="02040502050405020303" pitchFamily="18" charset="0"/>
                <a:cs typeface="Verdana"/>
              </a:rPr>
              <a:t> </a:t>
            </a:r>
            <a:r>
              <a:rPr lang="it-IT" sz="2000" b="1" i="1" spc="-20" dirty="0">
                <a:solidFill>
                  <a:schemeClr val="tx1"/>
                </a:solidFill>
                <a:latin typeface="Georgia" panose="02040502050405020303" pitchFamily="18" charset="0"/>
                <a:cs typeface="Verdana"/>
              </a:rPr>
              <a:t>deve </a:t>
            </a:r>
            <a:r>
              <a:rPr lang="it-IT" sz="2000" b="1" i="1" spc="-10" dirty="0">
                <a:solidFill>
                  <a:schemeClr val="tx1"/>
                </a:solidFill>
                <a:latin typeface="Georgia" panose="02040502050405020303" pitchFamily="18" charset="0"/>
                <a:cs typeface="Verdana"/>
              </a:rPr>
              <a:t>istituire</a:t>
            </a:r>
            <a:r>
              <a:rPr lang="it-IT" sz="2000" b="1" i="1" spc="465" dirty="0">
                <a:solidFill>
                  <a:schemeClr val="tx1"/>
                </a:solidFill>
                <a:latin typeface="Georgia" panose="02040502050405020303" pitchFamily="18" charset="0"/>
                <a:cs typeface="Verdana"/>
              </a:rPr>
              <a:t> </a:t>
            </a:r>
            <a:r>
              <a:rPr lang="it-IT" sz="2000" b="1" i="1" dirty="0">
                <a:solidFill>
                  <a:srgbClr val="FF0000"/>
                </a:solidFill>
                <a:latin typeface="Georgia" panose="02040502050405020303" pitchFamily="18" charset="0"/>
                <a:cs typeface="Verdana"/>
              </a:rPr>
              <a:t>UN</a:t>
            </a:r>
            <a:r>
              <a:rPr lang="it-IT" sz="2000" b="1" i="1" spc="465" dirty="0">
                <a:solidFill>
                  <a:srgbClr val="FF0000"/>
                </a:solidFill>
                <a:latin typeface="Georgia" panose="02040502050405020303" pitchFamily="18" charset="0"/>
                <a:cs typeface="Verdana"/>
              </a:rPr>
              <a:t> </a:t>
            </a:r>
            <a:r>
              <a:rPr lang="it-IT" sz="2000" b="1" i="1" dirty="0">
                <a:solidFill>
                  <a:srgbClr val="FF0000"/>
                </a:solidFill>
                <a:latin typeface="Georgia" panose="02040502050405020303" pitchFamily="18" charset="0"/>
                <a:cs typeface="Verdana"/>
              </a:rPr>
              <a:t>ASSETTO</a:t>
            </a:r>
            <a:r>
              <a:rPr lang="it-IT" sz="2000" b="1" i="1" spc="470" dirty="0">
                <a:solidFill>
                  <a:srgbClr val="FF0000"/>
                </a:solidFill>
                <a:latin typeface="Georgia" panose="02040502050405020303" pitchFamily="18" charset="0"/>
                <a:cs typeface="Verdana"/>
              </a:rPr>
              <a:t> </a:t>
            </a:r>
            <a:r>
              <a:rPr lang="it-IT" sz="2000" b="1" i="1" spc="-80" dirty="0">
                <a:solidFill>
                  <a:srgbClr val="FF0000"/>
                </a:solidFill>
                <a:latin typeface="Georgia" panose="02040502050405020303" pitchFamily="18" charset="0"/>
                <a:cs typeface="Verdana"/>
              </a:rPr>
              <a:t>ORGANIZZATIVO,</a:t>
            </a:r>
            <a:r>
              <a:rPr lang="it-IT" sz="2000" b="1" i="1" spc="475" dirty="0">
                <a:solidFill>
                  <a:srgbClr val="FF0000"/>
                </a:solidFill>
                <a:latin typeface="Georgia" panose="02040502050405020303" pitchFamily="18" charset="0"/>
                <a:cs typeface="Verdana"/>
              </a:rPr>
              <a:t> </a:t>
            </a:r>
            <a:r>
              <a:rPr lang="it-IT" sz="2000" b="1" i="1" spc="-110" dirty="0">
                <a:solidFill>
                  <a:srgbClr val="FF0000"/>
                </a:solidFill>
                <a:latin typeface="Georgia" panose="02040502050405020303" pitchFamily="18" charset="0"/>
                <a:cs typeface="Verdana"/>
              </a:rPr>
              <a:t>AMMINISTRATIVO</a:t>
            </a:r>
            <a:r>
              <a:rPr lang="it-IT" sz="2000" b="1" i="1" spc="470" dirty="0">
                <a:solidFill>
                  <a:srgbClr val="FF0000"/>
                </a:solidFill>
                <a:latin typeface="Georgia" panose="02040502050405020303" pitchFamily="18" charset="0"/>
                <a:cs typeface="Verdana"/>
              </a:rPr>
              <a:t> </a:t>
            </a:r>
            <a:r>
              <a:rPr lang="it-IT" sz="2000" b="1" i="1" spc="-50" dirty="0">
                <a:solidFill>
                  <a:srgbClr val="FF0000"/>
                </a:solidFill>
                <a:latin typeface="Georgia" panose="02040502050405020303" pitchFamily="18" charset="0"/>
                <a:cs typeface="Verdana"/>
              </a:rPr>
              <a:t>E</a:t>
            </a:r>
            <a:endParaRPr lang="it-IT" sz="2000" dirty="0">
              <a:solidFill>
                <a:srgbClr val="FF0000"/>
              </a:solidFill>
              <a:latin typeface="Georgia" panose="02040502050405020303" pitchFamily="18" charset="0"/>
              <a:cs typeface="Verdana"/>
            </a:endParaRPr>
          </a:p>
          <a:p>
            <a:pPr marL="0" marR="5080" indent="0" algn="just">
              <a:lnSpc>
                <a:spcPct val="150000"/>
              </a:lnSpc>
              <a:spcBef>
                <a:spcPts val="5"/>
              </a:spcBef>
              <a:buNone/>
            </a:pPr>
            <a:r>
              <a:rPr lang="it-IT" sz="2000" b="1" i="1" spc="-20" dirty="0">
                <a:solidFill>
                  <a:srgbClr val="FF0000"/>
                </a:solidFill>
                <a:latin typeface="Georgia" panose="02040502050405020303" pitchFamily="18" charset="0"/>
                <a:cs typeface="Verdana"/>
              </a:rPr>
              <a:t>CONTABILE</a:t>
            </a:r>
            <a:r>
              <a:rPr lang="it-IT" sz="2000" b="1" i="1" spc="65" dirty="0">
                <a:solidFill>
                  <a:srgbClr val="FF0000"/>
                </a:solidFill>
                <a:latin typeface="Georgia" panose="02040502050405020303" pitchFamily="18" charset="0"/>
                <a:cs typeface="Verdana"/>
              </a:rPr>
              <a:t> </a:t>
            </a:r>
            <a:r>
              <a:rPr lang="it-IT" sz="2000" b="1" i="1" dirty="0">
                <a:solidFill>
                  <a:srgbClr val="FF0000"/>
                </a:solidFill>
                <a:latin typeface="Georgia" panose="02040502050405020303" pitchFamily="18" charset="0"/>
                <a:cs typeface="Verdana"/>
              </a:rPr>
              <a:t>ADEGUATO</a:t>
            </a:r>
            <a:r>
              <a:rPr lang="it-IT" sz="2000" b="1" i="1" spc="70" dirty="0">
                <a:solidFill>
                  <a:srgbClr val="FF0000"/>
                </a:solidFill>
                <a:latin typeface="Georgia" panose="02040502050405020303" pitchFamily="18" charset="0"/>
                <a:cs typeface="Verdana"/>
              </a:rPr>
              <a:t> </a:t>
            </a:r>
            <a:r>
              <a:rPr lang="it-IT" sz="2000" i="1" dirty="0">
                <a:solidFill>
                  <a:schemeClr val="tx1"/>
                </a:solidFill>
                <a:latin typeface="Georgia" panose="02040502050405020303" pitchFamily="18" charset="0"/>
                <a:cs typeface="Verdana"/>
              </a:rPr>
              <a:t>ai</a:t>
            </a:r>
            <a:r>
              <a:rPr lang="it-IT" sz="2000" i="1" spc="75" dirty="0">
                <a:solidFill>
                  <a:schemeClr val="tx1"/>
                </a:solidFill>
                <a:latin typeface="Georgia" panose="02040502050405020303" pitchFamily="18" charset="0"/>
                <a:cs typeface="Verdana"/>
              </a:rPr>
              <a:t> </a:t>
            </a:r>
            <a:r>
              <a:rPr lang="it-IT" sz="2000" i="1" dirty="0">
                <a:solidFill>
                  <a:schemeClr val="tx1"/>
                </a:solidFill>
                <a:latin typeface="Georgia" panose="02040502050405020303" pitchFamily="18" charset="0"/>
                <a:cs typeface="Verdana"/>
              </a:rPr>
              <a:t>sensi</a:t>
            </a:r>
            <a:r>
              <a:rPr lang="it-IT" sz="2000" i="1" spc="75" dirty="0">
                <a:solidFill>
                  <a:schemeClr val="tx1"/>
                </a:solidFill>
                <a:latin typeface="Georgia" panose="02040502050405020303" pitchFamily="18" charset="0"/>
                <a:cs typeface="Verdana"/>
              </a:rPr>
              <a:t> </a:t>
            </a:r>
            <a:r>
              <a:rPr lang="it-IT" sz="2000" i="1" spc="-20" dirty="0">
                <a:solidFill>
                  <a:schemeClr val="tx1"/>
                </a:solidFill>
                <a:latin typeface="Georgia" panose="02040502050405020303" pitchFamily="18" charset="0"/>
                <a:cs typeface="Verdana"/>
              </a:rPr>
              <a:t>dell'articolo</a:t>
            </a:r>
            <a:r>
              <a:rPr lang="it-IT" sz="2000" i="1" spc="70" dirty="0">
                <a:solidFill>
                  <a:schemeClr val="tx1"/>
                </a:solidFill>
                <a:latin typeface="Georgia" panose="02040502050405020303" pitchFamily="18" charset="0"/>
                <a:cs typeface="Verdana"/>
              </a:rPr>
              <a:t> </a:t>
            </a:r>
            <a:r>
              <a:rPr lang="it-IT" sz="2000" i="1" dirty="0">
                <a:solidFill>
                  <a:schemeClr val="tx1"/>
                </a:solidFill>
                <a:latin typeface="Georgia" panose="02040502050405020303" pitchFamily="18" charset="0"/>
                <a:cs typeface="Verdana"/>
              </a:rPr>
              <a:t>2086</a:t>
            </a:r>
            <a:r>
              <a:rPr lang="it-IT" sz="2000" i="1" spc="70" dirty="0">
                <a:solidFill>
                  <a:schemeClr val="tx1"/>
                </a:solidFill>
                <a:latin typeface="Georgia" panose="02040502050405020303" pitchFamily="18" charset="0"/>
                <a:cs typeface="Verdana"/>
              </a:rPr>
              <a:t> </a:t>
            </a:r>
            <a:r>
              <a:rPr lang="it-IT" sz="2000" i="1" dirty="0">
                <a:solidFill>
                  <a:schemeClr val="tx1"/>
                </a:solidFill>
                <a:latin typeface="Georgia" panose="02040502050405020303" pitchFamily="18" charset="0"/>
                <a:cs typeface="Verdana"/>
              </a:rPr>
              <a:t>del</a:t>
            </a:r>
            <a:r>
              <a:rPr lang="it-IT" sz="2000" i="1" spc="65" dirty="0">
                <a:solidFill>
                  <a:schemeClr val="tx1"/>
                </a:solidFill>
                <a:latin typeface="Georgia" panose="02040502050405020303" pitchFamily="18" charset="0"/>
                <a:cs typeface="Verdana"/>
              </a:rPr>
              <a:t> </a:t>
            </a:r>
            <a:r>
              <a:rPr lang="it-IT" sz="2000" i="1" spc="-10" dirty="0">
                <a:solidFill>
                  <a:schemeClr val="tx1"/>
                </a:solidFill>
                <a:latin typeface="Georgia" panose="02040502050405020303" pitchFamily="18" charset="0"/>
                <a:cs typeface="Verdana"/>
              </a:rPr>
              <a:t>codice </a:t>
            </a:r>
            <a:r>
              <a:rPr lang="it-IT" sz="2000" i="1" spc="-35" dirty="0">
                <a:solidFill>
                  <a:schemeClr val="tx1"/>
                </a:solidFill>
                <a:latin typeface="Georgia" panose="02040502050405020303" pitchFamily="18" charset="0"/>
                <a:cs typeface="Verdana"/>
              </a:rPr>
              <a:t>civile,</a:t>
            </a:r>
            <a:r>
              <a:rPr lang="it-IT" sz="2000" i="1" spc="-40" dirty="0">
                <a:solidFill>
                  <a:schemeClr val="tx1"/>
                </a:solidFill>
                <a:latin typeface="Georgia" panose="02040502050405020303" pitchFamily="18" charset="0"/>
                <a:cs typeface="Verdana"/>
              </a:rPr>
              <a:t> </a:t>
            </a:r>
            <a:r>
              <a:rPr lang="it-IT" sz="2000" i="1" dirty="0">
                <a:solidFill>
                  <a:schemeClr val="tx1"/>
                </a:solidFill>
                <a:latin typeface="Georgia" panose="02040502050405020303" pitchFamily="18" charset="0"/>
                <a:cs typeface="Verdana"/>
              </a:rPr>
              <a:t>ai</a:t>
            </a:r>
            <a:r>
              <a:rPr lang="it-IT" sz="2000" i="1" spc="-35" dirty="0">
                <a:solidFill>
                  <a:schemeClr val="tx1"/>
                </a:solidFill>
                <a:latin typeface="Georgia" panose="02040502050405020303" pitchFamily="18" charset="0"/>
                <a:cs typeface="Verdana"/>
              </a:rPr>
              <a:t> </a:t>
            </a:r>
            <a:r>
              <a:rPr lang="it-IT" sz="2000" i="1" dirty="0">
                <a:solidFill>
                  <a:schemeClr val="tx1"/>
                </a:solidFill>
                <a:latin typeface="Georgia" panose="02040502050405020303" pitchFamily="18" charset="0"/>
                <a:cs typeface="Verdana"/>
              </a:rPr>
              <a:t>fini</a:t>
            </a:r>
            <a:r>
              <a:rPr lang="it-IT" sz="2000" i="1" spc="-20" dirty="0">
                <a:solidFill>
                  <a:schemeClr val="tx1"/>
                </a:solidFill>
                <a:latin typeface="Georgia" panose="02040502050405020303" pitchFamily="18" charset="0"/>
                <a:cs typeface="Verdana"/>
              </a:rPr>
              <a:t> </a:t>
            </a:r>
            <a:r>
              <a:rPr lang="it-IT" sz="2000" i="1" dirty="0">
                <a:solidFill>
                  <a:schemeClr val="tx1"/>
                </a:solidFill>
                <a:latin typeface="Georgia" panose="02040502050405020303" pitchFamily="18" charset="0"/>
                <a:cs typeface="Verdana"/>
              </a:rPr>
              <a:t>della</a:t>
            </a:r>
            <a:r>
              <a:rPr lang="it-IT" sz="2000" i="1" spc="-30" dirty="0">
                <a:solidFill>
                  <a:schemeClr val="tx1"/>
                </a:solidFill>
                <a:latin typeface="Georgia" panose="02040502050405020303" pitchFamily="18" charset="0"/>
                <a:cs typeface="Verdana"/>
              </a:rPr>
              <a:t> </a:t>
            </a:r>
            <a:r>
              <a:rPr lang="it-IT" sz="2000" i="1" spc="-10" dirty="0">
                <a:solidFill>
                  <a:schemeClr val="tx1"/>
                </a:solidFill>
                <a:latin typeface="Georgia" panose="02040502050405020303" pitchFamily="18" charset="0"/>
                <a:cs typeface="Verdana"/>
              </a:rPr>
              <a:t>tempestiva</a:t>
            </a:r>
            <a:r>
              <a:rPr lang="it-IT" sz="2000" i="1" spc="-35" dirty="0">
                <a:solidFill>
                  <a:schemeClr val="tx1"/>
                </a:solidFill>
                <a:latin typeface="Georgia" panose="02040502050405020303" pitchFamily="18" charset="0"/>
                <a:cs typeface="Verdana"/>
              </a:rPr>
              <a:t> rilevazione</a:t>
            </a:r>
            <a:r>
              <a:rPr lang="it-IT" sz="2000" i="1" spc="-25" dirty="0">
                <a:solidFill>
                  <a:schemeClr val="tx1"/>
                </a:solidFill>
                <a:latin typeface="Georgia" panose="02040502050405020303" pitchFamily="18" charset="0"/>
                <a:cs typeface="Verdana"/>
              </a:rPr>
              <a:t> </a:t>
            </a:r>
            <a:r>
              <a:rPr lang="it-IT" sz="2000" i="1" dirty="0">
                <a:solidFill>
                  <a:schemeClr val="tx1"/>
                </a:solidFill>
                <a:latin typeface="Georgia" panose="02040502050405020303" pitchFamily="18" charset="0"/>
                <a:cs typeface="Verdana"/>
              </a:rPr>
              <a:t>dello</a:t>
            </a:r>
            <a:r>
              <a:rPr lang="it-IT" sz="2000" i="1" spc="-35" dirty="0">
                <a:solidFill>
                  <a:schemeClr val="tx1"/>
                </a:solidFill>
                <a:latin typeface="Georgia" panose="02040502050405020303" pitchFamily="18" charset="0"/>
                <a:cs typeface="Verdana"/>
              </a:rPr>
              <a:t> </a:t>
            </a:r>
            <a:r>
              <a:rPr lang="it-IT" sz="2000" i="1" dirty="0">
                <a:solidFill>
                  <a:schemeClr val="tx1"/>
                </a:solidFill>
                <a:latin typeface="Georgia" panose="02040502050405020303" pitchFamily="18" charset="0"/>
                <a:cs typeface="Verdana"/>
              </a:rPr>
              <a:t>stato</a:t>
            </a:r>
            <a:r>
              <a:rPr lang="it-IT" sz="2000" i="1" spc="-30" dirty="0">
                <a:solidFill>
                  <a:schemeClr val="tx1"/>
                </a:solidFill>
                <a:latin typeface="Georgia" panose="02040502050405020303" pitchFamily="18" charset="0"/>
                <a:cs typeface="Verdana"/>
              </a:rPr>
              <a:t> </a:t>
            </a:r>
            <a:r>
              <a:rPr lang="it-IT" sz="2000" i="1" dirty="0">
                <a:solidFill>
                  <a:schemeClr val="tx1"/>
                </a:solidFill>
                <a:latin typeface="Georgia" panose="02040502050405020303" pitchFamily="18" charset="0"/>
                <a:cs typeface="Verdana"/>
              </a:rPr>
              <a:t>di</a:t>
            </a:r>
            <a:r>
              <a:rPr lang="it-IT" sz="2000" i="1" spc="-30" dirty="0">
                <a:solidFill>
                  <a:schemeClr val="tx1"/>
                </a:solidFill>
                <a:latin typeface="Georgia" panose="02040502050405020303" pitchFamily="18" charset="0"/>
                <a:cs typeface="Verdana"/>
              </a:rPr>
              <a:t> </a:t>
            </a:r>
            <a:r>
              <a:rPr lang="it-IT" sz="2000" i="1" dirty="0">
                <a:solidFill>
                  <a:schemeClr val="tx1"/>
                </a:solidFill>
                <a:latin typeface="Georgia" panose="02040502050405020303" pitchFamily="18" charset="0"/>
                <a:cs typeface="Verdana"/>
              </a:rPr>
              <a:t>crisi</a:t>
            </a:r>
            <a:r>
              <a:rPr lang="it-IT" sz="2000" i="1" spc="-25" dirty="0">
                <a:solidFill>
                  <a:schemeClr val="tx1"/>
                </a:solidFill>
                <a:latin typeface="Georgia" panose="02040502050405020303" pitchFamily="18" charset="0"/>
                <a:cs typeface="Verdana"/>
              </a:rPr>
              <a:t> </a:t>
            </a:r>
            <a:r>
              <a:rPr lang="it-IT" sz="2000" i="1" spc="-50" dirty="0">
                <a:solidFill>
                  <a:schemeClr val="tx1"/>
                </a:solidFill>
                <a:latin typeface="Georgia" panose="02040502050405020303" pitchFamily="18" charset="0"/>
                <a:cs typeface="Verdana"/>
              </a:rPr>
              <a:t>e </a:t>
            </a:r>
            <a:r>
              <a:rPr lang="it-IT" sz="2000" i="1" spc="-65" dirty="0">
                <a:solidFill>
                  <a:schemeClr val="tx1"/>
                </a:solidFill>
                <a:latin typeface="Georgia" panose="02040502050405020303" pitchFamily="18" charset="0"/>
                <a:cs typeface="Verdana"/>
              </a:rPr>
              <a:t>dell'assunzione</a:t>
            </a:r>
            <a:r>
              <a:rPr lang="it-IT" sz="2000" i="1" spc="-105" dirty="0">
                <a:solidFill>
                  <a:schemeClr val="tx1"/>
                </a:solidFill>
                <a:latin typeface="Georgia" panose="02040502050405020303" pitchFamily="18" charset="0"/>
                <a:cs typeface="Verdana"/>
              </a:rPr>
              <a:t> </a:t>
            </a:r>
            <a:r>
              <a:rPr lang="it-IT" sz="2000" i="1" dirty="0">
                <a:solidFill>
                  <a:schemeClr val="tx1"/>
                </a:solidFill>
                <a:latin typeface="Georgia" panose="02040502050405020303" pitchFamily="18" charset="0"/>
                <a:cs typeface="Verdana"/>
              </a:rPr>
              <a:t>di</a:t>
            </a:r>
            <a:r>
              <a:rPr lang="it-IT" sz="2000" i="1" spc="-145" dirty="0">
                <a:solidFill>
                  <a:schemeClr val="tx1"/>
                </a:solidFill>
                <a:latin typeface="Georgia" panose="02040502050405020303" pitchFamily="18" charset="0"/>
                <a:cs typeface="Verdana"/>
              </a:rPr>
              <a:t> </a:t>
            </a:r>
            <a:r>
              <a:rPr lang="it-IT" sz="2000" i="1" spc="-50" dirty="0">
                <a:solidFill>
                  <a:schemeClr val="tx1"/>
                </a:solidFill>
                <a:latin typeface="Georgia" panose="02040502050405020303" pitchFamily="18" charset="0"/>
                <a:cs typeface="Verdana"/>
              </a:rPr>
              <a:t>idonee</a:t>
            </a:r>
            <a:r>
              <a:rPr lang="it-IT" sz="2000" i="1" spc="-105" dirty="0">
                <a:solidFill>
                  <a:schemeClr val="tx1"/>
                </a:solidFill>
                <a:latin typeface="Georgia" panose="02040502050405020303" pitchFamily="18" charset="0"/>
                <a:cs typeface="Verdana"/>
              </a:rPr>
              <a:t> </a:t>
            </a:r>
            <a:r>
              <a:rPr lang="it-IT" sz="2000" i="1" spc="-30" dirty="0">
                <a:solidFill>
                  <a:schemeClr val="tx1"/>
                </a:solidFill>
                <a:latin typeface="Georgia" panose="02040502050405020303" pitchFamily="18" charset="0"/>
                <a:cs typeface="Verdana"/>
              </a:rPr>
              <a:t>iniziative</a:t>
            </a:r>
            <a:r>
              <a:rPr lang="it-IT" sz="2000" b="1" i="1" spc="-30" dirty="0">
                <a:solidFill>
                  <a:schemeClr val="tx1"/>
                </a:solidFill>
                <a:latin typeface="Georgia" panose="02040502050405020303" pitchFamily="18" charset="0"/>
                <a:cs typeface="Verdana"/>
              </a:rPr>
              <a:t>.</a:t>
            </a:r>
            <a:r>
              <a:rPr lang="it-IT" sz="2000" spc="-30" dirty="0">
                <a:solidFill>
                  <a:schemeClr val="tx1"/>
                </a:solidFill>
                <a:latin typeface="Georgia" panose="02040502050405020303" pitchFamily="18" charset="0"/>
                <a:cs typeface="Verdana"/>
              </a:rPr>
              <a:t>».</a:t>
            </a:r>
            <a:endParaRPr lang="it-IT" sz="2000" dirty="0">
              <a:solidFill>
                <a:schemeClr val="tx1"/>
              </a:solidFill>
              <a:latin typeface="Georgia" panose="02040502050405020303" pitchFamily="18" charset="0"/>
              <a:cs typeface="Verdana"/>
            </a:endParaRPr>
          </a:p>
          <a:p>
            <a:pPr marL="114300" indent="0">
              <a:buNone/>
            </a:pP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600" smtClean="0"/>
              <a:t>12</a:t>
            </a:fld>
            <a:endParaRPr lang="it-IT" sz="1600" dirty="0"/>
          </a:p>
        </p:txBody>
      </p:sp>
      <p:cxnSp>
        <p:nvCxnSpPr>
          <p:cNvPr id="8" name="Connettore 2 7"/>
          <p:cNvCxnSpPr/>
          <p:nvPr/>
        </p:nvCxnSpPr>
        <p:spPr>
          <a:xfrm>
            <a:off x="6010183" y="3240350"/>
            <a:ext cx="62143" cy="1766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3213716" y="5007006"/>
            <a:ext cx="5069149" cy="10209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OBBLIGO ORGANIZZATIVO A CARICO IMPRENDITORE  COLLETTIVO</a:t>
            </a:r>
          </a:p>
        </p:txBody>
      </p:sp>
    </p:spTree>
    <p:extLst>
      <p:ext uri="{BB962C8B-B14F-4D97-AF65-F5344CB8AC3E}">
        <p14:creationId xmlns:p14="http://schemas.microsoft.com/office/powerpoint/2010/main" val="1011942658"/>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0"/>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600"/>
              <a:t>13</a:t>
            </a:fld>
            <a:endParaRPr sz="1600" dirty="0"/>
          </a:p>
        </p:txBody>
      </p:sp>
      <p:sp>
        <p:nvSpPr>
          <p:cNvPr id="328" name="Google Shape;328;p20"/>
          <p:cNvSpPr/>
          <p:nvPr/>
        </p:nvSpPr>
        <p:spPr>
          <a:xfrm>
            <a:off x="628886" y="668720"/>
            <a:ext cx="8576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400" dirty="0">
                <a:solidFill>
                  <a:schemeClr val="accent6">
                    <a:lumMod val="75000"/>
                  </a:schemeClr>
                </a:solidFill>
                <a:latin typeface="Georgia"/>
                <a:ea typeface="Georgia"/>
                <a:cs typeface="Georgia"/>
                <a:sym typeface="Georgia"/>
              </a:rPr>
              <a:t>L’IMPRENDITORE INDIVIDUALE/COLLETTIVO </a:t>
            </a:r>
            <a:endParaRPr sz="1800" dirty="0">
              <a:solidFill>
                <a:schemeClr val="accent6">
                  <a:lumMod val="75000"/>
                </a:schemeClr>
              </a:solidFill>
            </a:endParaRPr>
          </a:p>
        </p:txBody>
      </p:sp>
      <p:grpSp>
        <p:nvGrpSpPr>
          <p:cNvPr id="329" name="Google Shape;329;p20"/>
          <p:cNvGrpSpPr/>
          <p:nvPr/>
        </p:nvGrpSpPr>
        <p:grpSpPr>
          <a:xfrm>
            <a:off x="265813" y="2866976"/>
            <a:ext cx="1637122" cy="1439210"/>
            <a:chOff x="0" y="0"/>
            <a:chExt cx="1788775" cy="2367900"/>
          </a:xfrm>
        </p:grpSpPr>
        <p:sp>
          <p:nvSpPr>
            <p:cNvPr id="330" name="Google Shape;330;p20"/>
            <p:cNvSpPr/>
            <p:nvPr/>
          </p:nvSpPr>
          <p:spPr>
            <a:xfrm>
              <a:off x="0" y="0"/>
              <a:ext cx="1788775" cy="2367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0"/>
            <p:cNvSpPr/>
            <p:nvPr/>
          </p:nvSpPr>
          <p:spPr>
            <a:xfrm>
              <a:off x="11112" y="11112"/>
              <a:ext cx="1766570" cy="2345690"/>
            </a:xfrm>
            <a:custGeom>
              <a:avLst/>
              <a:gdLst/>
              <a:ahLst/>
              <a:cxnLst/>
              <a:rect l="l" t="t" r="r" b="b"/>
              <a:pathLst>
                <a:path w="1766570" h="2345690" extrusionOk="0">
                  <a:moveTo>
                    <a:pt x="883158" y="0"/>
                  </a:moveTo>
                  <a:lnTo>
                    <a:pt x="0" y="0"/>
                  </a:lnTo>
                  <a:lnTo>
                    <a:pt x="0" y="2345436"/>
                  </a:lnTo>
                  <a:lnTo>
                    <a:pt x="883158" y="2345436"/>
                  </a:lnTo>
                  <a:lnTo>
                    <a:pt x="1766316" y="1172718"/>
                  </a:lnTo>
                  <a:lnTo>
                    <a:pt x="883158" y="0"/>
                  </a:lnTo>
                  <a:close/>
                </a:path>
              </a:pathLst>
            </a:custGeom>
            <a:solidFill>
              <a:srgbClr val="1A315F"/>
            </a:solidFill>
            <a:ln>
              <a:noFill/>
            </a:ln>
          </p:spPr>
        </p:sp>
        <p:sp>
          <p:nvSpPr>
            <p:cNvPr id="332" name="Google Shape;332;p20"/>
            <p:cNvSpPr/>
            <p:nvPr/>
          </p:nvSpPr>
          <p:spPr>
            <a:xfrm>
              <a:off x="11112" y="11112"/>
              <a:ext cx="1766570" cy="2345690"/>
            </a:xfrm>
            <a:custGeom>
              <a:avLst/>
              <a:gdLst/>
              <a:ahLst/>
              <a:cxnLst/>
              <a:rect l="l" t="t" r="r" b="b"/>
              <a:pathLst>
                <a:path w="1766570" h="2345690" extrusionOk="0">
                  <a:moveTo>
                    <a:pt x="0" y="0"/>
                  </a:moveTo>
                  <a:lnTo>
                    <a:pt x="883158" y="0"/>
                  </a:lnTo>
                  <a:lnTo>
                    <a:pt x="1766316" y="1172718"/>
                  </a:lnTo>
                  <a:lnTo>
                    <a:pt x="883158" y="2345436"/>
                  </a:lnTo>
                  <a:lnTo>
                    <a:pt x="0" y="2345436"/>
                  </a:lnTo>
                  <a:lnTo>
                    <a:pt x="0" y="0"/>
                  </a:lnTo>
                  <a:close/>
                </a:path>
              </a:pathLst>
            </a:custGeom>
            <a:noFill/>
            <a:ln w="22225" cap="flat" cmpd="sng">
              <a:solidFill>
                <a:srgbClr val="050F23"/>
              </a:solidFill>
              <a:prstDash val="solid"/>
              <a:round/>
              <a:headEnd type="none" w="sm" len="sm"/>
              <a:tailEnd type="none" w="sm" len="sm"/>
            </a:ln>
          </p:spPr>
        </p:sp>
      </p:grpSp>
      <p:sp>
        <p:nvSpPr>
          <p:cNvPr id="333" name="Google Shape;333;p20"/>
          <p:cNvSpPr/>
          <p:nvPr/>
        </p:nvSpPr>
        <p:spPr>
          <a:xfrm>
            <a:off x="2032450" y="1314920"/>
            <a:ext cx="7640022" cy="5046711"/>
          </a:xfrm>
          <a:custGeom>
            <a:avLst/>
            <a:gdLst/>
            <a:ahLst/>
            <a:cxnLst/>
            <a:rect l="l" t="t" r="r" b="b"/>
            <a:pathLst>
              <a:path w="9288780" h="4381500" extrusionOk="0">
                <a:moveTo>
                  <a:pt x="0" y="0"/>
                </a:moveTo>
                <a:lnTo>
                  <a:pt x="9288780" y="0"/>
                </a:lnTo>
                <a:lnTo>
                  <a:pt x="9288780" y="4381500"/>
                </a:lnTo>
                <a:lnTo>
                  <a:pt x="0" y="4381500"/>
                </a:lnTo>
                <a:lnTo>
                  <a:pt x="0" y="0"/>
                </a:lnTo>
                <a:close/>
              </a:path>
            </a:pathLst>
          </a:custGeom>
          <a:noFill/>
          <a:ln w="22225" cap="flat" cmpd="sng">
            <a:solidFill>
              <a:srgbClr val="4590B8"/>
            </a:solidFill>
            <a:prstDash val="solid"/>
            <a:round/>
            <a:headEnd type="none" w="sm" len="sm"/>
            <a:tailEnd type="none" w="sm" len="sm"/>
          </a:ln>
        </p:spPr>
      </p:sp>
      <p:sp>
        <p:nvSpPr>
          <p:cNvPr id="334" name="Google Shape;334;p20"/>
          <p:cNvSpPr txBox="1"/>
          <p:nvPr/>
        </p:nvSpPr>
        <p:spPr>
          <a:xfrm>
            <a:off x="2032450" y="1314920"/>
            <a:ext cx="7640100" cy="4933884"/>
          </a:xfrm>
          <a:prstGeom prst="rect">
            <a:avLst/>
          </a:prstGeom>
          <a:noFill/>
          <a:ln>
            <a:noFill/>
          </a:ln>
        </p:spPr>
        <p:txBody>
          <a:bodyPr spcFirstLastPara="1" wrap="square" lIns="91425" tIns="91425" rIns="91425" bIns="91425" anchor="t" anchorCtr="0">
            <a:spAutoFit/>
          </a:bodyPr>
          <a:lstStyle/>
          <a:p>
            <a:pPr marL="0" lvl="0" indent="0" algn="just" rtl="0">
              <a:lnSpc>
                <a:spcPct val="151250"/>
              </a:lnSpc>
              <a:spcBef>
                <a:spcPts val="0"/>
              </a:spcBef>
              <a:spcAft>
                <a:spcPts val="0"/>
              </a:spcAft>
              <a:buNone/>
            </a:pPr>
            <a:r>
              <a:rPr lang="it-IT" sz="1200" b="1" u="sng" dirty="0">
                <a:solidFill>
                  <a:srgbClr val="3C3C3C"/>
                </a:solidFill>
                <a:latin typeface="Georgia" panose="02040502050405020303" pitchFamily="18" charset="0"/>
                <a:ea typeface="Calibri"/>
                <a:cs typeface="Calibri"/>
                <a:sym typeface="Calibri"/>
              </a:rPr>
              <a:t>Differenze tra imprenditore individuale e imprenditore collettivo (società di persone e di capitali)</a:t>
            </a:r>
            <a:endParaRPr sz="1200" b="1" dirty="0">
              <a:solidFill>
                <a:schemeClr val="dk1"/>
              </a:solidFill>
              <a:latin typeface="Georgia" panose="02040502050405020303" pitchFamily="18" charset="0"/>
              <a:ea typeface="Calibri"/>
              <a:cs typeface="Calibri"/>
              <a:sym typeface="Calibri"/>
            </a:endParaRPr>
          </a:p>
          <a:p>
            <a:pPr marL="0" marR="469900" lvl="0" indent="0" algn="just" rtl="0">
              <a:lnSpc>
                <a:spcPct val="97916"/>
              </a:lnSpc>
              <a:spcBef>
                <a:spcPts val="10"/>
              </a:spcBef>
              <a:spcAft>
                <a:spcPts val="0"/>
              </a:spcAft>
              <a:buNone/>
            </a:pPr>
            <a:r>
              <a:rPr lang="it-IT" sz="1200" dirty="0">
                <a:solidFill>
                  <a:srgbClr val="3C3C3C"/>
                </a:solidFill>
                <a:latin typeface="Georgia" panose="02040502050405020303" pitchFamily="18" charset="0"/>
                <a:ea typeface="Calibri"/>
                <a:cs typeface="Calibri"/>
                <a:sym typeface="Calibri"/>
              </a:rPr>
              <a:t>Quanto </a:t>
            </a:r>
            <a:r>
              <a:rPr lang="it-IT" sz="1200" b="1" dirty="0">
                <a:solidFill>
                  <a:srgbClr val="3C3C3C"/>
                </a:solidFill>
                <a:latin typeface="Georgia" panose="02040502050405020303" pitchFamily="18" charset="0"/>
                <a:ea typeface="Calibri"/>
                <a:cs typeface="Calibri"/>
                <a:sym typeface="Calibri"/>
              </a:rPr>
              <a:t>all’imprenditore individuale </a:t>
            </a:r>
            <a:r>
              <a:rPr lang="it-IT" sz="1200" dirty="0">
                <a:solidFill>
                  <a:srgbClr val="3C3C3C"/>
                </a:solidFill>
                <a:latin typeface="Georgia" panose="02040502050405020303" pitchFamily="18" charset="0"/>
                <a:ea typeface="Calibri"/>
                <a:cs typeface="Calibri"/>
                <a:sym typeface="Calibri"/>
              </a:rPr>
              <a:t>l’art. 3 co1 del CCII prevede che tale soggetto “</a:t>
            </a:r>
            <a:r>
              <a:rPr lang="it-IT" sz="1200" i="1" dirty="0">
                <a:solidFill>
                  <a:srgbClr val="3C3C3C"/>
                </a:solidFill>
                <a:latin typeface="Georgia" panose="02040502050405020303" pitchFamily="18" charset="0"/>
                <a:ea typeface="Calibri"/>
                <a:cs typeface="Calibri"/>
                <a:sym typeface="Calibri"/>
              </a:rPr>
              <a:t>deve adottare misure idonee a rilevare tempestivamente lo stato di crisi e assumere senza indugio le iniziative necessarie a farvi fronte</a:t>
            </a:r>
            <a:r>
              <a:rPr lang="it-IT" sz="1200" dirty="0">
                <a:solidFill>
                  <a:srgbClr val="3C3C3C"/>
                </a:solidFill>
                <a:latin typeface="Georgia" panose="02040502050405020303" pitchFamily="18" charset="0"/>
                <a:ea typeface="Calibri"/>
                <a:cs typeface="Calibri"/>
                <a:sym typeface="Calibri"/>
              </a:rPr>
              <a:t>”.</a:t>
            </a:r>
            <a:endParaRPr sz="1200" dirty="0">
              <a:solidFill>
                <a:schemeClr val="dk1"/>
              </a:solidFill>
              <a:latin typeface="Georgia" panose="02040502050405020303" pitchFamily="18" charset="0"/>
              <a:ea typeface="Calibri"/>
              <a:cs typeface="Calibri"/>
              <a:sym typeface="Calibri"/>
            </a:endParaRPr>
          </a:p>
          <a:p>
            <a:pPr marL="0" marR="467360" lvl="0" indent="0" algn="just" rtl="0">
              <a:lnSpc>
                <a:spcPct val="97916"/>
              </a:lnSpc>
              <a:spcBef>
                <a:spcPts val="15"/>
              </a:spcBef>
              <a:spcAft>
                <a:spcPts val="0"/>
              </a:spcAft>
              <a:buNone/>
            </a:pPr>
            <a:r>
              <a:rPr lang="it-IT" sz="1200" dirty="0">
                <a:solidFill>
                  <a:srgbClr val="3C3C3C"/>
                </a:solidFill>
                <a:latin typeface="Georgia" panose="02040502050405020303" pitchFamily="18" charset="0"/>
                <a:ea typeface="Calibri"/>
                <a:cs typeface="Calibri"/>
                <a:sym typeface="Calibri"/>
              </a:rPr>
              <a:t>Con riferimento </a:t>
            </a:r>
            <a:r>
              <a:rPr lang="it-IT" sz="1200" b="1" dirty="0">
                <a:solidFill>
                  <a:srgbClr val="3C3C3C"/>
                </a:solidFill>
                <a:latin typeface="Georgia" panose="02040502050405020303" pitchFamily="18" charset="0"/>
                <a:ea typeface="Calibri"/>
                <a:cs typeface="Calibri"/>
                <a:sym typeface="Calibri"/>
              </a:rPr>
              <a:t>all’imprenditore collettivo (società di persone e di capitali</a:t>
            </a:r>
            <a:r>
              <a:rPr lang="it-IT" sz="1200" dirty="0">
                <a:solidFill>
                  <a:srgbClr val="3C3C3C"/>
                </a:solidFill>
                <a:latin typeface="Georgia" panose="02040502050405020303" pitchFamily="18" charset="0"/>
                <a:ea typeface="Calibri"/>
                <a:cs typeface="Calibri"/>
                <a:sym typeface="Calibri"/>
              </a:rPr>
              <a:t>) l’art. 3 co 2 prevede l’obbligo di “</a:t>
            </a:r>
            <a:r>
              <a:rPr lang="it-IT" sz="1200" i="1" dirty="0">
                <a:solidFill>
                  <a:srgbClr val="3C3C3C"/>
                </a:solidFill>
                <a:latin typeface="Georgia" panose="02040502050405020303" pitchFamily="18" charset="0"/>
                <a:ea typeface="Calibri"/>
                <a:cs typeface="Calibri"/>
                <a:sym typeface="Calibri"/>
              </a:rPr>
              <a:t>istituire un assetto organizzativo, amministrativo e contabile adeguato ai sensi dell’art. 2086 del cc, ai fini della tempestiva rilevazione dello stato di crisi e dell’assunzione di idonee iniziative</a:t>
            </a:r>
            <a:r>
              <a:rPr lang="it-IT" sz="1200" dirty="0">
                <a:solidFill>
                  <a:srgbClr val="3C3C3C"/>
                </a:solidFill>
                <a:latin typeface="Georgia" panose="02040502050405020303" pitchFamily="18" charset="0"/>
                <a:ea typeface="Calibri"/>
                <a:cs typeface="Calibri"/>
                <a:sym typeface="Calibri"/>
              </a:rPr>
              <a:t>”.</a:t>
            </a:r>
            <a:endParaRPr sz="1200" dirty="0">
              <a:solidFill>
                <a:schemeClr val="dk1"/>
              </a:solidFill>
              <a:latin typeface="Georgia" panose="02040502050405020303" pitchFamily="18" charset="0"/>
              <a:ea typeface="Calibri"/>
              <a:cs typeface="Calibri"/>
              <a:sym typeface="Calibri"/>
            </a:endParaRPr>
          </a:p>
          <a:p>
            <a:pPr marL="0" lvl="0" indent="0" algn="l" rtl="0">
              <a:lnSpc>
                <a:spcPct val="151250"/>
              </a:lnSpc>
              <a:spcBef>
                <a:spcPts val="1785"/>
              </a:spcBef>
              <a:spcAft>
                <a:spcPts val="0"/>
              </a:spcAft>
              <a:buNone/>
            </a:pPr>
            <a:r>
              <a:rPr lang="it-IT" sz="1200" dirty="0">
                <a:solidFill>
                  <a:srgbClr val="3C3C3C"/>
                </a:solidFill>
                <a:latin typeface="Georgia" panose="02040502050405020303" pitchFamily="18" charset="0"/>
                <a:ea typeface="Calibri"/>
                <a:cs typeface="Calibri"/>
                <a:sym typeface="Calibri"/>
              </a:rPr>
              <a:t>Differenza terminologica tra i due commi:</a:t>
            </a:r>
            <a:endParaRPr sz="1200" dirty="0">
              <a:solidFill>
                <a:schemeClr val="dk1"/>
              </a:solidFill>
              <a:latin typeface="Georgia" panose="02040502050405020303" pitchFamily="18" charset="0"/>
              <a:ea typeface="Calibri"/>
              <a:cs typeface="Calibri"/>
              <a:sym typeface="Calibri"/>
            </a:endParaRPr>
          </a:p>
          <a:p>
            <a:pPr marL="457200" lvl="0" indent="-317500" algn="l" rtl="0">
              <a:lnSpc>
                <a:spcPct val="150000"/>
              </a:lnSpc>
              <a:spcBef>
                <a:spcPts val="0"/>
              </a:spcBef>
              <a:spcAft>
                <a:spcPts val="0"/>
              </a:spcAft>
              <a:buClr>
                <a:srgbClr val="3C3C3C"/>
              </a:buClr>
              <a:buSzPts val="1400"/>
              <a:buFont typeface="Calibri"/>
              <a:buChar char="-"/>
            </a:pPr>
            <a:r>
              <a:rPr lang="it-IT" sz="1200" dirty="0">
                <a:solidFill>
                  <a:srgbClr val="3C3C3C"/>
                </a:solidFill>
                <a:latin typeface="Georgia" panose="02040502050405020303" pitchFamily="18" charset="0"/>
                <a:ea typeface="Calibri"/>
                <a:cs typeface="Calibri"/>
                <a:sym typeface="Calibri"/>
              </a:rPr>
              <a:t>il primo comma richiede </a:t>
            </a:r>
            <a:r>
              <a:rPr lang="it-IT" sz="1200" dirty="0">
                <a:solidFill>
                  <a:srgbClr val="FF0000"/>
                </a:solidFill>
                <a:latin typeface="Georgia" panose="02040502050405020303" pitchFamily="18" charset="0"/>
                <a:ea typeface="Calibri"/>
                <a:cs typeface="Calibri"/>
                <a:sym typeface="Calibri"/>
              </a:rPr>
              <a:t>l’</a:t>
            </a:r>
            <a:r>
              <a:rPr lang="it-IT" sz="1200" b="1" dirty="0">
                <a:solidFill>
                  <a:srgbClr val="FF0000"/>
                </a:solidFill>
                <a:latin typeface="Georgia" panose="02040502050405020303" pitchFamily="18" charset="0"/>
                <a:ea typeface="Calibri"/>
                <a:cs typeface="Calibri"/>
                <a:sym typeface="Calibri"/>
              </a:rPr>
              <a:t>adozione </a:t>
            </a:r>
            <a:r>
              <a:rPr lang="it-IT" sz="1200" dirty="0">
                <a:solidFill>
                  <a:srgbClr val="FF0000"/>
                </a:solidFill>
                <a:latin typeface="Georgia" panose="02040502050405020303" pitchFamily="18" charset="0"/>
                <a:ea typeface="Calibri"/>
                <a:cs typeface="Calibri"/>
                <a:sym typeface="Calibri"/>
              </a:rPr>
              <a:t>di “</a:t>
            </a:r>
            <a:r>
              <a:rPr lang="it-IT" sz="1200" b="1" dirty="0">
                <a:solidFill>
                  <a:srgbClr val="FF0000"/>
                </a:solidFill>
                <a:latin typeface="Georgia" panose="02040502050405020303" pitchFamily="18" charset="0"/>
                <a:ea typeface="Calibri"/>
                <a:cs typeface="Calibri"/>
                <a:sym typeface="Calibri"/>
              </a:rPr>
              <a:t>misure idonee</a:t>
            </a:r>
            <a:r>
              <a:rPr lang="it-IT" sz="1200" dirty="0">
                <a:solidFill>
                  <a:srgbClr val="3C3C3C"/>
                </a:solidFill>
                <a:latin typeface="Georgia" panose="02040502050405020303" pitchFamily="18" charset="0"/>
                <a:ea typeface="Calibri"/>
                <a:cs typeface="Calibri"/>
                <a:sym typeface="Calibri"/>
              </a:rPr>
              <a:t>”</a:t>
            </a:r>
            <a:endParaRPr sz="1200" dirty="0">
              <a:solidFill>
                <a:schemeClr val="dk1"/>
              </a:solidFill>
              <a:latin typeface="Georgia" panose="02040502050405020303" pitchFamily="18" charset="0"/>
              <a:ea typeface="Calibri"/>
              <a:cs typeface="Calibri"/>
              <a:sym typeface="Calibri"/>
            </a:endParaRPr>
          </a:p>
          <a:p>
            <a:pPr marL="457200" lvl="0" indent="-317500" algn="l" rtl="0">
              <a:lnSpc>
                <a:spcPct val="151250"/>
              </a:lnSpc>
              <a:spcBef>
                <a:spcPts val="0"/>
              </a:spcBef>
              <a:spcAft>
                <a:spcPts val="0"/>
              </a:spcAft>
              <a:buClr>
                <a:srgbClr val="3C3C3C"/>
              </a:buClr>
              <a:buSzPts val="1400"/>
              <a:buFont typeface="Calibri"/>
              <a:buChar char="-"/>
            </a:pPr>
            <a:r>
              <a:rPr lang="it-IT" sz="1200" dirty="0">
                <a:solidFill>
                  <a:srgbClr val="3C3C3C"/>
                </a:solidFill>
                <a:latin typeface="Georgia" panose="02040502050405020303" pitchFamily="18" charset="0"/>
                <a:ea typeface="Calibri"/>
                <a:cs typeface="Calibri"/>
                <a:sym typeface="Calibri"/>
              </a:rPr>
              <a:t>mentre il secondo utilizza l’obbligatorietà di “</a:t>
            </a:r>
            <a:r>
              <a:rPr lang="it-IT" sz="1200" b="1" dirty="0">
                <a:solidFill>
                  <a:srgbClr val="FF0000"/>
                </a:solidFill>
                <a:latin typeface="Georgia" panose="02040502050405020303" pitchFamily="18" charset="0"/>
                <a:ea typeface="Calibri"/>
                <a:cs typeface="Calibri"/>
                <a:sym typeface="Calibri"/>
              </a:rPr>
              <a:t>assetti organizzativi, amministrativi e contabili</a:t>
            </a:r>
            <a:r>
              <a:rPr lang="it-IT" sz="1200" dirty="0">
                <a:solidFill>
                  <a:srgbClr val="3C3C3C"/>
                </a:solidFill>
                <a:latin typeface="Georgia" panose="02040502050405020303" pitchFamily="18" charset="0"/>
                <a:ea typeface="Calibri"/>
                <a:cs typeface="Calibri"/>
                <a:sym typeface="Calibri"/>
              </a:rPr>
              <a:t>.”</a:t>
            </a:r>
            <a:endParaRPr sz="1200" dirty="0">
              <a:solidFill>
                <a:schemeClr val="dk1"/>
              </a:solidFill>
              <a:latin typeface="Georgia" panose="02040502050405020303" pitchFamily="18" charset="0"/>
              <a:ea typeface="Calibri"/>
              <a:cs typeface="Calibri"/>
              <a:sym typeface="Calibri"/>
            </a:endParaRPr>
          </a:p>
          <a:p>
            <a:pPr marL="0" marR="468630" lvl="0" indent="0" algn="just" rtl="0">
              <a:lnSpc>
                <a:spcPct val="97916"/>
              </a:lnSpc>
              <a:spcBef>
                <a:spcPts val="1810"/>
              </a:spcBef>
              <a:spcAft>
                <a:spcPts val="0"/>
              </a:spcAft>
              <a:buNone/>
            </a:pPr>
            <a:r>
              <a:rPr lang="it-IT" sz="1200" dirty="0">
                <a:solidFill>
                  <a:srgbClr val="3C3C3C"/>
                </a:solidFill>
                <a:latin typeface="Georgia" panose="02040502050405020303" pitchFamily="18" charset="0"/>
                <a:ea typeface="Calibri"/>
                <a:cs typeface="Calibri"/>
                <a:sym typeface="Calibri"/>
              </a:rPr>
              <a:t>Considerato che i commi a seguire (il 3</a:t>
            </a:r>
            <a:r>
              <a:rPr lang="it-IT" sz="1200" dirty="0">
                <a:solidFill>
                  <a:srgbClr val="3C3C3C"/>
                </a:solidFill>
                <a:latin typeface="Georgia" panose="02040502050405020303" pitchFamily="18" charset="0"/>
                <a:ea typeface="Times New Roman"/>
                <a:cs typeface="Times New Roman"/>
                <a:sym typeface="Times New Roman"/>
              </a:rPr>
              <a:t>° </a:t>
            </a:r>
            <a:r>
              <a:rPr lang="it-IT" sz="1200" dirty="0">
                <a:solidFill>
                  <a:srgbClr val="3C3C3C"/>
                </a:solidFill>
                <a:latin typeface="Georgia" panose="02040502050405020303" pitchFamily="18" charset="0"/>
                <a:ea typeface="Calibri"/>
                <a:cs typeface="Calibri"/>
                <a:sym typeface="Calibri"/>
              </a:rPr>
              <a:t>e il 4</a:t>
            </a:r>
            <a:r>
              <a:rPr lang="it-IT" sz="1200" dirty="0">
                <a:solidFill>
                  <a:srgbClr val="3C3C3C"/>
                </a:solidFill>
                <a:latin typeface="Georgia" panose="02040502050405020303" pitchFamily="18" charset="0"/>
                <a:ea typeface="Times New Roman"/>
                <a:cs typeface="Times New Roman"/>
                <a:sym typeface="Times New Roman"/>
              </a:rPr>
              <a:t>°</a:t>
            </a:r>
            <a:r>
              <a:rPr lang="it-IT" sz="1200" dirty="0">
                <a:solidFill>
                  <a:srgbClr val="3C3C3C"/>
                </a:solidFill>
                <a:latin typeface="Georgia" panose="02040502050405020303" pitchFamily="18" charset="0"/>
                <a:ea typeface="Calibri"/>
                <a:cs typeface="Calibri"/>
                <a:sym typeface="Calibri"/>
              </a:rPr>
              <a:t>) rilevano per entrambe le tipologie di soggetti previsti dal primo e secondo comma, resta da approfondire a cosa fa riferimento il legislatore quando parla di “misure idonee”.</a:t>
            </a:r>
            <a:endParaRPr sz="1200" dirty="0">
              <a:solidFill>
                <a:schemeClr val="dk1"/>
              </a:solidFill>
              <a:latin typeface="Georgia" panose="02040502050405020303" pitchFamily="18" charset="0"/>
              <a:ea typeface="Calibri"/>
              <a:cs typeface="Calibri"/>
              <a:sym typeface="Calibri"/>
            </a:endParaRPr>
          </a:p>
          <a:p>
            <a:pPr marL="0" marR="467360" lvl="0" indent="0" algn="just" rtl="0">
              <a:lnSpc>
                <a:spcPct val="97916"/>
              </a:lnSpc>
              <a:spcBef>
                <a:spcPts val="0"/>
              </a:spcBef>
              <a:spcAft>
                <a:spcPts val="0"/>
              </a:spcAft>
              <a:buNone/>
            </a:pPr>
            <a:r>
              <a:rPr lang="it-IT" sz="1200" dirty="0">
                <a:solidFill>
                  <a:srgbClr val="3C3C3C"/>
                </a:solidFill>
                <a:latin typeface="Georgia" panose="02040502050405020303" pitchFamily="18" charset="0"/>
                <a:ea typeface="Calibri"/>
                <a:cs typeface="Calibri"/>
                <a:sym typeface="Calibri"/>
              </a:rPr>
              <a:t>Sul termine, non di facile lettura, si riporta, quanto sul tema rileva dalla </a:t>
            </a:r>
            <a:r>
              <a:rPr lang="it-IT" sz="1200" b="1" dirty="0">
                <a:solidFill>
                  <a:srgbClr val="3C3C3C"/>
                </a:solidFill>
                <a:latin typeface="Georgia" panose="02040502050405020303" pitchFamily="18" charset="0"/>
                <a:ea typeface="Calibri"/>
                <a:cs typeface="Calibri"/>
                <a:sym typeface="Calibri"/>
              </a:rPr>
              <a:t>relazione illustrativa al </a:t>
            </a:r>
            <a:r>
              <a:rPr lang="it-IT" sz="1200" b="1" dirty="0" err="1">
                <a:solidFill>
                  <a:srgbClr val="3C3C3C"/>
                </a:solidFill>
                <a:latin typeface="Georgia" panose="02040502050405020303" pitchFamily="18" charset="0"/>
                <a:ea typeface="Calibri"/>
                <a:cs typeface="Calibri"/>
                <a:sym typeface="Calibri"/>
              </a:rPr>
              <a:t>Dlgs</a:t>
            </a:r>
            <a:r>
              <a:rPr lang="it-IT" sz="1200" b="1" dirty="0">
                <a:solidFill>
                  <a:srgbClr val="3C3C3C"/>
                </a:solidFill>
                <a:latin typeface="Georgia" panose="02040502050405020303" pitchFamily="18" charset="0"/>
                <a:ea typeface="Calibri"/>
                <a:cs typeface="Calibri"/>
                <a:sym typeface="Calibri"/>
              </a:rPr>
              <a:t> 14/2019</a:t>
            </a:r>
            <a:r>
              <a:rPr lang="it-IT" sz="1200" dirty="0">
                <a:solidFill>
                  <a:srgbClr val="3C3C3C"/>
                </a:solidFill>
                <a:latin typeface="Georgia" panose="02040502050405020303" pitchFamily="18" charset="0"/>
                <a:ea typeface="Calibri"/>
                <a:cs typeface="Calibri"/>
                <a:sym typeface="Calibri"/>
              </a:rPr>
              <a:t> (prima versione) “</a:t>
            </a:r>
            <a:r>
              <a:rPr lang="it-IT" sz="1200" i="1" dirty="0">
                <a:solidFill>
                  <a:srgbClr val="3C3C3C"/>
                </a:solidFill>
                <a:latin typeface="Georgia" panose="02040502050405020303" pitchFamily="18" charset="0"/>
                <a:ea typeface="Calibri"/>
                <a:cs typeface="Calibri"/>
                <a:sym typeface="Calibri"/>
              </a:rPr>
              <a:t>Art. 3 obblighi del debitore: </a:t>
            </a:r>
            <a:r>
              <a:rPr lang="it-IT" sz="1200" b="1" i="1" dirty="0">
                <a:solidFill>
                  <a:srgbClr val="FF0000"/>
                </a:solidFill>
                <a:latin typeface="Georgia" panose="02040502050405020303" pitchFamily="18" charset="0"/>
                <a:ea typeface="Calibri"/>
                <a:cs typeface="Calibri"/>
                <a:sym typeface="Calibri"/>
              </a:rPr>
              <a:t>L’articolo …………… mira a responsabilizzare esplicitamente il debitore prescrivendo, per l’imprenditore individuale, l’adozione di ogni misura diretta alla precoce rilevazione del proprio stato di crisi, per porvi tempestivo rimedio</a:t>
            </a:r>
            <a:r>
              <a:rPr lang="it-IT" sz="1200" b="1" dirty="0">
                <a:solidFill>
                  <a:srgbClr val="FF0000"/>
                </a:solidFill>
                <a:latin typeface="Georgia" panose="02040502050405020303" pitchFamily="18" charset="0"/>
                <a:ea typeface="Calibri"/>
                <a:cs typeface="Calibri"/>
                <a:sym typeface="Calibri"/>
              </a:rPr>
              <a:t>”. Semplificando, si presume che le “</a:t>
            </a:r>
            <a:r>
              <a:rPr lang="it-IT" sz="1200" b="1" i="1" dirty="0">
                <a:solidFill>
                  <a:srgbClr val="FF0000"/>
                </a:solidFill>
                <a:latin typeface="Georgia" panose="02040502050405020303" pitchFamily="18" charset="0"/>
                <a:ea typeface="Calibri"/>
                <a:cs typeface="Calibri"/>
                <a:sym typeface="Calibri"/>
              </a:rPr>
              <a:t>misure idonee</a:t>
            </a:r>
            <a:r>
              <a:rPr lang="it-IT" sz="1200" dirty="0">
                <a:solidFill>
                  <a:srgbClr val="3C3C3C"/>
                </a:solidFill>
                <a:latin typeface="Georgia" panose="02040502050405020303" pitchFamily="18" charset="0"/>
                <a:ea typeface="Calibri"/>
                <a:cs typeface="Calibri"/>
                <a:sym typeface="Calibri"/>
              </a:rPr>
              <a:t>” </a:t>
            </a:r>
            <a:r>
              <a:rPr lang="it-IT" sz="1200" dirty="0">
                <a:solidFill>
                  <a:srgbClr val="FF0000"/>
                </a:solidFill>
                <a:latin typeface="Georgia" panose="02040502050405020303" pitchFamily="18" charset="0"/>
                <a:ea typeface="Calibri"/>
                <a:cs typeface="Calibri"/>
                <a:sym typeface="Calibri"/>
              </a:rPr>
              <a:t>possano ritenersi un sistema di assetti organizzativi, amministrativi e contabili </a:t>
            </a:r>
            <a:r>
              <a:rPr lang="it-IT" sz="1200" b="1" dirty="0">
                <a:solidFill>
                  <a:srgbClr val="FF0000"/>
                </a:solidFill>
                <a:latin typeface="Georgia" panose="02040502050405020303" pitchFamily="18" charset="0"/>
                <a:ea typeface="Calibri"/>
                <a:cs typeface="Calibri"/>
                <a:sym typeface="Calibri"/>
              </a:rPr>
              <a:t>semplificato</a:t>
            </a:r>
            <a:r>
              <a:rPr lang="it-IT" sz="1200" dirty="0">
                <a:solidFill>
                  <a:srgbClr val="FF0000"/>
                </a:solidFill>
                <a:latin typeface="Georgia" panose="02040502050405020303" pitchFamily="18" charset="0"/>
                <a:ea typeface="Calibri"/>
                <a:cs typeface="Calibri"/>
                <a:sym typeface="Calibri"/>
              </a:rPr>
              <a:t>.</a:t>
            </a:r>
            <a:endParaRPr sz="1200" dirty="0">
              <a:solidFill>
                <a:srgbClr val="FF0000"/>
              </a:solidFill>
              <a:latin typeface="Georgia" panose="02040502050405020303" pitchFamily="18" charset="0"/>
              <a:ea typeface="Calibri"/>
              <a:cs typeface="Calibri"/>
              <a:sym typeface="Calibri"/>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9"/>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14</a:t>
            </a:fld>
            <a:endParaRPr/>
          </a:p>
        </p:txBody>
      </p:sp>
      <p:sp>
        <p:nvSpPr>
          <p:cNvPr id="209" name="Google Shape;209;p9"/>
          <p:cNvSpPr/>
          <p:nvPr/>
        </p:nvSpPr>
        <p:spPr>
          <a:xfrm>
            <a:off x="555121" y="839125"/>
            <a:ext cx="8761943"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accent6">
                    <a:lumMod val="75000"/>
                  </a:schemeClr>
                </a:solidFill>
                <a:latin typeface="Georgia" panose="02040502050405020303" pitchFamily="18" charset="0"/>
                <a:ea typeface="Gill Sans"/>
                <a:cs typeface="Gill Sans"/>
                <a:sym typeface="Gill Sans"/>
              </a:rPr>
              <a:t>ADEGUATI ASSETTI NORME PRINCIPALI DI RIFERIMENTO CCII</a:t>
            </a:r>
            <a:endParaRPr sz="2400" dirty="0">
              <a:solidFill>
                <a:schemeClr val="accent6">
                  <a:lumMod val="75000"/>
                </a:schemeClr>
              </a:solidFill>
              <a:latin typeface="Georgia" panose="02040502050405020303" pitchFamily="18" charset="0"/>
              <a:ea typeface="Trebuchet MS"/>
              <a:cs typeface="Trebuchet MS"/>
              <a:sym typeface="Trebuchet MS"/>
            </a:endParaRPr>
          </a:p>
        </p:txBody>
      </p:sp>
      <p:sp>
        <p:nvSpPr>
          <p:cNvPr id="210" name="Google Shape;210;p9"/>
          <p:cNvSpPr txBox="1"/>
          <p:nvPr/>
        </p:nvSpPr>
        <p:spPr>
          <a:xfrm>
            <a:off x="555121" y="1995853"/>
            <a:ext cx="8307526" cy="3436157"/>
          </a:xfrm>
          <a:prstGeom prst="rect">
            <a:avLst/>
          </a:prstGeom>
          <a:noFill/>
          <a:ln>
            <a:noFill/>
          </a:ln>
        </p:spPr>
        <p:txBody>
          <a:bodyPr spcFirstLastPara="1" wrap="square" lIns="91425" tIns="45700" rIns="91425" bIns="45700" anchor="t" anchorCtr="0">
            <a:spAutoFit/>
          </a:bodyPr>
          <a:lstStyle/>
          <a:p>
            <a:pPr marL="0" marR="661035" lvl="0" indent="0" algn="just" rtl="0">
              <a:lnSpc>
                <a:spcPct val="97000"/>
              </a:lnSpc>
              <a:spcBef>
                <a:spcPts val="0"/>
              </a:spcBef>
              <a:spcAft>
                <a:spcPts val="0"/>
              </a:spcAft>
              <a:buNone/>
            </a:pPr>
            <a:r>
              <a:rPr lang="it-IT" sz="1600" b="1" i="1" dirty="0">
                <a:solidFill>
                  <a:srgbClr val="3C3C3C"/>
                </a:solidFill>
                <a:latin typeface="Georgia" panose="02040502050405020303" pitchFamily="18" charset="0"/>
                <a:ea typeface="Calibri"/>
                <a:cs typeface="Calibri"/>
                <a:sym typeface="Calibri"/>
              </a:rPr>
              <a:t>Art. 3, co. 3 CCII  - Le misure idonee al rilevamento della crisi </a:t>
            </a:r>
            <a:endParaRPr sz="1200" dirty="0">
              <a:latin typeface="Georgia" panose="02040502050405020303" pitchFamily="18" charset="0"/>
            </a:endParaRPr>
          </a:p>
          <a:p>
            <a:pPr marL="0" marR="661035" lvl="0" indent="0" algn="just" rtl="0">
              <a:lnSpc>
                <a:spcPct val="97000"/>
              </a:lnSpc>
              <a:spcBef>
                <a:spcPts val="10"/>
              </a:spcBef>
              <a:spcAft>
                <a:spcPts val="0"/>
              </a:spcAft>
              <a:buNone/>
            </a:pPr>
            <a:endParaRPr sz="1600" i="1" dirty="0">
              <a:solidFill>
                <a:srgbClr val="3C3C3C"/>
              </a:solidFill>
              <a:latin typeface="Georgia" panose="02040502050405020303" pitchFamily="18" charset="0"/>
              <a:ea typeface="Calibri"/>
              <a:cs typeface="Calibri"/>
              <a:sym typeface="Calibri"/>
            </a:endParaRPr>
          </a:p>
          <a:p>
            <a:pPr marL="342900" marR="661670" lvl="0" indent="-342900" algn="just" rtl="0">
              <a:lnSpc>
                <a:spcPct val="97000"/>
              </a:lnSpc>
              <a:spcBef>
                <a:spcPts val="20"/>
              </a:spcBef>
              <a:spcAft>
                <a:spcPts val="0"/>
              </a:spcAft>
              <a:buClr>
                <a:srgbClr val="3C3C3C"/>
              </a:buClr>
              <a:buSzPts val="1800"/>
              <a:buFont typeface="Calibri"/>
              <a:buAutoNum type="arabicPeriod"/>
            </a:pPr>
            <a:r>
              <a:rPr lang="it-IT" sz="1600" i="1" dirty="0">
                <a:solidFill>
                  <a:srgbClr val="3C3C3C"/>
                </a:solidFill>
                <a:latin typeface="Georgia" panose="02040502050405020303" pitchFamily="18" charset="0"/>
                <a:ea typeface="Calibri"/>
                <a:cs typeface="Calibri"/>
                <a:sym typeface="Calibri"/>
              </a:rPr>
              <a:t>Al fine di prevedere tempestivamente l’emersione della crisi d’impresa, le misure di cui al comma 1 e gli assetti di cui al comma 2 devono consentire di:</a:t>
            </a:r>
            <a:endParaRPr sz="1050" dirty="0">
              <a:solidFill>
                <a:schemeClr val="dk1"/>
              </a:solidFill>
              <a:latin typeface="Georgia" panose="02040502050405020303" pitchFamily="18" charset="0"/>
              <a:ea typeface="Calibri"/>
              <a:cs typeface="Calibri"/>
              <a:sym typeface="Calibri"/>
            </a:endParaRPr>
          </a:p>
          <a:p>
            <a:pPr marL="742950" marR="661035" lvl="1" indent="-285750" algn="just" rtl="0">
              <a:lnSpc>
                <a:spcPct val="97000"/>
              </a:lnSpc>
              <a:spcBef>
                <a:spcPts val="15"/>
              </a:spcBef>
              <a:spcAft>
                <a:spcPts val="0"/>
              </a:spcAft>
              <a:buClr>
                <a:srgbClr val="3C3C3C"/>
              </a:buClr>
              <a:buSzPts val="1800"/>
              <a:buFont typeface="Calibri"/>
              <a:buAutoNum type="alphaLcParenR"/>
            </a:pPr>
            <a:r>
              <a:rPr lang="it-IT" sz="1600" b="0" i="1" u="none" strike="noStrike" cap="none" dirty="0">
                <a:solidFill>
                  <a:srgbClr val="3C3C3C"/>
                </a:solidFill>
                <a:latin typeface="Georgia" panose="02040502050405020303" pitchFamily="18" charset="0"/>
                <a:ea typeface="Calibri"/>
                <a:cs typeface="Calibri"/>
                <a:sym typeface="Calibri"/>
              </a:rPr>
              <a:t>rilevare eventuali </a:t>
            </a:r>
            <a:r>
              <a:rPr lang="it-IT" sz="1600" b="1" i="1" u="none" strike="noStrike" cap="none" dirty="0">
                <a:solidFill>
                  <a:srgbClr val="FF0000"/>
                </a:solidFill>
                <a:latin typeface="Georgia" panose="02040502050405020303" pitchFamily="18" charset="0"/>
                <a:ea typeface="Calibri"/>
                <a:cs typeface="Calibri"/>
                <a:sym typeface="Calibri"/>
              </a:rPr>
              <a:t>squilibri di carattere patrimoniale o economico-finanziario</a:t>
            </a:r>
            <a:r>
              <a:rPr lang="it-IT" sz="1600" b="1" i="1" u="none" strike="noStrike" cap="none" dirty="0">
                <a:solidFill>
                  <a:srgbClr val="3C3C3C"/>
                </a:solidFill>
                <a:latin typeface="Georgia" panose="02040502050405020303" pitchFamily="18" charset="0"/>
                <a:ea typeface="Calibri"/>
                <a:cs typeface="Calibri"/>
                <a:sym typeface="Calibri"/>
              </a:rPr>
              <a:t>,</a:t>
            </a:r>
            <a:r>
              <a:rPr lang="it-IT" sz="1600" b="0" i="1" u="none" strike="noStrike" cap="none" dirty="0">
                <a:solidFill>
                  <a:srgbClr val="3C3C3C"/>
                </a:solidFill>
                <a:latin typeface="Georgia" panose="02040502050405020303" pitchFamily="18" charset="0"/>
                <a:ea typeface="Calibri"/>
                <a:cs typeface="Calibri"/>
                <a:sym typeface="Calibri"/>
              </a:rPr>
              <a:t> rapportati alle specifiche caratteristiche dell’impresa e dell’attività imprenditoriale svolta dal debitore;</a:t>
            </a:r>
            <a:endParaRPr sz="1050" b="0" i="0" u="none" strike="noStrike" cap="none" dirty="0">
              <a:solidFill>
                <a:schemeClr val="dk1"/>
              </a:solidFill>
              <a:latin typeface="Georgia" panose="02040502050405020303" pitchFamily="18" charset="0"/>
              <a:ea typeface="Calibri"/>
              <a:cs typeface="Calibri"/>
              <a:sym typeface="Calibri"/>
            </a:endParaRPr>
          </a:p>
          <a:p>
            <a:pPr marL="742950" marR="661670" lvl="1" indent="-285750" algn="just" rtl="0">
              <a:lnSpc>
                <a:spcPct val="97000"/>
              </a:lnSpc>
              <a:spcBef>
                <a:spcPts val="10"/>
              </a:spcBef>
              <a:spcAft>
                <a:spcPts val="0"/>
              </a:spcAft>
              <a:buClr>
                <a:srgbClr val="3C3C3C"/>
              </a:buClr>
              <a:buSzPts val="1800"/>
              <a:buFont typeface="Calibri"/>
              <a:buAutoNum type="alphaLcParenR"/>
            </a:pPr>
            <a:r>
              <a:rPr lang="it-IT" sz="1600" b="0" i="1" u="none" strike="noStrike" cap="none" dirty="0">
                <a:solidFill>
                  <a:srgbClr val="3C3C3C"/>
                </a:solidFill>
                <a:latin typeface="Georgia" panose="02040502050405020303" pitchFamily="18" charset="0"/>
                <a:ea typeface="Calibri"/>
                <a:cs typeface="Calibri"/>
                <a:sym typeface="Calibri"/>
              </a:rPr>
              <a:t>verificare la </a:t>
            </a:r>
            <a:r>
              <a:rPr lang="it-IT" sz="1600" b="1" i="1" u="none" strike="noStrike" cap="none" dirty="0">
                <a:solidFill>
                  <a:srgbClr val="FF0000"/>
                </a:solidFill>
                <a:latin typeface="Georgia" panose="02040502050405020303" pitchFamily="18" charset="0"/>
                <a:ea typeface="Calibri"/>
                <a:cs typeface="Calibri"/>
                <a:sym typeface="Calibri"/>
              </a:rPr>
              <a:t>sostenibilità dei debiti e le prospettive di continuità aziendale almeno per i dodici mesi successivi e rilevare i segnali di cui al comma 4;</a:t>
            </a:r>
            <a:endParaRPr sz="1050" b="0" i="0" u="none" strike="noStrike" cap="none" dirty="0">
              <a:solidFill>
                <a:srgbClr val="FF0000"/>
              </a:solidFill>
              <a:latin typeface="Georgia" panose="02040502050405020303" pitchFamily="18" charset="0"/>
              <a:ea typeface="Calibri"/>
              <a:cs typeface="Calibri"/>
              <a:sym typeface="Calibri"/>
            </a:endParaRPr>
          </a:p>
          <a:p>
            <a:pPr marL="742950" marR="661035" lvl="1" indent="-285750" algn="just" rtl="0">
              <a:lnSpc>
                <a:spcPct val="97000"/>
              </a:lnSpc>
              <a:spcBef>
                <a:spcPts val="15"/>
              </a:spcBef>
              <a:spcAft>
                <a:spcPts val="0"/>
              </a:spcAft>
              <a:buClr>
                <a:srgbClr val="3C3C3C"/>
              </a:buClr>
              <a:buSzPts val="1800"/>
              <a:buFont typeface="Calibri"/>
              <a:buAutoNum type="alphaLcParenR"/>
            </a:pPr>
            <a:r>
              <a:rPr lang="it-IT" sz="1600" b="0" i="1" u="none" strike="noStrike" cap="none" dirty="0">
                <a:solidFill>
                  <a:srgbClr val="3C3C3C"/>
                </a:solidFill>
                <a:latin typeface="Georgia" panose="02040502050405020303" pitchFamily="18" charset="0"/>
                <a:ea typeface="Calibri"/>
                <a:cs typeface="Calibri"/>
                <a:sym typeface="Calibri"/>
              </a:rPr>
              <a:t>ricavare le informazioni necessarie a utilizzare </a:t>
            </a:r>
            <a:r>
              <a:rPr lang="it-IT" sz="1600" b="1" i="1" u="none" strike="noStrike" cap="none" dirty="0">
                <a:solidFill>
                  <a:srgbClr val="FF0000"/>
                </a:solidFill>
                <a:latin typeface="Georgia" panose="02040502050405020303" pitchFamily="18" charset="0"/>
                <a:ea typeface="Calibri"/>
                <a:cs typeface="Calibri"/>
                <a:sym typeface="Calibri"/>
              </a:rPr>
              <a:t>la lista di controllo particolareggiata e a effettuare il test pratico per la verifica della ragionevole perseguibilità del risanamento di cui all’articolo 13,  comma </a:t>
            </a:r>
            <a:r>
              <a:rPr lang="it-IT" sz="1600" b="0" i="1" u="none" strike="noStrike" cap="none" dirty="0">
                <a:solidFill>
                  <a:srgbClr val="FF0000"/>
                </a:solidFill>
                <a:latin typeface="Georgia" panose="02040502050405020303" pitchFamily="18" charset="0"/>
                <a:ea typeface="Calibri"/>
                <a:cs typeface="Calibri"/>
                <a:sym typeface="Calibri"/>
              </a:rPr>
              <a:t>2</a:t>
            </a:r>
            <a:r>
              <a:rPr lang="it-IT" sz="1600" b="0" i="1" u="none" strike="noStrike" cap="none" dirty="0">
                <a:solidFill>
                  <a:srgbClr val="3C3C3C"/>
                </a:solidFill>
                <a:latin typeface="Georgia" panose="02040502050405020303" pitchFamily="18" charset="0"/>
                <a:ea typeface="Calibri"/>
                <a:cs typeface="Calibri"/>
                <a:sym typeface="Calibri"/>
              </a:rPr>
              <a:t> (composizione negoziata)</a:t>
            </a:r>
            <a:endParaRPr sz="1050" b="0" i="0" u="none" strike="noStrike" cap="none" dirty="0">
              <a:solidFill>
                <a:schemeClr val="dk1"/>
              </a:solidFill>
              <a:latin typeface="Georgia" panose="02040502050405020303" pitchFamily="18" charset="0"/>
              <a:ea typeface="Calibri"/>
              <a:cs typeface="Calibri"/>
              <a:sym typeface="Calibri"/>
            </a:endParaRP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solidFill>
                  <a:schemeClr val="accent6">
                    <a:lumMod val="75000"/>
                  </a:schemeClr>
                </a:solidFill>
                <a:latin typeface="Georgia" panose="02040502050405020303" pitchFamily="18" charset="0"/>
              </a:rPr>
              <a:t>Flussi di cassa di cui all’art. 3 comma 3 </a:t>
            </a:r>
            <a:r>
              <a:rPr lang="it-IT" sz="2800" dirty="0" err="1">
                <a:solidFill>
                  <a:schemeClr val="accent6">
                    <a:lumMod val="75000"/>
                  </a:schemeClr>
                </a:solidFill>
                <a:latin typeface="Georgia" panose="02040502050405020303" pitchFamily="18" charset="0"/>
              </a:rPr>
              <a:t>lett</a:t>
            </a:r>
            <a:r>
              <a:rPr lang="it-IT" sz="2800" dirty="0">
                <a:solidFill>
                  <a:schemeClr val="accent6">
                    <a:lumMod val="75000"/>
                  </a:schemeClr>
                </a:solidFill>
                <a:latin typeface="Georgia" panose="02040502050405020303" pitchFamily="18" charset="0"/>
              </a:rPr>
              <a:t>. b) ccii </a:t>
            </a:r>
          </a:p>
        </p:txBody>
      </p:sp>
      <p:sp>
        <p:nvSpPr>
          <p:cNvPr id="3" name="Segnaposto testo 2"/>
          <p:cNvSpPr>
            <a:spLocks noGrp="1"/>
          </p:cNvSpPr>
          <p:nvPr>
            <p:ph type="body" idx="1"/>
          </p:nvPr>
        </p:nvSpPr>
        <p:spPr>
          <a:xfrm>
            <a:off x="708458" y="2479182"/>
            <a:ext cx="7962900" cy="4037012"/>
          </a:xfrm>
        </p:spPr>
        <p:txBody>
          <a:bodyPr/>
          <a:lstStyle/>
          <a:p>
            <a:pPr marL="0" indent="0" algn="just">
              <a:spcBef>
                <a:spcPts val="985"/>
              </a:spcBef>
              <a:buNone/>
            </a:pPr>
            <a:r>
              <a:rPr lang="it-IT" sz="1600" spc="55" dirty="0">
                <a:solidFill>
                  <a:srgbClr val="000000"/>
                </a:solidFill>
                <a:latin typeface="Georgia" panose="02040502050405020303" pitchFamily="18" charset="0"/>
                <a:cs typeface="Verdana"/>
              </a:rPr>
              <a:t>Per</a:t>
            </a:r>
            <a:r>
              <a:rPr lang="it-IT" sz="1600" spc="-195" dirty="0">
                <a:solidFill>
                  <a:srgbClr val="000000"/>
                </a:solidFill>
                <a:latin typeface="Georgia" panose="02040502050405020303" pitchFamily="18" charset="0"/>
                <a:cs typeface="Verdana"/>
              </a:rPr>
              <a:t> </a:t>
            </a:r>
            <a:r>
              <a:rPr lang="it-IT" sz="1600" spc="-20" dirty="0">
                <a:solidFill>
                  <a:srgbClr val="000000"/>
                </a:solidFill>
                <a:latin typeface="Georgia" panose="02040502050405020303" pitchFamily="18" charset="0"/>
                <a:cs typeface="Verdana"/>
              </a:rPr>
              <a:t>i</a:t>
            </a:r>
            <a:r>
              <a:rPr lang="it-IT" sz="1600" spc="-180" dirty="0">
                <a:solidFill>
                  <a:srgbClr val="000000"/>
                </a:solidFill>
                <a:latin typeface="Georgia" panose="02040502050405020303" pitchFamily="18" charset="0"/>
                <a:cs typeface="Verdana"/>
              </a:rPr>
              <a:t> </a:t>
            </a:r>
            <a:r>
              <a:rPr lang="it-IT" sz="1600" i="1" spc="-105" dirty="0">
                <a:solidFill>
                  <a:srgbClr val="000000"/>
                </a:solidFill>
                <a:latin typeface="Georgia" panose="02040502050405020303" pitchFamily="18" charset="0"/>
                <a:cs typeface="Verdana"/>
              </a:rPr>
              <a:t>flussi</a:t>
            </a:r>
            <a:r>
              <a:rPr lang="it-IT" sz="1600" i="1" spc="-85" dirty="0">
                <a:solidFill>
                  <a:srgbClr val="000000"/>
                </a:solidFill>
                <a:latin typeface="Georgia" panose="02040502050405020303" pitchFamily="18" charset="0"/>
                <a:cs typeface="Verdana"/>
              </a:rPr>
              <a:t> </a:t>
            </a:r>
            <a:r>
              <a:rPr lang="it-IT" sz="1600" i="1" spc="-50" dirty="0">
                <a:solidFill>
                  <a:srgbClr val="000000"/>
                </a:solidFill>
                <a:latin typeface="Georgia" panose="02040502050405020303" pitchFamily="18" charset="0"/>
                <a:cs typeface="Verdana"/>
              </a:rPr>
              <a:t>di</a:t>
            </a:r>
            <a:r>
              <a:rPr lang="it-IT" sz="1600" i="1" spc="-105" dirty="0">
                <a:solidFill>
                  <a:srgbClr val="000000"/>
                </a:solidFill>
                <a:latin typeface="Georgia" panose="02040502050405020303" pitchFamily="18" charset="0"/>
                <a:cs typeface="Verdana"/>
              </a:rPr>
              <a:t> </a:t>
            </a:r>
            <a:r>
              <a:rPr lang="it-IT" sz="1600" i="1" spc="-45" dirty="0">
                <a:solidFill>
                  <a:srgbClr val="000000"/>
                </a:solidFill>
                <a:latin typeface="Georgia" panose="02040502050405020303" pitchFamily="18" charset="0"/>
                <a:cs typeface="Verdana"/>
              </a:rPr>
              <a:t>cassa</a:t>
            </a:r>
            <a:r>
              <a:rPr lang="it-IT" sz="1600" i="1" spc="-114" dirty="0">
                <a:solidFill>
                  <a:srgbClr val="000000"/>
                </a:solidFill>
                <a:latin typeface="Georgia" panose="02040502050405020303" pitchFamily="18" charset="0"/>
                <a:cs typeface="Verdana"/>
              </a:rPr>
              <a:t> </a:t>
            </a:r>
            <a:r>
              <a:rPr lang="it-IT" sz="1600" spc="-90" dirty="0">
                <a:solidFill>
                  <a:srgbClr val="000000"/>
                </a:solidFill>
                <a:latin typeface="Georgia" panose="02040502050405020303" pitchFamily="18" charset="0"/>
                <a:cs typeface="Verdana"/>
              </a:rPr>
              <a:t>l’art.</a:t>
            </a:r>
            <a:r>
              <a:rPr lang="it-IT" sz="1600" spc="-170" dirty="0">
                <a:solidFill>
                  <a:srgbClr val="000000"/>
                </a:solidFill>
                <a:latin typeface="Georgia" panose="02040502050405020303" pitchFamily="18" charset="0"/>
                <a:cs typeface="Verdana"/>
              </a:rPr>
              <a:t> </a:t>
            </a:r>
            <a:r>
              <a:rPr lang="it-IT" sz="1600" spc="-250" dirty="0">
                <a:solidFill>
                  <a:srgbClr val="000000"/>
                </a:solidFill>
                <a:latin typeface="Georgia" panose="02040502050405020303" pitchFamily="18" charset="0"/>
                <a:cs typeface="Verdana"/>
              </a:rPr>
              <a:t>3,</a:t>
            </a:r>
            <a:r>
              <a:rPr lang="it-IT" sz="1600" spc="-180" dirty="0">
                <a:solidFill>
                  <a:srgbClr val="000000"/>
                </a:solidFill>
                <a:latin typeface="Georgia" panose="02040502050405020303" pitchFamily="18" charset="0"/>
                <a:cs typeface="Verdana"/>
              </a:rPr>
              <a:t> </a:t>
            </a:r>
            <a:r>
              <a:rPr lang="it-IT" sz="1600" spc="-105" dirty="0">
                <a:solidFill>
                  <a:srgbClr val="000000"/>
                </a:solidFill>
                <a:latin typeface="Georgia" panose="02040502050405020303" pitchFamily="18" charset="0"/>
                <a:cs typeface="Verdana"/>
              </a:rPr>
              <a:t>c.</a:t>
            </a:r>
            <a:r>
              <a:rPr lang="it-IT" sz="1600" spc="-195" dirty="0">
                <a:solidFill>
                  <a:srgbClr val="000000"/>
                </a:solidFill>
                <a:latin typeface="Georgia" panose="02040502050405020303" pitchFamily="18" charset="0"/>
                <a:cs typeface="Verdana"/>
              </a:rPr>
              <a:t> </a:t>
            </a:r>
            <a:r>
              <a:rPr lang="it-IT" sz="1600" spc="-250" dirty="0">
                <a:solidFill>
                  <a:srgbClr val="000000"/>
                </a:solidFill>
                <a:latin typeface="Georgia" panose="02040502050405020303" pitchFamily="18" charset="0"/>
                <a:cs typeface="Verdana"/>
              </a:rPr>
              <a:t>3,</a:t>
            </a:r>
            <a:r>
              <a:rPr lang="it-IT" sz="1600" spc="-180" dirty="0">
                <a:solidFill>
                  <a:srgbClr val="000000"/>
                </a:solidFill>
                <a:latin typeface="Georgia" panose="02040502050405020303" pitchFamily="18" charset="0"/>
                <a:cs typeface="Verdana"/>
              </a:rPr>
              <a:t> </a:t>
            </a:r>
            <a:r>
              <a:rPr lang="it-IT" sz="1600" spc="-60" dirty="0" err="1">
                <a:solidFill>
                  <a:srgbClr val="000000"/>
                </a:solidFill>
                <a:latin typeface="Georgia" panose="02040502050405020303" pitchFamily="18" charset="0"/>
                <a:cs typeface="Verdana"/>
              </a:rPr>
              <a:t>lett</a:t>
            </a:r>
            <a:r>
              <a:rPr lang="it-IT" sz="1600" spc="-60" dirty="0">
                <a:solidFill>
                  <a:srgbClr val="000000"/>
                </a:solidFill>
                <a:latin typeface="Georgia" panose="02040502050405020303" pitchFamily="18" charset="0"/>
                <a:cs typeface="Verdana"/>
              </a:rPr>
              <a:t>.</a:t>
            </a:r>
            <a:r>
              <a:rPr lang="it-IT" sz="1600" spc="-180" dirty="0">
                <a:solidFill>
                  <a:srgbClr val="000000"/>
                </a:solidFill>
                <a:latin typeface="Georgia" panose="02040502050405020303" pitchFamily="18" charset="0"/>
                <a:cs typeface="Verdana"/>
              </a:rPr>
              <a:t> </a:t>
            </a:r>
            <a:r>
              <a:rPr lang="it-IT" sz="1600" spc="-135" dirty="0">
                <a:solidFill>
                  <a:srgbClr val="000000"/>
                </a:solidFill>
                <a:latin typeface="Georgia" panose="02040502050405020303" pitchFamily="18" charset="0"/>
                <a:cs typeface="Verdana"/>
              </a:rPr>
              <a:t>b,</a:t>
            </a:r>
            <a:r>
              <a:rPr lang="it-IT" sz="1600" spc="-180" dirty="0">
                <a:solidFill>
                  <a:srgbClr val="000000"/>
                </a:solidFill>
                <a:latin typeface="Georgia" panose="02040502050405020303" pitchFamily="18" charset="0"/>
                <a:cs typeface="Verdana"/>
              </a:rPr>
              <a:t> </a:t>
            </a:r>
            <a:r>
              <a:rPr lang="it-IT" sz="1600" spc="-30" dirty="0">
                <a:solidFill>
                  <a:srgbClr val="000000"/>
                </a:solidFill>
                <a:latin typeface="Georgia" panose="02040502050405020303" pitchFamily="18" charset="0"/>
                <a:cs typeface="Verdana"/>
              </a:rPr>
              <a:t>CCII</a:t>
            </a:r>
            <a:r>
              <a:rPr lang="it-IT" sz="1600" spc="385" dirty="0">
                <a:solidFill>
                  <a:srgbClr val="000000"/>
                </a:solidFill>
                <a:latin typeface="Georgia" panose="02040502050405020303" pitchFamily="18" charset="0"/>
                <a:cs typeface="Verdana"/>
              </a:rPr>
              <a:t> </a:t>
            </a:r>
            <a:r>
              <a:rPr lang="it-IT" sz="1600" dirty="0">
                <a:solidFill>
                  <a:srgbClr val="000000"/>
                </a:solidFill>
                <a:latin typeface="Georgia" panose="02040502050405020303" pitchFamily="18" charset="0"/>
                <a:cs typeface="Verdana"/>
              </a:rPr>
              <a:t>specifica</a:t>
            </a:r>
            <a:r>
              <a:rPr lang="it-IT" sz="1600" spc="-195" dirty="0">
                <a:solidFill>
                  <a:srgbClr val="000000"/>
                </a:solidFill>
                <a:latin typeface="Georgia" panose="02040502050405020303" pitchFamily="18" charset="0"/>
                <a:cs typeface="Verdana"/>
              </a:rPr>
              <a:t> </a:t>
            </a:r>
            <a:r>
              <a:rPr lang="it-IT" sz="1600" spc="55" dirty="0">
                <a:solidFill>
                  <a:srgbClr val="000000"/>
                </a:solidFill>
                <a:latin typeface="Georgia" panose="02040502050405020303" pitchFamily="18" charset="0"/>
                <a:cs typeface="Verdana"/>
              </a:rPr>
              <a:t>che</a:t>
            </a:r>
            <a:r>
              <a:rPr lang="it-IT" sz="1600" spc="-180" dirty="0">
                <a:solidFill>
                  <a:srgbClr val="000000"/>
                </a:solidFill>
                <a:latin typeface="Georgia" panose="02040502050405020303" pitchFamily="18" charset="0"/>
                <a:cs typeface="Verdana"/>
              </a:rPr>
              <a:t> </a:t>
            </a:r>
            <a:r>
              <a:rPr lang="it-IT" sz="1600" spc="-50" dirty="0">
                <a:solidFill>
                  <a:srgbClr val="000000"/>
                </a:solidFill>
                <a:latin typeface="Georgia" panose="02040502050405020303" pitchFamily="18" charset="0"/>
                <a:cs typeface="Verdana"/>
              </a:rPr>
              <a:t>si</a:t>
            </a:r>
            <a:r>
              <a:rPr lang="it-IT" sz="1600" spc="-175" dirty="0">
                <a:solidFill>
                  <a:srgbClr val="000000"/>
                </a:solidFill>
                <a:latin typeface="Georgia" panose="02040502050405020303" pitchFamily="18" charset="0"/>
                <a:cs typeface="Verdana"/>
              </a:rPr>
              <a:t> </a:t>
            </a:r>
            <a:r>
              <a:rPr lang="it-IT" sz="1600" spc="-10" dirty="0">
                <a:solidFill>
                  <a:srgbClr val="000000"/>
                </a:solidFill>
                <a:latin typeface="Georgia" panose="02040502050405020303" pitchFamily="18" charset="0"/>
                <a:cs typeface="Verdana"/>
              </a:rPr>
              <a:t>devono:</a:t>
            </a:r>
            <a:endParaRPr lang="it-IT" sz="1600" dirty="0">
              <a:latin typeface="Georgia" panose="02040502050405020303" pitchFamily="18" charset="0"/>
              <a:cs typeface="Verdana"/>
            </a:endParaRPr>
          </a:p>
          <a:p>
            <a:pPr marL="213360" marR="6350" indent="-201295" algn="just">
              <a:spcBef>
                <a:spcPts val="890"/>
              </a:spcBef>
              <a:buFont typeface="Arial MT"/>
              <a:buChar char="•"/>
              <a:tabLst>
                <a:tab pos="213360" algn="l"/>
              </a:tabLst>
            </a:pPr>
            <a:r>
              <a:rPr lang="it-IT" sz="1600" spc="-90" dirty="0">
                <a:solidFill>
                  <a:srgbClr val="000000"/>
                </a:solidFill>
                <a:latin typeface="Georgia" panose="02040502050405020303" pitchFamily="18" charset="0"/>
                <a:cs typeface="Verdana"/>
              </a:rPr>
              <a:t>«</a:t>
            </a:r>
            <a:r>
              <a:rPr lang="it-IT" sz="1600" b="1" i="1" spc="-90" dirty="0">
                <a:solidFill>
                  <a:srgbClr val="FF0000"/>
                </a:solidFill>
                <a:latin typeface="Georgia" panose="02040502050405020303" pitchFamily="18" charset="0"/>
                <a:cs typeface="Verdana"/>
              </a:rPr>
              <a:t>verificare</a:t>
            </a:r>
            <a:r>
              <a:rPr lang="it-IT" sz="1600" b="1" i="1" spc="15" dirty="0">
                <a:solidFill>
                  <a:srgbClr val="FF0000"/>
                </a:solidFill>
                <a:latin typeface="Georgia" panose="02040502050405020303" pitchFamily="18" charset="0"/>
                <a:cs typeface="Verdana"/>
              </a:rPr>
              <a:t> </a:t>
            </a:r>
            <a:r>
              <a:rPr lang="it-IT" sz="1600" b="1" i="1" spc="70" dirty="0">
                <a:solidFill>
                  <a:srgbClr val="FF0000"/>
                </a:solidFill>
                <a:latin typeface="Georgia" panose="02040502050405020303" pitchFamily="18" charset="0"/>
                <a:cs typeface="Verdana"/>
              </a:rPr>
              <a:t>la</a:t>
            </a:r>
            <a:r>
              <a:rPr lang="it-IT" sz="1600" b="1" i="1" dirty="0">
                <a:solidFill>
                  <a:srgbClr val="FF0000"/>
                </a:solidFill>
                <a:latin typeface="Georgia" panose="02040502050405020303" pitchFamily="18" charset="0"/>
                <a:cs typeface="Verdana"/>
              </a:rPr>
              <a:t> sostenibilità</a:t>
            </a:r>
            <a:r>
              <a:rPr lang="it-IT" sz="1600" b="1" i="1" spc="-5"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dei</a:t>
            </a:r>
            <a:r>
              <a:rPr lang="it-IT" sz="1600" b="1" i="1" spc="-5"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debiti</a:t>
            </a:r>
            <a:r>
              <a:rPr lang="it-IT" sz="1600" b="1" i="1" spc="-10"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e le prospettive</a:t>
            </a:r>
            <a:r>
              <a:rPr lang="it-IT" sz="1600" b="1" i="1" spc="-5"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di </a:t>
            </a:r>
            <a:r>
              <a:rPr lang="it-IT" sz="1600" b="1" i="1" spc="-10" dirty="0">
                <a:solidFill>
                  <a:srgbClr val="FF0000"/>
                </a:solidFill>
                <a:latin typeface="Georgia" panose="02040502050405020303" pitchFamily="18" charset="0"/>
                <a:cs typeface="Verdana"/>
              </a:rPr>
              <a:t>continuità </a:t>
            </a:r>
            <a:r>
              <a:rPr lang="it-IT" sz="1600" b="1" i="1" spc="55" dirty="0">
                <a:solidFill>
                  <a:srgbClr val="FF0000"/>
                </a:solidFill>
                <a:latin typeface="Georgia" panose="02040502050405020303" pitchFamily="18" charset="0"/>
                <a:cs typeface="Verdana"/>
              </a:rPr>
              <a:t>aziendale</a:t>
            </a:r>
            <a:r>
              <a:rPr lang="it-IT" sz="1600" b="1" i="1" spc="-145" dirty="0">
                <a:solidFill>
                  <a:srgbClr val="FF0000"/>
                </a:solidFill>
                <a:latin typeface="Georgia" panose="02040502050405020303" pitchFamily="18" charset="0"/>
                <a:cs typeface="Verdana"/>
              </a:rPr>
              <a:t> </a:t>
            </a:r>
            <a:r>
              <a:rPr lang="it-IT" sz="1600" b="1" i="1" spc="75" dirty="0">
                <a:solidFill>
                  <a:srgbClr val="FF0000"/>
                </a:solidFill>
                <a:latin typeface="Georgia" panose="02040502050405020303" pitchFamily="18" charset="0"/>
                <a:cs typeface="Verdana"/>
              </a:rPr>
              <a:t>almeno</a:t>
            </a:r>
            <a:r>
              <a:rPr lang="it-IT" sz="1600" b="1" i="1" spc="-155"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per</a:t>
            </a:r>
            <a:r>
              <a:rPr lang="it-IT" sz="1600" b="1" i="1" spc="-165" dirty="0">
                <a:solidFill>
                  <a:srgbClr val="FF0000"/>
                </a:solidFill>
                <a:latin typeface="Georgia" panose="02040502050405020303" pitchFamily="18" charset="0"/>
                <a:cs typeface="Verdana"/>
              </a:rPr>
              <a:t> </a:t>
            </a:r>
            <a:r>
              <a:rPr lang="it-IT" sz="1600" b="1" i="1" spc="-95" dirty="0">
                <a:solidFill>
                  <a:srgbClr val="FF0000"/>
                </a:solidFill>
                <a:latin typeface="Georgia" panose="02040502050405020303" pitchFamily="18" charset="0"/>
                <a:cs typeface="Verdana"/>
              </a:rPr>
              <a:t>i</a:t>
            </a:r>
            <a:r>
              <a:rPr lang="it-IT" sz="1600" b="1" i="1" spc="-100" dirty="0">
                <a:solidFill>
                  <a:srgbClr val="FF0000"/>
                </a:solidFill>
                <a:latin typeface="Georgia" panose="02040502050405020303" pitchFamily="18" charset="0"/>
                <a:cs typeface="Verdana"/>
              </a:rPr>
              <a:t> </a:t>
            </a:r>
            <a:r>
              <a:rPr lang="it-IT" sz="1600" b="1" i="1" spc="-45" dirty="0">
                <a:solidFill>
                  <a:srgbClr val="FF0000"/>
                </a:solidFill>
                <a:latin typeface="Georgia" panose="02040502050405020303" pitchFamily="18" charset="0"/>
                <a:cs typeface="Verdana"/>
              </a:rPr>
              <a:t>dodici</a:t>
            </a:r>
            <a:r>
              <a:rPr lang="it-IT" sz="1600" b="1" i="1" spc="-60" dirty="0">
                <a:solidFill>
                  <a:srgbClr val="FF0000"/>
                </a:solidFill>
                <a:latin typeface="Georgia" panose="02040502050405020303" pitchFamily="18" charset="0"/>
                <a:cs typeface="Verdana"/>
              </a:rPr>
              <a:t> </a:t>
            </a:r>
            <a:r>
              <a:rPr lang="it-IT" sz="1600" b="1" i="1" spc="-85" dirty="0">
                <a:solidFill>
                  <a:srgbClr val="FF0000"/>
                </a:solidFill>
                <a:latin typeface="Georgia" panose="02040502050405020303" pitchFamily="18" charset="0"/>
                <a:cs typeface="Verdana"/>
              </a:rPr>
              <a:t>mesi</a:t>
            </a:r>
            <a:r>
              <a:rPr lang="it-IT" sz="1600" b="1" i="1" spc="-80" dirty="0">
                <a:solidFill>
                  <a:srgbClr val="FF0000"/>
                </a:solidFill>
                <a:latin typeface="Georgia" panose="02040502050405020303" pitchFamily="18" charset="0"/>
                <a:cs typeface="Verdana"/>
              </a:rPr>
              <a:t> </a:t>
            </a:r>
            <a:r>
              <a:rPr lang="it-IT" sz="1600" b="1" i="1" spc="-100" dirty="0">
                <a:solidFill>
                  <a:srgbClr val="FF0000"/>
                </a:solidFill>
                <a:latin typeface="Georgia" panose="02040502050405020303" pitchFamily="18" charset="0"/>
                <a:cs typeface="Verdana"/>
              </a:rPr>
              <a:t>successivi</a:t>
            </a:r>
            <a:r>
              <a:rPr lang="it-IT" sz="1600" b="1" i="1" spc="-70" dirty="0">
                <a:solidFill>
                  <a:srgbClr val="FF0000"/>
                </a:solidFill>
                <a:latin typeface="Georgia" panose="02040502050405020303" pitchFamily="18" charset="0"/>
                <a:cs typeface="Verdana"/>
              </a:rPr>
              <a:t> </a:t>
            </a:r>
            <a:r>
              <a:rPr lang="it-IT" sz="1600" spc="-150" dirty="0">
                <a:solidFill>
                  <a:srgbClr val="000000"/>
                </a:solidFill>
                <a:latin typeface="Georgia" panose="02040502050405020303" pitchFamily="18" charset="0"/>
                <a:cs typeface="Verdana"/>
              </a:rPr>
              <a:t>(N.d.R. </a:t>
            </a:r>
            <a:r>
              <a:rPr lang="it-IT" sz="1600" spc="-55" dirty="0">
                <a:solidFill>
                  <a:srgbClr val="000000"/>
                </a:solidFill>
                <a:latin typeface="Georgia" panose="02040502050405020303" pitchFamily="18" charset="0"/>
                <a:cs typeface="Verdana"/>
              </a:rPr>
              <a:t>cfr.</a:t>
            </a:r>
            <a:r>
              <a:rPr lang="it-IT" sz="1600" spc="-165" dirty="0">
                <a:solidFill>
                  <a:srgbClr val="000000"/>
                </a:solidFill>
                <a:latin typeface="Georgia" panose="02040502050405020303" pitchFamily="18" charset="0"/>
                <a:cs typeface="Verdana"/>
              </a:rPr>
              <a:t> </a:t>
            </a:r>
            <a:r>
              <a:rPr lang="it-IT" sz="1600" spc="-45" dirty="0">
                <a:solidFill>
                  <a:srgbClr val="000000"/>
                </a:solidFill>
                <a:latin typeface="Georgia" panose="02040502050405020303" pitchFamily="18" charset="0"/>
                <a:cs typeface="Verdana"/>
              </a:rPr>
              <a:t>OIC 11 )</a:t>
            </a:r>
          </a:p>
          <a:p>
            <a:pPr marL="213360" marR="6350" indent="-201295" algn="just">
              <a:spcBef>
                <a:spcPts val="890"/>
              </a:spcBef>
              <a:buFont typeface="Arial MT"/>
              <a:buChar char="•"/>
              <a:tabLst>
                <a:tab pos="213360" algn="l"/>
              </a:tabLst>
            </a:pPr>
            <a:r>
              <a:rPr lang="it-IT" sz="1600" spc="-150" dirty="0">
                <a:solidFill>
                  <a:srgbClr val="00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e</a:t>
            </a:r>
            <a:r>
              <a:rPr lang="it-IT" sz="1600" b="1" i="1" spc="-130" dirty="0">
                <a:solidFill>
                  <a:srgbClr val="FF0000"/>
                </a:solidFill>
                <a:latin typeface="Georgia" panose="02040502050405020303" pitchFamily="18" charset="0"/>
                <a:cs typeface="Verdana"/>
              </a:rPr>
              <a:t> </a:t>
            </a:r>
            <a:r>
              <a:rPr lang="it-IT" sz="1600" b="1" i="1" spc="-100" dirty="0">
                <a:solidFill>
                  <a:srgbClr val="FF0000"/>
                </a:solidFill>
                <a:latin typeface="Georgia" panose="02040502050405020303" pitchFamily="18" charset="0"/>
                <a:cs typeface="Verdana"/>
              </a:rPr>
              <a:t>rilevare</a:t>
            </a:r>
            <a:r>
              <a:rPr lang="it-IT" sz="1600" b="1" i="1" spc="-90" dirty="0">
                <a:solidFill>
                  <a:srgbClr val="FF0000"/>
                </a:solidFill>
                <a:latin typeface="Georgia" panose="02040502050405020303" pitchFamily="18" charset="0"/>
                <a:cs typeface="Verdana"/>
              </a:rPr>
              <a:t> </a:t>
            </a:r>
            <a:r>
              <a:rPr lang="it-IT" sz="1600" b="1" i="1" spc="-20" dirty="0">
                <a:solidFill>
                  <a:srgbClr val="FF0000"/>
                </a:solidFill>
                <a:latin typeface="Georgia" panose="02040502050405020303" pitchFamily="18" charset="0"/>
                <a:cs typeface="Verdana"/>
              </a:rPr>
              <a:t>i</a:t>
            </a:r>
            <a:r>
              <a:rPr lang="it-IT" sz="1600" b="1" i="1" spc="-135"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segnali</a:t>
            </a:r>
            <a:r>
              <a:rPr lang="it-IT" sz="1600" b="1" i="1" spc="-100"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di</a:t>
            </a:r>
            <a:r>
              <a:rPr lang="it-IT" sz="1600" b="1" i="1" spc="-145" dirty="0">
                <a:solidFill>
                  <a:srgbClr val="FF0000"/>
                </a:solidFill>
                <a:latin typeface="Georgia" panose="02040502050405020303" pitchFamily="18" charset="0"/>
                <a:cs typeface="Verdana"/>
              </a:rPr>
              <a:t> </a:t>
            </a:r>
            <a:r>
              <a:rPr lang="it-IT" sz="1600" b="1" i="1" spc="50" dirty="0">
                <a:solidFill>
                  <a:srgbClr val="FF0000"/>
                </a:solidFill>
                <a:latin typeface="Georgia" panose="02040502050405020303" pitchFamily="18" charset="0"/>
                <a:cs typeface="Verdana"/>
              </a:rPr>
              <a:t>cui</a:t>
            </a:r>
            <a:r>
              <a:rPr lang="it-IT" sz="1600" b="1" i="1" spc="-135" dirty="0">
                <a:solidFill>
                  <a:srgbClr val="FF0000"/>
                </a:solidFill>
                <a:latin typeface="Georgia" panose="02040502050405020303" pitchFamily="18" charset="0"/>
                <a:cs typeface="Verdana"/>
              </a:rPr>
              <a:t> </a:t>
            </a:r>
            <a:r>
              <a:rPr lang="it-IT" sz="1600" b="1" i="1" spc="70" dirty="0">
                <a:solidFill>
                  <a:srgbClr val="FF0000"/>
                </a:solidFill>
                <a:latin typeface="Georgia" panose="02040502050405020303" pitchFamily="18" charset="0"/>
                <a:cs typeface="Verdana"/>
              </a:rPr>
              <a:t>al</a:t>
            </a:r>
            <a:r>
              <a:rPr lang="it-IT" sz="1600" b="1" i="1" spc="-130" dirty="0">
                <a:solidFill>
                  <a:srgbClr val="FF0000"/>
                </a:solidFill>
                <a:latin typeface="Georgia" panose="02040502050405020303" pitchFamily="18" charset="0"/>
                <a:cs typeface="Verdana"/>
              </a:rPr>
              <a:t> </a:t>
            </a:r>
            <a:r>
              <a:rPr lang="it-IT" sz="1600" b="1" i="1" spc="120" dirty="0">
                <a:solidFill>
                  <a:srgbClr val="FF0000"/>
                </a:solidFill>
                <a:latin typeface="Georgia" panose="02040502050405020303" pitchFamily="18" charset="0"/>
                <a:cs typeface="Verdana"/>
              </a:rPr>
              <a:t>comma</a:t>
            </a:r>
            <a:r>
              <a:rPr lang="it-IT" sz="1600" b="1" i="1" spc="-135" dirty="0">
                <a:solidFill>
                  <a:srgbClr val="FF0000"/>
                </a:solidFill>
                <a:latin typeface="Georgia" panose="02040502050405020303" pitchFamily="18" charset="0"/>
                <a:cs typeface="Verdana"/>
              </a:rPr>
              <a:t> </a:t>
            </a:r>
            <a:r>
              <a:rPr lang="it-IT" sz="1600" b="1" i="1" spc="-25" dirty="0">
                <a:solidFill>
                  <a:srgbClr val="FF0000"/>
                </a:solidFill>
                <a:latin typeface="Georgia" panose="02040502050405020303" pitchFamily="18" charset="0"/>
                <a:cs typeface="Verdana"/>
              </a:rPr>
              <a:t>4</a:t>
            </a:r>
            <a:r>
              <a:rPr lang="it-IT" sz="1600" spc="-25" dirty="0">
                <a:solidFill>
                  <a:srgbClr val="000000"/>
                </a:solidFill>
                <a:latin typeface="Georgia" panose="02040502050405020303" pitchFamily="18" charset="0"/>
                <a:cs typeface="Verdana"/>
              </a:rPr>
              <a:t>».</a:t>
            </a:r>
            <a:endParaRPr lang="it-IT" sz="1600" dirty="0">
              <a:latin typeface="Georgia" panose="02040502050405020303" pitchFamily="18" charset="0"/>
              <a:cs typeface="Verdana"/>
            </a:endParaRPr>
          </a:p>
          <a:p>
            <a:pPr marL="0" marR="5080" indent="0" algn="just">
              <a:lnSpc>
                <a:spcPct val="100099"/>
              </a:lnSpc>
              <a:spcBef>
                <a:spcPts val="885"/>
              </a:spcBef>
              <a:buNone/>
            </a:pPr>
            <a:r>
              <a:rPr lang="it-IT" sz="1600" spc="110" dirty="0">
                <a:latin typeface="Georgia" panose="02040502050405020303" pitchFamily="18" charset="0"/>
              </a:rPr>
              <a:t>Di conseguenza come indicato da autorevole dottrina </a:t>
            </a:r>
            <a:r>
              <a:rPr lang="it-IT" sz="1600" dirty="0">
                <a:solidFill>
                  <a:srgbClr val="000000"/>
                </a:solidFill>
                <a:latin typeface="Georgia" panose="02040502050405020303" pitchFamily="18" charset="0"/>
                <a:cs typeface="Verdana"/>
              </a:rPr>
              <a:t>«</a:t>
            </a:r>
            <a:r>
              <a:rPr lang="it-IT" sz="1600" b="1" i="1" dirty="0">
                <a:solidFill>
                  <a:srgbClr val="FF0000"/>
                </a:solidFill>
                <a:latin typeface="Georgia" panose="02040502050405020303" pitchFamily="18" charset="0"/>
                <a:cs typeface="Verdana"/>
              </a:rPr>
              <a:t>Ne</a:t>
            </a:r>
            <a:r>
              <a:rPr lang="it-IT" sz="1600" b="1" i="1" spc="275"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deriva</a:t>
            </a:r>
            <a:r>
              <a:rPr lang="it-IT" sz="1600" b="1" i="1" spc="254" dirty="0">
                <a:solidFill>
                  <a:srgbClr val="FF0000"/>
                </a:solidFill>
                <a:latin typeface="Georgia" panose="02040502050405020303" pitchFamily="18" charset="0"/>
                <a:cs typeface="Verdana"/>
              </a:rPr>
              <a:t> </a:t>
            </a:r>
            <a:r>
              <a:rPr lang="it-IT" sz="1600" b="1" i="1" spc="55" dirty="0">
                <a:solidFill>
                  <a:srgbClr val="FF0000"/>
                </a:solidFill>
                <a:latin typeface="Georgia" panose="02040502050405020303" pitchFamily="18" charset="0"/>
                <a:cs typeface="Verdana"/>
              </a:rPr>
              <a:t>che</a:t>
            </a:r>
            <a:r>
              <a:rPr lang="it-IT" sz="1600" b="1" i="1" spc="275"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la</a:t>
            </a:r>
            <a:r>
              <a:rPr lang="it-IT" sz="1600" b="1" i="1" spc="295" dirty="0">
                <a:solidFill>
                  <a:srgbClr val="FF0000"/>
                </a:solidFill>
                <a:latin typeface="Georgia" panose="02040502050405020303" pitchFamily="18" charset="0"/>
                <a:cs typeface="Verdana"/>
              </a:rPr>
              <a:t> </a:t>
            </a:r>
            <a:r>
              <a:rPr lang="it-IT" sz="1600" b="1" i="1" spc="-30" dirty="0">
                <a:solidFill>
                  <a:srgbClr val="FF0000"/>
                </a:solidFill>
                <a:latin typeface="Georgia" panose="02040502050405020303" pitchFamily="18" charset="0"/>
                <a:cs typeface="Verdana"/>
              </a:rPr>
              <a:t>valutazione</a:t>
            </a:r>
            <a:r>
              <a:rPr lang="it-IT" sz="1600" b="1" i="1" spc="295" dirty="0">
                <a:solidFill>
                  <a:srgbClr val="FF0000"/>
                </a:solidFill>
                <a:latin typeface="Georgia" panose="02040502050405020303" pitchFamily="18" charset="0"/>
                <a:cs typeface="Verdana"/>
              </a:rPr>
              <a:t> </a:t>
            </a:r>
            <a:r>
              <a:rPr lang="it-IT" sz="1600" b="1" i="1" spc="-25" dirty="0">
                <a:solidFill>
                  <a:srgbClr val="FF0000"/>
                </a:solidFill>
                <a:latin typeface="Georgia" panose="02040502050405020303" pitchFamily="18" charset="0"/>
                <a:cs typeface="Verdana"/>
              </a:rPr>
              <a:t>del </a:t>
            </a:r>
            <a:r>
              <a:rPr lang="it-IT" sz="1600" b="1" i="1" spc="-55" dirty="0">
                <a:solidFill>
                  <a:srgbClr val="FF0000"/>
                </a:solidFill>
                <a:latin typeface="Georgia" panose="02040502050405020303" pitchFamily="18" charset="0"/>
                <a:cs typeface="Verdana"/>
              </a:rPr>
              <a:t>rischio</a:t>
            </a:r>
            <a:r>
              <a:rPr lang="it-IT" sz="1600" b="1" i="1" spc="-40"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di</a:t>
            </a:r>
            <a:r>
              <a:rPr lang="it-IT" sz="1600" b="1" i="1" spc="-30" dirty="0">
                <a:solidFill>
                  <a:srgbClr val="FF0000"/>
                </a:solidFill>
                <a:latin typeface="Georgia" panose="02040502050405020303" pitchFamily="18" charset="0"/>
                <a:cs typeface="Verdana"/>
              </a:rPr>
              <a:t> </a:t>
            </a:r>
            <a:r>
              <a:rPr lang="it-IT" sz="1600" b="1" i="1" spc="-65" dirty="0">
                <a:solidFill>
                  <a:srgbClr val="FF0000"/>
                </a:solidFill>
                <a:latin typeface="Georgia" panose="02040502050405020303" pitchFamily="18" charset="0"/>
                <a:cs typeface="Verdana"/>
              </a:rPr>
              <a:t>crisi</a:t>
            </a:r>
            <a:r>
              <a:rPr lang="it-IT" sz="1600" b="1" i="1" spc="-30"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si</a:t>
            </a:r>
            <a:r>
              <a:rPr lang="it-IT" sz="1600" b="1" i="1" spc="-30"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fonda</a:t>
            </a:r>
            <a:r>
              <a:rPr lang="it-IT" sz="1600" b="1" i="1" spc="-35" dirty="0">
                <a:solidFill>
                  <a:srgbClr val="FF0000"/>
                </a:solidFill>
                <a:latin typeface="Georgia" panose="02040502050405020303" pitchFamily="18" charset="0"/>
                <a:cs typeface="Verdana"/>
              </a:rPr>
              <a:t> </a:t>
            </a:r>
            <a:r>
              <a:rPr lang="it-IT" sz="1600" b="1" i="1" spc="-20" dirty="0">
                <a:solidFill>
                  <a:srgbClr val="FF0000"/>
                </a:solidFill>
                <a:latin typeface="Georgia" panose="02040502050405020303" pitchFamily="18" charset="0"/>
                <a:cs typeface="Verdana"/>
              </a:rPr>
              <a:t>sulla</a:t>
            </a:r>
            <a:r>
              <a:rPr lang="it-IT" sz="1600" b="1" i="1" spc="-30" dirty="0">
                <a:solidFill>
                  <a:srgbClr val="FF0000"/>
                </a:solidFill>
                <a:latin typeface="Georgia" panose="02040502050405020303" pitchFamily="18" charset="0"/>
                <a:cs typeface="Verdana"/>
              </a:rPr>
              <a:t> </a:t>
            </a:r>
            <a:r>
              <a:rPr lang="it-IT" sz="1600" b="1" i="1" spc="-80" dirty="0">
                <a:solidFill>
                  <a:srgbClr val="FF0000"/>
                </a:solidFill>
                <a:latin typeface="Georgia" panose="02040502050405020303" pitchFamily="18" charset="0"/>
                <a:cs typeface="Verdana"/>
              </a:rPr>
              <a:t>sostenibilità,</a:t>
            </a:r>
            <a:r>
              <a:rPr lang="it-IT" sz="1600" b="1" i="1" spc="-45"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ovviamente</a:t>
            </a:r>
            <a:r>
              <a:rPr lang="it-IT" sz="1600" b="1" i="1" spc="-55" dirty="0">
                <a:solidFill>
                  <a:srgbClr val="FF0000"/>
                </a:solidFill>
                <a:latin typeface="Georgia" panose="02040502050405020303" pitchFamily="18" charset="0"/>
                <a:cs typeface="Verdana"/>
              </a:rPr>
              <a:t> </a:t>
            </a:r>
            <a:r>
              <a:rPr lang="it-IT" sz="1600" b="1" i="1" spc="75" dirty="0">
                <a:solidFill>
                  <a:srgbClr val="FF0000"/>
                </a:solidFill>
                <a:latin typeface="Georgia" panose="02040502050405020303" pitchFamily="18" charset="0"/>
                <a:cs typeface="Verdana"/>
              </a:rPr>
              <a:t>basata</a:t>
            </a:r>
            <a:r>
              <a:rPr lang="it-IT" sz="1600" b="1" i="1" spc="-55" dirty="0">
                <a:solidFill>
                  <a:srgbClr val="FF0000"/>
                </a:solidFill>
                <a:latin typeface="Georgia" panose="02040502050405020303" pitchFamily="18" charset="0"/>
                <a:cs typeface="Verdana"/>
              </a:rPr>
              <a:t> </a:t>
            </a:r>
            <a:r>
              <a:rPr lang="it-IT" sz="1600" b="1" i="1" spc="-25" dirty="0">
                <a:solidFill>
                  <a:srgbClr val="FF0000"/>
                </a:solidFill>
                <a:latin typeface="Georgia" panose="02040502050405020303" pitchFamily="18" charset="0"/>
                <a:cs typeface="Verdana"/>
              </a:rPr>
              <a:t>su </a:t>
            </a:r>
            <a:r>
              <a:rPr lang="it-IT" sz="1600" b="1" i="1" spc="65" dirty="0">
                <a:solidFill>
                  <a:srgbClr val="FF0000"/>
                </a:solidFill>
                <a:latin typeface="Georgia" panose="02040502050405020303" pitchFamily="18" charset="0"/>
                <a:cs typeface="Verdana"/>
              </a:rPr>
              <a:t>piani</a:t>
            </a:r>
            <a:r>
              <a:rPr lang="it-IT" sz="1600" b="1" i="1" spc="215"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economico-finanziari</a:t>
            </a:r>
            <a:r>
              <a:rPr lang="it-IT" sz="1600" b="1" i="1" spc="225"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futuri,</a:t>
            </a:r>
            <a:r>
              <a:rPr lang="it-IT" sz="1600" b="1" i="1" spc="220"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e sulla </a:t>
            </a:r>
            <a:r>
              <a:rPr lang="it-IT" sz="1600" b="1" i="1" spc="245"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capacità</a:t>
            </a:r>
            <a:r>
              <a:rPr lang="it-IT" sz="1600" b="1" i="1" spc="235" dirty="0">
                <a:solidFill>
                  <a:srgbClr val="FF0000"/>
                </a:solidFill>
                <a:latin typeface="Georgia" panose="02040502050405020303" pitchFamily="18" charset="0"/>
                <a:cs typeface="Verdana"/>
              </a:rPr>
              <a:t> </a:t>
            </a:r>
            <a:r>
              <a:rPr lang="it-IT" sz="1600" b="1" i="1" spc="-45" dirty="0">
                <a:solidFill>
                  <a:srgbClr val="FF0000"/>
                </a:solidFill>
                <a:latin typeface="Georgia" panose="02040502050405020303" pitchFamily="18" charset="0"/>
                <a:cs typeface="Verdana"/>
              </a:rPr>
              <a:t>dell’impresa</a:t>
            </a:r>
            <a:r>
              <a:rPr lang="it-IT" sz="1600" b="1" i="1" spc="250" dirty="0">
                <a:solidFill>
                  <a:srgbClr val="FF0000"/>
                </a:solidFill>
                <a:latin typeface="Georgia" panose="02040502050405020303" pitchFamily="18" charset="0"/>
                <a:cs typeface="Verdana"/>
              </a:rPr>
              <a:t> </a:t>
            </a:r>
            <a:r>
              <a:rPr lang="it-IT" sz="1600" b="1" i="1" spc="-25" dirty="0">
                <a:solidFill>
                  <a:srgbClr val="FF0000"/>
                </a:solidFill>
                <a:latin typeface="Georgia" panose="02040502050405020303" pitchFamily="18" charset="0"/>
                <a:cs typeface="Verdana"/>
              </a:rPr>
              <a:t>di </a:t>
            </a:r>
            <a:r>
              <a:rPr lang="it-IT" sz="1600" b="1" i="1" dirty="0">
                <a:solidFill>
                  <a:srgbClr val="FF0000"/>
                </a:solidFill>
                <a:latin typeface="Georgia" panose="02040502050405020303" pitchFamily="18" charset="0"/>
                <a:cs typeface="Verdana"/>
              </a:rPr>
              <a:t>fronteggiare</a:t>
            </a:r>
            <a:r>
              <a:rPr lang="it-IT" sz="1600" b="1" i="1" spc="315" dirty="0">
                <a:solidFill>
                  <a:srgbClr val="FF0000"/>
                </a:solidFill>
                <a:latin typeface="Georgia" panose="02040502050405020303" pitchFamily="18" charset="0"/>
                <a:cs typeface="Verdana"/>
              </a:rPr>
              <a:t> </a:t>
            </a:r>
            <a:r>
              <a:rPr lang="it-IT" sz="1600" b="1" i="1" spc="-20" dirty="0">
                <a:solidFill>
                  <a:srgbClr val="FF0000"/>
                </a:solidFill>
                <a:latin typeface="Georgia" panose="02040502050405020303" pitchFamily="18" charset="0"/>
                <a:cs typeface="Verdana"/>
              </a:rPr>
              <a:t>l’indebitamento</a:t>
            </a:r>
            <a:r>
              <a:rPr lang="it-IT" sz="1600" b="1" i="1" spc="325"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a</a:t>
            </a:r>
            <a:r>
              <a:rPr lang="it-IT" sz="1600" b="1" i="1" spc="315" dirty="0">
                <a:solidFill>
                  <a:srgbClr val="FF0000"/>
                </a:solidFill>
                <a:latin typeface="Georgia" panose="02040502050405020303" pitchFamily="18" charset="0"/>
                <a:cs typeface="Verdana"/>
              </a:rPr>
              <a:t> </a:t>
            </a:r>
            <a:r>
              <a:rPr lang="it-IT" sz="1600" b="1" i="1" spc="-465" dirty="0">
                <a:solidFill>
                  <a:srgbClr val="FF0000"/>
                </a:solidFill>
                <a:latin typeface="Georgia" panose="02040502050405020303" pitchFamily="18" charset="0"/>
                <a:cs typeface="Verdana"/>
              </a:rPr>
              <a:t>12</a:t>
            </a:r>
            <a:r>
              <a:rPr lang="it-IT" sz="1600" b="1" i="1" spc="320"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mesi</a:t>
            </a:r>
            <a:r>
              <a:rPr lang="it-IT" sz="1600" dirty="0">
                <a:solidFill>
                  <a:srgbClr val="000000"/>
                </a:solidFill>
                <a:latin typeface="Georgia" panose="02040502050405020303" pitchFamily="18" charset="0"/>
                <a:cs typeface="Verdana"/>
              </a:rPr>
              <a:t>»</a:t>
            </a:r>
            <a:r>
              <a:rPr lang="it-IT" sz="1600" spc="295" dirty="0">
                <a:solidFill>
                  <a:srgbClr val="000000"/>
                </a:solidFill>
                <a:latin typeface="Georgia" panose="02040502050405020303" pitchFamily="18" charset="0"/>
                <a:cs typeface="Verdana"/>
              </a:rPr>
              <a:t> </a:t>
            </a:r>
            <a:r>
              <a:rPr lang="it-IT" sz="1600" dirty="0">
                <a:solidFill>
                  <a:srgbClr val="000000"/>
                </a:solidFill>
                <a:latin typeface="Georgia" panose="02040502050405020303" pitchFamily="18" charset="0"/>
                <a:cs typeface="Verdana"/>
              </a:rPr>
              <a:t>(in</a:t>
            </a:r>
            <a:r>
              <a:rPr lang="it-IT" sz="1600" spc="295" dirty="0">
                <a:solidFill>
                  <a:srgbClr val="000000"/>
                </a:solidFill>
                <a:latin typeface="Georgia" panose="02040502050405020303" pitchFamily="18" charset="0"/>
                <a:cs typeface="Verdana"/>
              </a:rPr>
              <a:t> </a:t>
            </a:r>
            <a:r>
              <a:rPr lang="it-IT" sz="1600" dirty="0">
                <a:solidFill>
                  <a:srgbClr val="000000"/>
                </a:solidFill>
                <a:latin typeface="Georgia" panose="02040502050405020303" pitchFamily="18" charset="0"/>
                <a:cs typeface="Verdana"/>
              </a:rPr>
              <a:t>Diritto</a:t>
            </a:r>
            <a:r>
              <a:rPr lang="it-IT" sz="1600" spc="305" dirty="0">
                <a:solidFill>
                  <a:srgbClr val="000000"/>
                </a:solidFill>
                <a:latin typeface="Georgia" panose="02040502050405020303" pitchFamily="18" charset="0"/>
                <a:cs typeface="Verdana"/>
              </a:rPr>
              <a:t> </a:t>
            </a:r>
            <a:r>
              <a:rPr lang="it-IT" sz="1600" dirty="0">
                <a:solidFill>
                  <a:srgbClr val="000000"/>
                </a:solidFill>
                <a:latin typeface="Georgia" panose="02040502050405020303" pitchFamily="18" charset="0"/>
                <a:cs typeface="Verdana"/>
              </a:rPr>
              <a:t>della</a:t>
            </a:r>
            <a:r>
              <a:rPr lang="it-IT" sz="1600" spc="295" dirty="0">
                <a:solidFill>
                  <a:srgbClr val="000000"/>
                </a:solidFill>
                <a:latin typeface="Georgia" panose="02040502050405020303" pitchFamily="18" charset="0"/>
                <a:cs typeface="Verdana"/>
              </a:rPr>
              <a:t> </a:t>
            </a:r>
            <a:r>
              <a:rPr lang="it-IT" sz="1600" spc="-30" dirty="0">
                <a:solidFill>
                  <a:srgbClr val="000000"/>
                </a:solidFill>
                <a:latin typeface="Georgia" panose="02040502050405020303" pitchFamily="18" charset="0"/>
                <a:cs typeface="Verdana"/>
              </a:rPr>
              <a:t>Crisi. </a:t>
            </a:r>
            <a:r>
              <a:rPr lang="it-IT" sz="1600" spc="-160" dirty="0">
                <a:solidFill>
                  <a:srgbClr val="000000"/>
                </a:solidFill>
                <a:latin typeface="Georgia" panose="02040502050405020303" pitchFamily="18" charset="0"/>
                <a:cs typeface="Verdana"/>
              </a:rPr>
              <a:t>2023,</a:t>
            </a:r>
            <a:r>
              <a:rPr lang="it-IT" sz="1600" spc="-145" dirty="0">
                <a:solidFill>
                  <a:srgbClr val="000000"/>
                </a:solidFill>
                <a:latin typeface="Georgia" panose="02040502050405020303" pitchFamily="18" charset="0"/>
                <a:cs typeface="Verdana"/>
              </a:rPr>
              <a:t> </a:t>
            </a:r>
            <a:r>
              <a:rPr lang="it-IT" sz="1600" i="1" spc="-20" dirty="0">
                <a:solidFill>
                  <a:srgbClr val="000000"/>
                </a:solidFill>
                <a:latin typeface="Georgia" panose="02040502050405020303" pitchFamily="18" charset="0"/>
                <a:cs typeface="Verdana"/>
              </a:rPr>
              <a:t>Assetti</a:t>
            </a:r>
            <a:r>
              <a:rPr lang="it-IT" sz="1600" i="1" spc="-150" dirty="0">
                <a:solidFill>
                  <a:srgbClr val="000000"/>
                </a:solidFill>
                <a:latin typeface="Georgia" panose="02040502050405020303" pitchFamily="18" charset="0"/>
                <a:cs typeface="Verdana"/>
              </a:rPr>
              <a:t> </a:t>
            </a:r>
            <a:r>
              <a:rPr lang="it-IT" sz="1600" i="1" spc="-10" dirty="0">
                <a:solidFill>
                  <a:srgbClr val="000000"/>
                </a:solidFill>
                <a:latin typeface="Georgia" panose="02040502050405020303" pitchFamily="18" charset="0"/>
                <a:cs typeface="Verdana"/>
              </a:rPr>
              <a:t>organizzativi…</a:t>
            </a:r>
            <a:r>
              <a:rPr lang="it-IT" sz="1600" i="1" spc="-114" dirty="0">
                <a:solidFill>
                  <a:srgbClr val="000000"/>
                </a:solidFill>
                <a:latin typeface="Georgia" panose="02040502050405020303" pitchFamily="18" charset="0"/>
                <a:cs typeface="Verdana"/>
              </a:rPr>
              <a:t> </a:t>
            </a:r>
            <a:r>
              <a:rPr lang="it-IT" sz="1600" spc="-170" dirty="0">
                <a:solidFill>
                  <a:srgbClr val="000000"/>
                </a:solidFill>
                <a:latin typeface="Georgia" panose="02040502050405020303" pitchFamily="18" charset="0"/>
                <a:cs typeface="Verdana"/>
              </a:rPr>
              <a:t>G.</a:t>
            </a:r>
            <a:r>
              <a:rPr lang="it-IT" sz="1600" spc="-155" dirty="0">
                <a:solidFill>
                  <a:srgbClr val="000000"/>
                </a:solidFill>
                <a:latin typeface="Georgia" panose="02040502050405020303" pitchFamily="18" charset="0"/>
                <a:cs typeface="Verdana"/>
              </a:rPr>
              <a:t> </a:t>
            </a:r>
            <a:r>
              <a:rPr lang="it-IT" sz="1600" spc="-10" dirty="0" err="1">
                <a:solidFill>
                  <a:srgbClr val="000000"/>
                </a:solidFill>
                <a:latin typeface="Georgia" panose="02040502050405020303" pitchFamily="18" charset="0"/>
                <a:cs typeface="Verdana"/>
              </a:rPr>
              <a:t>Buffelli</a:t>
            </a:r>
            <a:r>
              <a:rPr lang="it-IT" sz="1600" spc="-10" dirty="0">
                <a:solidFill>
                  <a:srgbClr val="000000"/>
                </a:solidFill>
                <a:latin typeface="Georgia" panose="02040502050405020303" pitchFamily="18" charset="0"/>
                <a:cs typeface="Verdana"/>
              </a:rPr>
              <a:t>).</a:t>
            </a:r>
            <a:endParaRPr lang="it-IT" sz="1600" dirty="0">
              <a:latin typeface="Georgia" panose="02040502050405020303" pitchFamily="18" charset="0"/>
              <a:cs typeface="Verdana"/>
            </a:endParaRPr>
          </a:p>
          <a:p>
            <a:pPr marL="114300" indent="0">
              <a:buNone/>
            </a:pP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15</a:t>
            </a:fld>
            <a:endParaRPr lang="it-IT"/>
          </a:p>
        </p:txBody>
      </p:sp>
    </p:spTree>
    <p:extLst>
      <p:ext uri="{BB962C8B-B14F-4D97-AF65-F5344CB8AC3E}">
        <p14:creationId xmlns:p14="http://schemas.microsoft.com/office/powerpoint/2010/main" val="1468895606"/>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16</a:t>
            </a:fld>
            <a:endParaRPr/>
          </a:p>
        </p:txBody>
      </p:sp>
      <p:sp>
        <p:nvSpPr>
          <p:cNvPr id="216" name="Google Shape;216;p10"/>
          <p:cNvSpPr/>
          <p:nvPr/>
        </p:nvSpPr>
        <p:spPr>
          <a:xfrm>
            <a:off x="729762" y="768786"/>
            <a:ext cx="8341117"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accent6">
                    <a:lumMod val="75000"/>
                  </a:schemeClr>
                </a:solidFill>
                <a:latin typeface="Georgia" panose="02040502050405020303" pitchFamily="18" charset="0"/>
                <a:ea typeface="Gill Sans"/>
                <a:cs typeface="Gill Sans"/>
                <a:sym typeface="Gill Sans"/>
              </a:rPr>
              <a:t>ANALISI ART. 3 COMMA 4 CCII</a:t>
            </a:r>
            <a:endParaRPr sz="2400" dirty="0">
              <a:solidFill>
                <a:schemeClr val="accent6">
                  <a:lumMod val="75000"/>
                </a:schemeClr>
              </a:solidFill>
              <a:latin typeface="Georgia" panose="02040502050405020303" pitchFamily="18" charset="0"/>
              <a:ea typeface="Trebuchet MS"/>
              <a:cs typeface="Trebuchet MS"/>
              <a:sym typeface="Trebuchet MS"/>
            </a:endParaRPr>
          </a:p>
        </p:txBody>
      </p:sp>
      <p:sp>
        <p:nvSpPr>
          <p:cNvPr id="217" name="Google Shape;217;p10"/>
          <p:cNvSpPr txBox="1"/>
          <p:nvPr/>
        </p:nvSpPr>
        <p:spPr>
          <a:xfrm>
            <a:off x="548640" y="1627266"/>
            <a:ext cx="8732520" cy="4112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dirty="0">
                <a:solidFill>
                  <a:srgbClr val="3C3C3C"/>
                </a:solidFill>
                <a:latin typeface="Georgia" panose="02040502050405020303" pitchFamily="18" charset="0"/>
                <a:ea typeface="Calibri"/>
                <a:cs typeface="Calibri"/>
                <a:sym typeface="Calibri"/>
              </a:rPr>
              <a:t>Ai fini di individuare l’adeguatezza della struttura e la previsione della tempestività della crisi soccorre </a:t>
            </a:r>
            <a:r>
              <a:rPr lang="it-IT" b="1" dirty="0">
                <a:solidFill>
                  <a:srgbClr val="3C3C3C"/>
                </a:solidFill>
                <a:latin typeface="Georgia" panose="02040502050405020303" pitchFamily="18" charset="0"/>
                <a:ea typeface="Calibri"/>
                <a:cs typeface="Calibri"/>
                <a:sym typeface="Calibri"/>
              </a:rPr>
              <a:t>in parte </a:t>
            </a:r>
            <a:r>
              <a:rPr lang="it-IT" dirty="0">
                <a:solidFill>
                  <a:srgbClr val="3C3C3C"/>
                </a:solidFill>
                <a:latin typeface="Georgia" panose="02040502050405020303" pitchFamily="18" charset="0"/>
                <a:ea typeface="Calibri"/>
                <a:cs typeface="Calibri"/>
                <a:sym typeface="Calibri"/>
              </a:rPr>
              <a:t>l’articolo 3 CCII co.  4  (</a:t>
            </a:r>
            <a:r>
              <a:rPr lang="it-IT" b="1" dirty="0">
                <a:solidFill>
                  <a:srgbClr val="3C3C3C"/>
                </a:solidFill>
                <a:effectLst>
                  <a:outerShdw blurRad="38100" dist="38100" dir="2700000" algn="tl">
                    <a:srgbClr val="000000">
                      <a:alpha val="43137"/>
                    </a:srgbClr>
                  </a:outerShdw>
                </a:effectLst>
                <a:latin typeface="Georgia" panose="02040502050405020303" pitchFamily="18" charset="0"/>
                <a:ea typeface="Calibri"/>
                <a:cs typeface="Calibri"/>
                <a:sym typeface="Calibri"/>
              </a:rPr>
              <a:t>in vigore dal 15 luglio 2022</a:t>
            </a:r>
            <a:r>
              <a:rPr lang="it-IT" dirty="0">
                <a:solidFill>
                  <a:srgbClr val="3C3C3C"/>
                </a:solidFill>
                <a:latin typeface="Georgia" panose="02040502050405020303" pitchFamily="18" charset="0"/>
                <a:ea typeface="Calibri"/>
                <a:cs typeface="Calibri"/>
                <a:sym typeface="Calibri"/>
              </a:rPr>
              <a:t>) così statuendo</a:t>
            </a:r>
            <a:endParaRPr sz="1100" dirty="0">
              <a:latin typeface="Georgia" panose="02040502050405020303" pitchFamily="18" charset="0"/>
            </a:endParaRPr>
          </a:p>
          <a:p>
            <a:pPr marL="0" marR="0" lvl="0" indent="0" algn="l" rtl="0">
              <a:spcBef>
                <a:spcPts val="0"/>
              </a:spcBef>
              <a:spcAft>
                <a:spcPts val="0"/>
              </a:spcAft>
              <a:buNone/>
            </a:pPr>
            <a:endParaRPr dirty="0">
              <a:solidFill>
                <a:srgbClr val="3C3C3C"/>
              </a:solidFill>
              <a:latin typeface="Georgia" panose="02040502050405020303" pitchFamily="18" charset="0"/>
              <a:ea typeface="Calibri"/>
              <a:cs typeface="Calibri"/>
              <a:sym typeface="Calibri"/>
            </a:endParaRPr>
          </a:p>
          <a:p>
            <a:pPr marL="154940" marR="0" lvl="0" indent="377190" algn="l" rtl="0">
              <a:lnSpc>
                <a:spcPct val="134444"/>
              </a:lnSpc>
              <a:spcBef>
                <a:spcPts val="75"/>
              </a:spcBef>
              <a:spcAft>
                <a:spcPts val="0"/>
              </a:spcAft>
              <a:buNone/>
            </a:pPr>
            <a:r>
              <a:rPr lang="it-IT" b="1" i="1" dirty="0">
                <a:solidFill>
                  <a:schemeClr val="tx1"/>
                </a:solidFill>
                <a:latin typeface="Georgia" panose="02040502050405020303" pitchFamily="18" charset="0"/>
                <a:ea typeface="Calibri"/>
                <a:cs typeface="Calibri"/>
                <a:sym typeface="Calibri"/>
              </a:rPr>
              <a:t>Art. 3, co. 4, Codice della Crisi (in vigore dal 15/7/2022)</a:t>
            </a:r>
            <a:endParaRPr sz="1600" b="1" i="1" dirty="0">
              <a:solidFill>
                <a:schemeClr val="tx1"/>
              </a:solidFill>
              <a:latin typeface="Georgia" panose="02040502050405020303" pitchFamily="18" charset="0"/>
              <a:ea typeface="Calibri"/>
              <a:cs typeface="Calibri"/>
              <a:sym typeface="Calibri"/>
            </a:endParaRPr>
          </a:p>
          <a:p>
            <a:pPr marL="186055" marR="0" lvl="0" indent="0" algn="just" rtl="0">
              <a:spcBef>
                <a:spcPts val="110"/>
              </a:spcBef>
              <a:spcAft>
                <a:spcPts val="0"/>
              </a:spcAft>
              <a:buNone/>
            </a:pPr>
            <a:r>
              <a:rPr lang="it-IT" dirty="0">
                <a:solidFill>
                  <a:schemeClr val="tx1"/>
                </a:solidFill>
                <a:latin typeface="Georgia" panose="02040502050405020303" pitchFamily="18" charset="0"/>
                <a:ea typeface="Calibri"/>
                <a:cs typeface="Calibri"/>
                <a:sym typeface="Calibri"/>
              </a:rPr>
              <a:t>	Costituiscono segnali, che, </a:t>
            </a:r>
            <a:r>
              <a:rPr lang="it-IT" b="1" dirty="0">
                <a:solidFill>
                  <a:srgbClr val="00B050"/>
                </a:solidFill>
                <a:latin typeface="Georgia" panose="02040502050405020303" pitchFamily="18" charset="0"/>
                <a:ea typeface="Calibri"/>
                <a:cs typeface="Calibri"/>
                <a:sym typeface="Calibri"/>
              </a:rPr>
              <a:t>anche prima dell’emersione della crisi o dell’insolvenza </a:t>
            </a:r>
            <a:r>
              <a:rPr lang="it-IT" dirty="0">
                <a:solidFill>
                  <a:schemeClr val="tx1"/>
                </a:solidFill>
                <a:latin typeface="Georgia" panose="02040502050405020303" pitchFamily="18" charset="0"/>
                <a:ea typeface="Calibri"/>
                <a:cs typeface="Calibri"/>
                <a:sym typeface="Calibri"/>
              </a:rPr>
              <a:t>agevolano per la previsione di cui al comma 3 :</a:t>
            </a:r>
            <a:endParaRPr sz="1000" dirty="0">
              <a:solidFill>
                <a:schemeClr val="tx1"/>
              </a:solidFill>
              <a:latin typeface="Georgia" panose="02040502050405020303" pitchFamily="18" charset="0"/>
              <a:ea typeface="Calibri"/>
              <a:cs typeface="Calibri"/>
              <a:sym typeface="Calibri"/>
            </a:endParaRPr>
          </a:p>
          <a:p>
            <a:pPr marL="742950" marR="0" lvl="1" indent="-285750" algn="just" rtl="0">
              <a:spcBef>
                <a:spcPts val="90"/>
              </a:spcBef>
              <a:spcAft>
                <a:spcPts val="0"/>
              </a:spcAft>
              <a:buClr>
                <a:srgbClr val="1F487C"/>
              </a:buClr>
              <a:buSzPts val="1800"/>
              <a:buFont typeface="Arial"/>
              <a:buAutoNum type="alphaLcParenR"/>
            </a:pPr>
            <a:r>
              <a:rPr lang="it-IT" b="0" i="0" u="none" strike="noStrike" cap="none" dirty="0">
                <a:solidFill>
                  <a:schemeClr val="tx1"/>
                </a:solidFill>
                <a:latin typeface="Georgia" panose="02040502050405020303" pitchFamily="18" charset="0"/>
                <a:ea typeface="Calibri"/>
                <a:cs typeface="Calibri"/>
                <a:sym typeface="Calibri"/>
              </a:rPr>
              <a:t>L’esistenza di </a:t>
            </a:r>
            <a:r>
              <a:rPr lang="it-IT" b="1" u="sng" cap="all" dirty="0">
                <a:solidFill>
                  <a:srgbClr val="FF0000"/>
                </a:solidFill>
                <a:latin typeface="Georgia" panose="02040502050405020303" pitchFamily="18" charset="0"/>
                <a:ea typeface="Calibri"/>
                <a:cs typeface="Calibri"/>
                <a:sym typeface="Calibri"/>
              </a:rPr>
              <a:t>debiti per retribuzioni scaduti</a:t>
            </a:r>
            <a:r>
              <a:rPr lang="it-IT" b="1" u="sng" cap="all" dirty="0">
                <a:solidFill>
                  <a:schemeClr val="tx1"/>
                </a:solidFill>
                <a:latin typeface="Georgia" panose="02040502050405020303" pitchFamily="18" charset="0"/>
                <a:ea typeface="Calibri"/>
                <a:cs typeface="Calibri"/>
                <a:sym typeface="Calibri"/>
              </a:rPr>
              <a:t> </a:t>
            </a:r>
            <a:r>
              <a:rPr lang="it-IT" b="0" i="0" u="none" strike="noStrike" cap="none" dirty="0">
                <a:solidFill>
                  <a:schemeClr val="tx1"/>
                </a:solidFill>
                <a:latin typeface="Georgia" panose="02040502050405020303" pitchFamily="18" charset="0"/>
                <a:ea typeface="Calibri"/>
                <a:cs typeface="Calibri"/>
                <a:sym typeface="Calibri"/>
              </a:rPr>
              <a:t>da </a:t>
            </a:r>
            <a:r>
              <a:rPr lang="it-IT" b="0" i="0" u="none" strike="noStrike" cap="none" dirty="0">
                <a:solidFill>
                  <a:srgbClr val="FF0000"/>
                </a:solidFill>
                <a:latin typeface="Georgia" panose="02040502050405020303" pitchFamily="18" charset="0"/>
                <a:ea typeface="Calibri"/>
                <a:cs typeface="Calibri"/>
                <a:sym typeface="Calibri"/>
              </a:rPr>
              <a:t>almeno 30 giorni </a:t>
            </a:r>
            <a:r>
              <a:rPr lang="it-IT" b="0" i="0" u="none" strike="noStrike" cap="none" dirty="0">
                <a:solidFill>
                  <a:schemeClr val="tx1"/>
                </a:solidFill>
                <a:latin typeface="Georgia" panose="02040502050405020303" pitchFamily="18" charset="0"/>
                <a:ea typeface="Calibri"/>
                <a:cs typeface="Calibri"/>
                <a:sym typeface="Calibri"/>
              </a:rPr>
              <a:t>pari a oltre la metà dell’ammontare mensile delle retribuzioni;</a:t>
            </a:r>
            <a:endParaRPr sz="1000" b="0" i="0" u="none" strike="noStrike" cap="none" dirty="0">
              <a:solidFill>
                <a:schemeClr val="tx1"/>
              </a:solidFill>
              <a:latin typeface="Georgia" panose="02040502050405020303" pitchFamily="18" charset="0"/>
              <a:ea typeface="Calibri"/>
              <a:cs typeface="Calibri"/>
              <a:sym typeface="Calibri"/>
            </a:endParaRPr>
          </a:p>
          <a:p>
            <a:pPr marL="742950" marR="0" lvl="1" indent="-285750" algn="just" rtl="0">
              <a:spcBef>
                <a:spcPts val="95"/>
              </a:spcBef>
              <a:spcAft>
                <a:spcPts val="0"/>
              </a:spcAft>
              <a:buClr>
                <a:srgbClr val="1F487C"/>
              </a:buClr>
              <a:buSzPts val="1800"/>
              <a:buFont typeface="Arial"/>
              <a:buAutoNum type="alphaLcParenR"/>
            </a:pPr>
            <a:r>
              <a:rPr lang="it-IT" b="0" i="0" u="none" strike="noStrike" cap="none" dirty="0">
                <a:solidFill>
                  <a:schemeClr val="tx1"/>
                </a:solidFill>
                <a:latin typeface="Georgia" panose="02040502050405020303" pitchFamily="18" charset="0"/>
                <a:ea typeface="Calibri"/>
                <a:cs typeface="Calibri"/>
                <a:sym typeface="Calibri"/>
              </a:rPr>
              <a:t>L’esistenza di </a:t>
            </a:r>
            <a:r>
              <a:rPr lang="it-IT" b="1" i="0" u="sng" strike="noStrike" cap="all" dirty="0">
                <a:solidFill>
                  <a:srgbClr val="FF0000"/>
                </a:solidFill>
                <a:latin typeface="Georgia" panose="02040502050405020303" pitchFamily="18" charset="0"/>
                <a:ea typeface="Calibri"/>
                <a:cs typeface="Calibri"/>
                <a:sym typeface="Calibri"/>
              </a:rPr>
              <a:t>debiti verso fornitori scaduti</a:t>
            </a:r>
            <a:r>
              <a:rPr lang="it-IT" b="1" i="0" u="none" strike="noStrike" cap="all" dirty="0">
                <a:solidFill>
                  <a:srgbClr val="FF0000"/>
                </a:solidFill>
                <a:latin typeface="Georgia" panose="02040502050405020303" pitchFamily="18" charset="0"/>
                <a:ea typeface="Calibri"/>
                <a:cs typeface="Calibri"/>
                <a:sym typeface="Calibri"/>
              </a:rPr>
              <a:t> </a:t>
            </a:r>
            <a:r>
              <a:rPr lang="it-IT" b="0" i="0" u="none" strike="noStrike" cap="none" dirty="0">
                <a:solidFill>
                  <a:schemeClr val="tx1"/>
                </a:solidFill>
                <a:latin typeface="Georgia" panose="02040502050405020303" pitchFamily="18" charset="0"/>
                <a:ea typeface="Calibri"/>
                <a:cs typeface="Calibri"/>
                <a:sym typeface="Calibri"/>
              </a:rPr>
              <a:t>da </a:t>
            </a:r>
            <a:r>
              <a:rPr lang="it-IT" b="0" i="0" u="none" strike="noStrike" cap="none" dirty="0">
                <a:solidFill>
                  <a:srgbClr val="FF0000"/>
                </a:solidFill>
                <a:latin typeface="Georgia" panose="02040502050405020303" pitchFamily="18" charset="0"/>
                <a:ea typeface="Calibri"/>
                <a:cs typeface="Calibri"/>
                <a:sym typeface="Calibri"/>
              </a:rPr>
              <a:t>almeno 90 giorni </a:t>
            </a:r>
            <a:r>
              <a:rPr lang="it-IT" b="0" i="0" u="none" strike="noStrike" cap="none" dirty="0">
                <a:solidFill>
                  <a:schemeClr val="tx1"/>
                </a:solidFill>
                <a:latin typeface="Georgia" panose="02040502050405020303" pitchFamily="18" charset="0"/>
                <a:ea typeface="Calibri"/>
                <a:cs typeface="Calibri"/>
                <a:sym typeface="Calibri"/>
              </a:rPr>
              <a:t>di ammontare superiore a quello dei debiti non scaduti</a:t>
            </a:r>
            <a:endParaRPr sz="1000" b="0" i="0" u="none" strike="noStrike" cap="none" dirty="0">
              <a:solidFill>
                <a:schemeClr val="tx1"/>
              </a:solidFill>
              <a:latin typeface="Georgia" panose="02040502050405020303" pitchFamily="18" charset="0"/>
              <a:ea typeface="Calibri"/>
              <a:cs typeface="Calibri"/>
              <a:sym typeface="Calibri"/>
            </a:endParaRPr>
          </a:p>
          <a:p>
            <a:pPr marL="742950" marR="396240" lvl="1" indent="-285750" algn="just" rtl="0">
              <a:lnSpc>
                <a:spcPct val="103000"/>
              </a:lnSpc>
              <a:spcBef>
                <a:spcPts val="90"/>
              </a:spcBef>
              <a:spcAft>
                <a:spcPts val="0"/>
              </a:spcAft>
              <a:buClr>
                <a:srgbClr val="1F487C"/>
              </a:buClr>
              <a:buSzPts val="1800"/>
              <a:buFont typeface="Arial"/>
              <a:buAutoNum type="alphaLcParenR"/>
            </a:pPr>
            <a:r>
              <a:rPr lang="it-IT" b="0" i="0" u="none" strike="noStrike" cap="none" dirty="0">
                <a:solidFill>
                  <a:schemeClr val="tx1"/>
                </a:solidFill>
                <a:latin typeface="Georgia" panose="02040502050405020303" pitchFamily="18" charset="0"/>
                <a:ea typeface="Calibri"/>
                <a:cs typeface="Calibri"/>
                <a:sym typeface="Calibri"/>
              </a:rPr>
              <a:t> L’esistenza di </a:t>
            </a:r>
            <a:r>
              <a:rPr lang="it-IT" b="1" u="sng" cap="all" dirty="0">
                <a:solidFill>
                  <a:srgbClr val="FF0000"/>
                </a:solidFill>
                <a:latin typeface="Georgia" panose="02040502050405020303" pitchFamily="18" charset="0"/>
                <a:ea typeface="Calibri"/>
                <a:cs typeface="Calibri"/>
                <a:sym typeface="Calibri"/>
              </a:rPr>
              <a:t>esposizioni nei confronti delle banche e degli altri intermediari finanziari</a:t>
            </a:r>
            <a:r>
              <a:rPr lang="it-IT" b="1" i="0" u="none" strike="noStrike" cap="none" dirty="0">
                <a:solidFill>
                  <a:srgbClr val="FF0000"/>
                </a:solidFill>
                <a:latin typeface="Georgia" panose="02040502050405020303" pitchFamily="18" charset="0"/>
                <a:ea typeface="Calibri"/>
                <a:cs typeface="Calibri"/>
                <a:sym typeface="Calibri"/>
              </a:rPr>
              <a:t> </a:t>
            </a:r>
            <a:r>
              <a:rPr lang="it-IT" b="0" i="0" u="none" strike="noStrike" cap="none" dirty="0">
                <a:solidFill>
                  <a:schemeClr val="tx1"/>
                </a:solidFill>
                <a:latin typeface="Georgia" panose="02040502050405020303" pitchFamily="18" charset="0"/>
                <a:ea typeface="Calibri"/>
                <a:cs typeface="Calibri"/>
                <a:sym typeface="Calibri"/>
              </a:rPr>
              <a:t>che siano </a:t>
            </a:r>
            <a:r>
              <a:rPr lang="it-IT" b="1" u="sng" cap="all" dirty="0">
                <a:solidFill>
                  <a:srgbClr val="FF0000"/>
                </a:solidFill>
                <a:latin typeface="Georgia" panose="02040502050405020303" pitchFamily="18" charset="0"/>
                <a:ea typeface="Calibri"/>
                <a:cs typeface="Calibri"/>
                <a:sym typeface="Calibri"/>
              </a:rPr>
              <a:t>scadute</a:t>
            </a:r>
            <a:r>
              <a:rPr lang="it-IT" b="1" i="0" u="none" strike="noStrike" cap="none" dirty="0">
                <a:solidFill>
                  <a:srgbClr val="FF0000"/>
                </a:solidFill>
                <a:latin typeface="Georgia" panose="02040502050405020303" pitchFamily="18" charset="0"/>
                <a:ea typeface="Calibri"/>
                <a:cs typeface="Calibri"/>
                <a:sym typeface="Calibri"/>
              </a:rPr>
              <a:t> </a:t>
            </a:r>
            <a:r>
              <a:rPr lang="it-IT" b="0" i="0" u="none" strike="noStrike" cap="none" dirty="0">
                <a:solidFill>
                  <a:srgbClr val="FF0000"/>
                </a:solidFill>
                <a:latin typeface="Georgia" panose="02040502050405020303" pitchFamily="18" charset="0"/>
                <a:ea typeface="Calibri"/>
                <a:cs typeface="Calibri"/>
                <a:sym typeface="Calibri"/>
              </a:rPr>
              <a:t>da più di 60 giorni </a:t>
            </a:r>
            <a:r>
              <a:rPr lang="it-IT" b="0" i="0" u="none" strike="noStrike" cap="none" dirty="0">
                <a:solidFill>
                  <a:schemeClr val="tx1"/>
                </a:solidFill>
                <a:latin typeface="Georgia" panose="02040502050405020303" pitchFamily="18" charset="0"/>
                <a:ea typeface="Calibri"/>
                <a:cs typeface="Calibri"/>
                <a:sym typeface="Calibri"/>
              </a:rPr>
              <a:t>o che abbiano superato da almeno 60 giorni il limite degli affidamenti ottenuti in qualunque forma purché rappresentino complessivamente almeno il 5% del totale delle esposizioni;</a:t>
            </a:r>
            <a:endParaRPr sz="1000" b="0" i="0" u="none" strike="noStrike" cap="none" dirty="0">
              <a:solidFill>
                <a:schemeClr val="tx1"/>
              </a:solidFill>
              <a:latin typeface="Georgia" panose="02040502050405020303" pitchFamily="18" charset="0"/>
              <a:ea typeface="Calibri"/>
              <a:cs typeface="Calibri"/>
              <a:sym typeface="Calibri"/>
            </a:endParaRPr>
          </a:p>
          <a:p>
            <a:pPr marL="742950" marR="0" lvl="1" indent="-285750" algn="just" rtl="0">
              <a:lnSpc>
                <a:spcPct val="112777"/>
              </a:lnSpc>
              <a:spcBef>
                <a:spcPts val="640"/>
              </a:spcBef>
              <a:spcAft>
                <a:spcPts val="0"/>
              </a:spcAft>
              <a:buClr>
                <a:srgbClr val="1F487C"/>
              </a:buClr>
              <a:buSzPts val="1800"/>
              <a:buFont typeface="Arial"/>
              <a:buAutoNum type="alphaLcParenR"/>
            </a:pPr>
            <a:r>
              <a:rPr lang="it-IT" b="0" i="0" u="none" strike="noStrike" cap="none" dirty="0">
                <a:solidFill>
                  <a:schemeClr val="tx1"/>
                </a:solidFill>
                <a:latin typeface="Georgia" panose="02040502050405020303" pitchFamily="18" charset="0"/>
                <a:ea typeface="Calibri"/>
                <a:cs typeface="Calibri"/>
                <a:sym typeface="Calibri"/>
              </a:rPr>
              <a:t>L’esistenza di una o più delle </a:t>
            </a:r>
            <a:r>
              <a:rPr lang="it-IT" b="1" u="sng" cap="all" dirty="0">
                <a:solidFill>
                  <a:srgbClr val="FF0000"/>
                </a:solidFill>
                <a:latin typeface="Georgia" panose="02040502050405020303" pitchFamily="18" charset="0"/>
                <a:ea typeface="Calibri"/>
                <a:cs typeface="Calibri"/>
                <a:sym typeface="Calibri"/>
              </a:rPr>
              <a:t>esposizioni debitorie previste dall’art. 25-novies comma </a:t>
            </a:r>
            <a:r>
              <a:rPr lang="it-IT" b="1" i="0" u="sng" strike="noStrike" cap="none" dirty="0">
                <a:solidFill>
                  <a:srgbClr val="FF0000"/>
                </a:solidFill>
                <a:latin typeface="Georgia" panose="02040502050405020303" pitchFamily="18" charset="0"/>
                <a:ea typeface="Calibri"/>
                <a:cs typeface="Calibri"/>
                <a:sym typeface="Calibri"/>
              </a:rPr>
              <a:t>1</a:t>
            </a:r>
            <a:endParaRPr sz="1000" b="0" i="0" u="none" strike="noStrike" cap="none" dirty="0">
              <a:solidFill>
                <a:srgbClr val="FF0000"/>
              </a:solidFill>
              <a:latin typeface="Georgia" panose="02040502050405020303" pitchFamily="18" charset="0"/>
              <a:ea typeface="Calibri"/>
              <a:cs typeface="Calibri"/>
              <a:sym typeface="Calibri"/>
            </a:endParaRPr>
          </a:p>
          <a:p>
            <a:pPr marL="0" marR="0" lvl="0" indent="0" algn="l" rtl="0">
              <a:spcBef>
                <a:spcPts val="0"/>
              </a:spcBef>
              <a:spcAft>
                <a:spcPts val="0"/>
              </a:spcAft>
              <a:buNone/>
            </a:pPr>
            <a:endParaRPr sz="1800" dirty="0">
              <a:solidFill>
                <a:schemeClr val="dk1"/>
              </a:solidFill>
              <a:latin typeface="Georgia"/>
              <a:ea typeface="Georgia"/>
              <a:cs typeface="Georgia"/>
              <a:sym typeface="Georgia"/>
            </a:endParaRPr>
          </a:p>
        </p:txBody>
      </p:sp>
      <p:cxnSp>
        <p:nvCxnSpPr>
          <p:cNvPr id="3" name="Connettore 2 2"/>
          <p:cNvCxnSpPr/>
          <p:nvPr/>
        </p:nvCxnSpPr>
        <p:spPr>
          <a:xfrm flipH="1">
            <a:off x="6680718" y="2752531"/>
            <a:ext cx="18662" cy="2631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ttangolo 3"/>
          <p:cNvSpPr/>
          <p:nvPr/>
        </p:nvSpPr>
        <p:spPr>
          <a:xfrm>
            <a:off x="6074230" y="5383763"/>
            <a:ext cx="1063688" cy="3561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solidFill>
                  <a:schemeClr val="tx1"/>
                </a:solidFill>
              </a:rPr>
              <a:t>correttivo</a:t>
            </a: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solidFill>
                  <a:schemeClr val="accent6">
                    <a:lumMod val="75000"/>
                  </a:schemeClr>
                </a:solidFill>
                <a:latin typeface="Georgia" panose="02040502050405020303" pitchFamily="18" charset="0"/>
              </a:rPr>
              <a:t>OBBLIGHI DI SEGNALAZIONE  </a:t>
            </a:r>
          </a:p>
        </p:txBody>
      </p:sp>
      <p:sp>
        <p:nvSpPr>
          <p:cNvPr id="3" name="Segnaposto testo 2"/>
          <p:cNvSpPr>
            <a:spLocks noGrp="1"/>
          </p:cNvSpPr>
          <p:nvPr>
            <p:ph type="body" idx="1"/>
          </p:nvPr>
        </p:nvSpPr>
        <p:spPr/>
        <p:txBody>
          <a:bodyPr/>
          <a:lstStyle/>
          <a:p>
            <a:pPr>
              <a:buFont typeface="Wingdings" panose="05000000000000000000" pitchFamily="2" charset="2"/>
              <a:buChar char="q"/>
            </a:pPr>
            <a:r>
              <a:rPr lang="it-IT" dirty="0"/>
              <a:t>Organo di controllo (art. 25 </a:t>
            </a:r>
            <a:r>
              <a:rPr lang="it-IT" dirty="0" err="1"/>
              <a:t>octies</a:t>
            </a:r>
            <a:r>
              <a:rPr lang="it-IT" dirty="0"/>
              <a:t> ccii)</a:t>
            </a:r>
          </a:p>
          <a:p>
            <a:pPr>
              <a:buFont typeface="Wingdings" panose="05000000000000000000" pitchFamily="2" charset="2"/>
              <a:buChar char="q"/>
            </a:pPr>
            <a:endParaRPr lang="it-IT" dirty="0"/>
          </a:p>
          <a:p>
            <a:pPr>
              <a:buFont typeface="Wingdings" panose="05000000000000000000" pitchFamily="2" charset="2"/>
              <a:buChar char="q"/>
            </a:pPr>
            <a:r>
              <a:rPr lang="it-IT" dirty="0"/>
              <a:t>Creditori pubblici qualificati (art. 25 </a:t>
            </a:r>
            <a:r>
              <a:rPr lang="it-IT" dirty="0" err="1"/>
              <a:t>novies</a:t>
            </a:r>
            <a:r>
              <a:rPr lang="it-IT" dirty="0"/>
              <a:t> ccii)</a:t>
            </a:r>
          </a:p>
          <a:p>
            <a:pPr marL="114300" indent="0">
              <a:buNone/>
            </a:pPr>
            <a:endParaRPr lang="it-IT" dirty="0"/>
          </a:p>
          <a:p>
            <a:pPr>
              <a:buFont typeface="Wingdings" panose="05000000000000000000" pitchFamily="2" charset="2"/>
              <a:buChar char="q"/>
            </a:pPr>
            <a:r>
              <a:rPr lang="it-IT" dirty="0"/>
              <a:t>Banche ed intermediari finanziari (art. 25 </a:t>
            </a:r>
            <a:r>
              <a:rPr lang="it-IT" dirty="0" err="1"/>
              <a:t>decies</a:t>
            </a:r>
            <a:r>
              <a:rPr lang="it-IT" dirty="0"/>
              <a:t> ccii) – riferimento art. 3 comma 4 lettera c) ccii – concessione abusiva del credito</a:t>
            </a:r>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17</a:t>
            </a:fld>
            <a:endParaRPr lang="it-IT"/>
          </a:p>
        </p:txBody>
      </p:sp>
    </p:spTree>
    <p:extLst>
      <p:ext uri="{BB962C8B-B14F-4D97-AF65-F5344CB8AC3E}">
        <p14:creationId xmlns:p14="http://schemas.microsoft.com/office/powerpoint/2010/main" val="973300955"/>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0547" y="1147922"/>
            <a:ext cx="9000153" cy="499188"/>
          </a:xfrm>
        </p:spPr>
        <p:txBody>
          <a:bodyPr/>
          <a:lstStyle/>
          <a:p>
            <a:r>
              <a:rPr lang="it-IT" sz="2400" dirty="0">
                <a:solidFill>
                  <a:schemeClr val="accent6">
                    <a:lumMod val="75000"/>
                  </a:schemeClr>
                </a:solidFill>
                <a:latin typeface="Georgia" panose="02040502050405020303" pitchFamily="18" charset="0"/>
              </a:rPr>
              <a:t>Art. 25 </a:t>
            </a:r>
            <a:r>
              <a:rPr lang="it-IT" sz="2400" dirty="0" err="1">
                <a:solidFill>
                  <a:schemeClr val="accent6">
                    <a:lumMod val="75000"/>
                  </a:schemeClr>
                </a:solidFill>
                <a:latin typeface="Georgia" panose="02040502050405020303" pitchFamily="18" charset="0"/>
              </a:rPr>
              <a:t>novies</a:t>
            </a:r>
            <a:r>
              <a:rPr lang="it-IT" sz="2400" dirty="0">
                <a:solidFill>
                  <a:schemeClr val="accent6">
                    <a:lumMod val="75000"/>
                  </a:schemeClr>
                </a:solidFill>
                <a:latin typeface="Georgia" panose="02040502050405020303" pitchFamily="18" charset="0"/>
              </a:rPr>
              <a:t> – Segnalazione dei creditori pubblici qualificati</a:t>
            </a:r>
          </a:p>
        </p:txBody>
      </p:sp>
      <p:sp>
        <p:nvSpPr>
          <p:cNvPr id="3" name="Segnaposto testo 2"/>
          <p:cNvSpPr>
            <a:spLocks noGrp="1"/>
          </p:cNvSpPr>
          <p:nvPr>
            <p:ph type="body" idx="1"/>
          </p:nvPr>
        </p:nvSpPr>
        <p:spPr>
          <a:xfrm>
            <a:off x="410547" y="1776046"/>
            <a:ext cx="9000153" cy="4317023"/>
          </a:xfrm>
        </p:spPr>
        <p:txBody>
          <a:bodyPr/>
          <a:lstStyle/>
          <a:p>
            <a:pPr marL="114300" indent="0">
              <a:buNone/>
            </a:pPr>
            <a:endParaRPr lang="it-IT" dirty="0"/>
          </a:p>
          <a:p>
            <a:pPr marL="114300" indent="0">
              <a:buNone/>
            </a:pPr>
            <a:endParaRPr lang="it-IT" dirty="0"/>
          </a:p>
          <a:p>
            <a:pPr marL="114300" indent="0">
              <a:buNone/>
            </a:pPr>
            <a:endParaRPr lang="it-IT" dirty="0"/>
          </a:p>
          <a:p>
            <a:pPr marL="114300" indent="0">
              <a:buNone/>
            </a:pPr>
            <a:endParaRPr lang="it-IT" dirty="0"/>
          </a:p>
          <a:p>
            <a:pPr marL="114300" indent="0">
              <a:buNone/>
            </a:pPr>
            <a:endParaRPr lang="it-IT" dirty="0"/>
          </a:p>
          <a:p>
            <a:pPr marL="114300" indent="0">
              <a:buNone/>
            </a:pPr>
            <a:endParaRPr lang="it-IT" dirty="0"/>
          </a:p>
          <a:p>
            <a:pPr marL="114300" indent="0">
              <a:buNone/>
            </a:pPr>
            <a:endParaRPr lang="it-IT" sz="1100" dirty="0"/>
          </a:p>
          <a:p>
            <a:pPr marL="114300" indent="0" algn="just">
              <a:buNone/>
            </a:pPr>
            <a:r>
              <a:rPr lang="it-IT" sz="1600" dirty="0"/>
              <a:t>I creditori pubblici qualificati segnalano all'i</a:t>
            </a:r>
            <a:r>
              <a:rPr lang="it-IT" sz="1600" b="1" dirty="0"/>
              <a:t>mprenditore</a:t>
            </a:r>
            <a:r>
              <a:rPr lang="it-IT" sz="1600" dirty="0"/>
              <a:t> e, ove esistente, </a:t>
            </a:r>
            <a:r>
              <a:rPr lang="it-IT" sz="1600" b="1" dirty="0"/>
              <a:t>all'organo di controllo</a:t>
            </a:r>
            <a:r>
              <a:rPr lang="it-IT" sz="1600" dirty="0"/>
              <a:t>, nella persona del presidente del </a:t>
            </a:r>
            <a:r>
              <a:rPr lang="it-IT" sz="1600" u="sng" dirty="0">
                <a:hlinkClick r:id="rId2" tooltip="Dizionario Giuridico: Collegio sindacale"/>
              </a:rPr>
              <a:t>collegio sindacale</a:t>
            </a:r>
            <a:r>
              <a:rPr lang="it-IT" sz="1600" dirty="0"/>
              <a:t> in caso di organo collegiale, a mezzo di posta elettronica certificata o, in mancanza, mediante </a:t>
            </a:r>
            <a:r>
              <a:rPr lang="it-IT" sz="1600" u="sng" dirty="0">
                <a:hlinkClick r:id="rId3" tooltip="Dizionario Giuridico: Raccomandata con avviso di ricevimento"/>
              </a:rPr>
              <a:t>raccomandata con avviso di ricevimento</a:t>
            </a:r>
            <a:r>
              <a:rPr lang="it-IT" sz="1600" dirty="0"/>
              <a:t> inviata all'indirizzo risultante dall'anagrafe tributaria </a:t>
            </a:r>
            <a:r>
              <a:rPr lang="it-IT" sz="1600" b="1" dirty="0"/>
              <a:t>il superamento di determinate soglie di debito </a:t>
            </a:r>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18</a:t>
            </a:fld>
            <a:endParaRPr lang="it-IT"/>
          </a:p>
        </p:txBody>
      </p:sp>
      <p:graphicFrame>
        <p:nvGraphicFramePr>
          <p:cNvPr id="5" name="Diagramma 4"/>
          <p:cNvGraphicFramePr/>
          <p:nvPr>
            <p:extLst>
              <p:ext uri="{D42A27DB-BD31-4B8C-83A1-F6EECF244321}">
                <p14:modId xmlns:p14="http://schemas.microsoft.com/office/powerpoint/2010/main" val="2499257919"/>
              </p:ext>
            </p:extLst>
          </p:nvPr>
        </p:nvGraphicFramePr>
        <p:xfrm>
          <a:off x="1803270" y="1980338"/>
          <a:ext cx="6214706" cy="228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917099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1"/>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19</a:t>
            </a:fld>
            <a:endParaRPr dirty="0"/>
          </a:p>
        </p:txBody>
      </p:sp>
      <p:sp>
        <p:nvSpPr>
          <p:cNvPr id="223" name="Google Shape;223;p11"/>
          <p:cNvSpPr/>
          <p:nvPr/>
        </p:nvSpPr>
        <p:spPr>
          <a:xfrm>
            <a:off x="519349" y="964076"/>
            <a:ext cx="8862044"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accent6">
                    <a:lumMod val="75000"/>
                  </a:schemeClr>
                </a:solidFill>
                <a:latin typeface="Georgia" panose="02040502050405020303" pitchFamily="18" charset="0"/>
                <a:ea typeface="Gill Sans"/>
                <a:cs typeface="Gill Sans"/>
                <a:sym typeface="Gill Sans"/>
              </a:rPr>
              <a:t>ANALISI ART. 25-NOVIES CCII (IN VIGORE DAL 15/07/2022) – SEGNALAZIONE DEI CREDITORI PUBBLICI QUALIFICATI</a:t>
            </a:r>
            <a:endParaRPr sz="2400" dirty="0">
              <a:solidFill>
                <a:schemeClr val="accent6">
                  <a:lumMod val="75000"/>
                </a:schemeClr>
              </a:solidFill>
              <a:latin typeface="Georgia" panose="02040502050405020303" pitchFamily="18" charset="0"/>
              <a:ea typeface="Trebuchet MS"/>
              <a:cs typeface="Trebuchet MS"/>
              <a:sym typeface="Trebuchet MS"/>
            </a:endParaRPr>
          </a:p>
        </p:txBody>
      </p:sp>
      <p:sp>
        <p:nvSpPr>
          <p:cNvPr id="224" name="Google Shape;224;p11"/>
          <p:cNvSpPr txBox="1"/>
          <p:nvPr/>
        </p:nvSpPr>
        <p:spPr>
          <a:xfrm>
            <a:off x="527539" y="2022107"/>
            <a:ext cx="8853854" cy="3603831"/>
          </a:xfrm>
          <a:prstGeom prst="rect">
            <a:avLst/>
          </a:prstGeom>
          <a:noFill/>
          <a:ln>
            <a:noFill/>
          </a:ln>
        </p:spPr>
        <p:txBody>
          <a:bodyPr spcFirstLastPara="1" wrap="square" lIns="91425" tIns="45700" rIns="91425" bIns="45700" anchor="t" anchorCtr="0">
            <a:spAutoFit/>
          </a:bodyPr>
          <a:lstStyle/>
          <a:p>
            <a:pPr marL="243840" marR="0" lvl="0" indent="0" algn="l" rtl="0">
              <a:spcBef>
                <a:spcPts val="0"/>
              </a:spcBef>
              <a:spcAft>
                <a:spcPts val="0"/>
              </a:spcAft>
              <a:buNone/>
            </a:pPr>
            <a:r>
              <a:rPr lang="it-IT" sz="1600" dirty="0">
                <a:solidFill>
                  <a:schemeClr val="tx1"/>
                </a:solidFill>
                <a:latin typeface="Georgia" panose="02040502050405020303" pitchFamily="18" charset="0"/>
                <a:ea typeface="Calibri"/>
                <a:cs typeface="Calibri"/>
                <a:sym typeface="Calibri"/>
              </a:rPr>
              <a:t>Quali sono i parametri rilevanti dell’articolo 25-novies?</a:t>
            </a:r>
            <a:endParaRPr sz="1600" dirty="0">
              <a:solidFill>
                <a:schemeClr val="tx1"/>
              </a:solidFill>
              <a:latin typeface="Georgia" panose="02040502050405020303" pitchFamily="18" charset="0"/>
              <a:ea typeface="Calibri"/>
              <a:cs typeface="Calibri"/>
              <a:sym typeface="Calibri"/>
            </a:endParaRPr>
          </a:p>
          <a:p>
            <a:pPr marL="243840" marR="0" lvl="0" indent="0" algn="l" rtl="0">
              <a:spcBef>
                <a:spcPts val="0"/>
              </a:spcBef>
              <a:spcAft>
                <a:spcPts val="0"/>
              </a:spcAft>
              <a:buNone/>
            </a:pPr>
            <a:r>
              <a:rPr lang="it-IT" sz="1600" dirty="0">
                <a:solidFill>
                  <a:schemeClr val="tx1"/>
                </a:solidFill>
                <a:latin typeface="Georgia" panose="02040502050405020303" pitchFamily="18" charset="0"/>
                <a:ea typeface="Calibri"/>
                <a:cs typeface="Calibri"/>
                <a:sym typeface="Calibri"/>
              </a:rPr>
              <a:t> </a:t>
            </a:r>
            <a:endParaRPr sz="1600" dirty="0">
              <a:solidFill>
                <a:schemeClr val="tx1"/>
              </a:solidFill>
              <a:latin typeface="Georgia" panose="02040502050405020303" pitchFamily="18" charset="0"/>
              <a:ea typeface="Calibri"/>
              <a:cs typeface="Calibri"/>
              <a:sym typeface="Calibri"/>
            </a:endParaRPr>
          </a:p>
          <a:p>
            <a:pPr marL="243840" marR="0" lvl="0" indent="0" algn="l" rtl="0">
              <a:spcBef>
                <a:spcPts val="0"/>
              </a:spcBef>
              <a:spcAft>
                <a:spcPts val="0"/>
              </a:spcAft>
              <a:buNone/>
            </a:pPr>
            <a:r>
              <a:rPr lang="it-IT" sz="1600" dirty="0">
                <a:solidFill>
                  <a:schemeClr val="tx1"/>
                </a:solidFill>
                <a:latin typeface="Georgia" panose="02040502050405020303" pitchFamily="18" charset="0"/>
                <a:ea typeface="Calibri"/>
                <a:cs typeface="Calibri"/>
                <a:sym typeface="Calibri"/>
              </a:rPr>
              <a:t>I segnali di allarme dei creditori qualificati, scattano al </a:t>
            </a:r>
            <a:r>
              <a:rPr lang="it-IT" sz="1600" b="1" u="sng" dirty="0">
                <a:solidFill>
                  <a:schemeClr val="tx1"/>
                </a:solidFill>
                <a:latin typeface="Georgia" panose="02040502050405020303" pitchFamily="18" charset="0"/>
                <a:ea typeface="Calibri"/>
                <a:cs typeface="Calibri"/>
                <a:sym typeface="Calibri"/>
              </a:rPr>
              <a:t>superamento di soglie</a:t>
            </a:r>
            <a:r>
              <a:rPr lang="it-IT" sz="1600" b="1" dirty="0">
                <a:solidFill>
                  <a:schemeClr val="tx1"/>
                </a:solidFill>
                <a:latin typeface="Georgia" panose="02040502050405020303" pitchFamily="18" charset="0"/>
                <a:ea typeface="Calibri"/>
                <a:cs typeface="Calibri"/>
                <a:sym typeface="Calibri"/>
              </a:rPr>
              <a:t> </a:t>
            </a:r>
            <a:r>
              <a:rPr lang="it-IT" sz="1600" dirty="0">
                <a:solidFill>
                  <a:schemeClr val="tx1"/>
                </a:solidFill>
                <a:latin typeface="Georgia" panose="02040502050405020303" pitchFamily="18" charset="0"/>
                <a:ea typeface="Calibri"/>
                <a:cs typeface="Calibri"/>
                <a:sym typeface="Calibri"/>
              </a:rPr>
              <a:t>prestabilite per singolo creditore:</a:t>
            </a:r>
            <a:endParaRPr sz="1600" dirty="0">
              <a:solidFill>
                <a:schemeClr val="tx1"/>
              </a:solidFill>
              <a:latin typeface="Georgia" panose="02040502050405020303" pitchFamily="18" charset="0"/>
              <a:ea typeface="Calibri"/>
              <a:cs typeface="Calibri"/>
              <a:sym typeface="Calibri"/>
            </a:endParaRPr>
          </a:p>
          <a:p>
            <a:pPr marL="243840" marR="0" lvl="0" indent="0" algn="l" rtl="0">
              <a:lnSpc>
                <a:spcPct val="103000"/>
              </a:lnSpc>
              <a:spcBef>
                <a:spcPts val="0"/>
              </a:spcBef>
              <a:spcAft>
                <a:spcPts val="0"/>
              </a:spcAft>
              <a:buNone/>
            </a:pPr>
            <a:r>
              <a:rPr lang="it-IT" sz="1600" b="1" dirty="0">
                <a:solidFill>
                  <a:schemeClr val="tx1"/>
                </a:solidFill>
                <a:latin typeface="Georgia" panose="02040502050405020303" pitchFamily="18" charset="0"/>
                <a:ea typeface="Calibri"/>
                <a:cs typeface="Calibri"/>
                <a:sym typeface="Calibri"/>
              </a:rPr>
              <a:t> </a:t>
            </a:r>
            <a:endParaRPr sz="1600" dirty="0">
              <a:solidFill>
                <a:schemeClr val="tx1"/>
              </a:solidFill>
              <a:latin typeface="Georgia" panose="02040502050405020303" pitchFamily="18" charset="0"/>
              <a:ea typeface="Calibri"/>
              <a:cs typeface="Calibri"/>
              <a:sym typeface="Calibri"/>
            </a:endParaRPr>
          </a:p>
          <a:p>
            <a:pPr marL="243840" marR="0" lvl="0" indent="0" algn="l" rtl="0">
              <a:lnSpc>
                <a:spcPct val="103000"/>
              </a:lnSpc>
              <a:spcBef>
                <a:spcPts val="0"/>
              </a:spcBef>
              <a:spcAft>
                <a:spcPts val="0"/>
              </a:spcAft>
              <a:buNone/>
            </a:pPr>
            <a:r>
              <a:rPr lang="it-IT" sz="1600" b="1" dirty="0">
                <a:solidFill>
                  <a:schemeClr val="accent6"/>
                </a:solidFill>
                <a:latin typeface="Georgia" panose="02040502050405020303" pitchFamily="18" charset="0"/>
                <a:ea typeface="Calibri"/>
                <a:cs typeface="Calibri"/>
                <a:sym typeface="Calibri"/>
              </a:rPr>
              <a:t>INPS</a:t>
            </a:r>
            <a:r>
              <a:rPr lang="it-IT" sz="1600" b="1" dirty="0">
                <a:solidFill>
                  <a:schemeClr val="tx1"/>
                </a:solidFill>
                <a:latin typeface="Georgia" panose="02040502050405020303" pitchFamily="18" charset="0"/>
                <a:ea typeface="Calibri"/>
                <a:cs typeface="Calibri"/>
                <a:sym typeface="Calibri"/>
              </a:rPr>
              <a:t> </a:t>
            </a:r>
            <a:r>
              <a:rPr lang="it-IT" sz="1600" dirty="0">
                <a:solidFill>
                  <a:schemeClr val="tx1"/>
                </a:solidFill>
                <a:latin typeface="Georgia" panose="02040502050405020303" pitchFamily="18" charset="0"/>
                <a:ea typeface="Calibri"/>
                <a:cs typeface="Calibri"/>
                <a:sym typeface="Calibri"/>
              </a:rPr>
              <a:t>(</a:t>
            </a:r>
            <a:r>
              <a:rPr lang="it-IT" sz="1600" b="1" dirty="0">
                <a:solidFill>
                  <a:schemeClr val="tx1"/>
                </a:solidFill>
                <a:effectLst>
                  <a:outerShdw blurRad="38100" dist="38100" dir="2700000" algn="tl">
                    <a:srgbClr val="000000">
                      <a:alpha val="43137"/>
                    </a:srgbClr>
                  </a:outerShdw>
                </a:effectLst>
                <a:latin typeface="Georgia" panose="02040502050405020303" pitchFamily="18" charset="0"/>
                <a:ea typeface="Calibri"/>
                <a:cs typeface="Calibri"/>
                <a:sym typeface="Calibri"/>
              </a:rPr>
              <a:t>Applicabile ai debiti accertati a decorrere dall’1.1.2022</a:t>
            </a:r>
            <a:r>
              <a:rPr lang="it-IT" sz="1600" dirty="0">
                <a:solidFill>
                  <a:schemeClr val="tx1"/>
                </a:solidFill>
                <a:latin typeface="Georgia" panose="02040502050405020303" pitchFamily="18" charset="0"/>
                <a:ea typeface="Calibri"/>
                <a:cs typeface="Calibri"/>
                <a:sym typeface="Calibri"/>
              </a:rPr>
              <a:t>). </a:t>
            </a:r>
            <a:r>
              <a:rPr lang="it-IT" sz="1600" b="1" dirty="0">
                <a:solidFill>
                  <a:srgbClr val="FF0000"/>
                </a:solidFill>
                <a:latin typeface="Georgia" panose="02040502050405020303" pitchFamily="18" charset="0"/>
                <a:ea typeface="Calibri"/>
                <a:cs typeface="Calibri"/>
                <a:sym typeface="Calibri"/>
              </a:rPr>
              <a:t>Ritardo di oltre 90 giorni </a:t>
            </a:r>
            <a:r>
              <a:rPr lang="it-IT" sz="1600" dirty="0">
                <a:solidFill>
                  <a:schemeClr val="tx1"/>
                </a:solidFill>
                <a:latin typeface="Georgia" panose="02040502050405020303" pitchFamily="18" charset="0"/>
                <a:ea typeface="Calibri"/>
                <a:cs typeface="Calibri"/>
                <a:sym typeface="Calibri"/>
              </a:rPr>
              <a:t>nel versamento di contributi previdenziali di importo superiore:</a:t>
            </a:r>
            <a:endParaRPr sz="1600" dirty="0">
              <a:solidFill>
                <a:schemeClr val="tx1"/>
              </a:solidFill>
              <a:latin typeface="Georgia" panose="02040502050405020303" pitchFamily="18" charset="0"/>
              <a:ea typeface="Calibri"/>
              <a:cs typeface="Calibri"/>
              <a:sym typeface="Calibri"/>
            </a:endParaRPr>
          </a:p>
          <a:p>
            <a:pPr marL="342900" marR="0" lvl="0" indent="-342900" algn="l" rtl="0">
              <a:spcBef>
                <a:spcPts val="15"/>
              </a:spcBef>
              <a:spcAft>
                <a:spcPts val="0"/>
              </a:spcAft>
              <a:buClr>
                <a:srgbClr val="1F487C"/>
              </a:buClr>
              <a:buSzPts val="1700"/>
              <a:buFont typeface="Arial"/>
              <a:buChar char="•"/>
            </a:pPr>
            <a:r>
              <a:rPr lang="it-IT" sz="1600" dirty="0">
                <a:solidFill>
                  <a:schemeClr val="tx1"/>
                </a:solidFill>
                <a:latin typeface="Georgia" panose="02040502050405020303" pitchFamily="18" charset="0"/>
                <a:ea typeface="Calibri"/>
                <a:cs typeface="Calibri"/>
                <a:sym typeface="Calibri"/>
              </a:rPr>
              <a:t>al 30% dei contributi dovuti nell’anno precedente e a € 15.000 per le imprese con lavoratori subordinati e parasubordinati;</a:t>
            </a:r>
            <a:endParaRPr sz="1600" dirty="0">
              <a:solidFill>
                <a:schemeClr val="tx1"/>
              </a:solidFill>
              <a:latin typeface="Georgia" panose="02040502050405020303" pitchFamily="18" charset="0"/>
              <a:ea typeface="Calibri"/>
              <a:cs typeface="Calibri"/>
              <a:sym typeface="Calibri"/>
            </a:endParaRPr>
          </a:p>
          <a:p>
            <a:pPr marL="342900" marR="0" lvl="0" indent="-342900" algn="l" rtl="0">
              <a:spcBef>
                <a:spcPts val="90"/>
              </a:spcBef>
              <a:spcAft>
                <a:spcPts val="0"/>
              </a:spcAft>
              <a:buClr>
                <a:srgbClr val="1F487C"/>
              </a:buClr>
              <a:buSzPts val="1700"/>
              <a:buFont typeface="Arial"/>
              <a:buChar char="•"/>
            </a:pPr>
            <a:r>
              <a:rPr lang="it-IT" sz="1600" dirty="0">
                <a:solidFill>
                  <a:schemeClr val="tx1"/>
                </a:solidFill>
                <a:latin typeface="Georgia" panose="02040502050405020303" pitchFamily="18" charset="0"/>
                <a:ea typeface="Calibri"/>
                <a:cs typeface="Calibri"/>
                <a:sym typeface="Calibri"/>
              </a:rPr>
              <a:t>a € 5.000 per le imprese senza lavoratori subordinati e parasubordinati.</a:t>
            </a:r>
            <a:endParaRPr sz="1600" dirty="0">
              <a:solidFill>
                <a:schemeClr val="tx1"/>
              </a:solidFill>
              <a:latin typeface="Georgia" panose="02040502050405020303" pitchFamily="18" charset="0"/>
              <a:ea typeface="Calibri"/>
              <a:cs typeface="Calibri"/>
              <a:sym typeface="Calibri"/>
            </a:endParaRPr>
          </a:p>
          <a:p>
            <a:pPr marL="243840" marR="258445" lvl="0" indent="0" algn="l" rtl="0">
              <a:lnSpc>
                <a:spcPct val="103000"/>
              </a:lnSpc>
              <a:spcBef>
                <a:spcPts val="5"/>
              </a:spcBef>
              <a:spcAft>
                <a:spcPts val="0"/>
              </a:spcAft>
              <a:buNone/>
            </a:pPr>
            <a:r>
              <a:rPr lang="it-IT" sz="1600" b="1" dirty="0">
                <a:solidFill>
                  <a:schemeClr val="tx1"/>
                </a:solidFill>
                <a:latin typeface="Georgia" panose="02040502050405020303" pitchFamily="18" charset="0"/>
                <a:ea typeface="Calibri"/>
                <a:cs typeface="Calibri"/>
                <a:sym typeface="Calibri"/>
              </a:rPr>
              <a:t> </a:t>
            </a:r>
            <a:endParaRPr sz="1600" dirty="0">
              <a:solidFill>
                <a:schemeClr val="tx1"/>
              </a:solidFill>
              <a:latin typeface="Georgia" panose="02040502050405020303" pitchFamily="18" charset="0"/>
              <a:ea typeface="Calibri"/>
              <a:cs typeface="Calibri"/>
              <a:sym typeface="Calibri"/>
            </a:endParaRPr>
          </a:p>
          <a:p>
            <a:pPr marL="243840" marR="258445" lvl="0" indent="0" algn="l" rtl="0">
              <a:lnSpc>
                <a:spcPct val="103000"/>
              </a:lnSpc>
              <a:spcBef>
                <a:spcPts val="5"/>
              </a:spcBef>
              <a:spcAft>
                <a:spcPts val="0"/>
              </a:spcAft>
              <a:buNone/>
            </a:pPr>
            <a:r>
              <a:rPr lang="it-IT" sz="1600" b="1" dirty="0">
                <a:solidFill>
                  <a:schemeClr val="accent6"/>
                </a:solidFill>
                <a:latin typeface="Georgia" panose="02040502050405020303" pitchFamily="18" charset="0"/>
                <a:ea typeface="Calibri"/>
                <a:cs typeface="Calibri"/>
                <a:sym typeface="Calibri"/>
              </a:rPr>
              <a:t>INAIL</a:t>
            </a:r>
            <a:r>
              <a:rPr lang="it-IT" sz="1600" b="1" dirty="0">
                <a:solidFill>
                  <a:schemeClr val="tx1"/>
                </a:solidFill>
                <a:latin typeface="Georgia" panose="02040502050405020303" pitchFamily="18" charset="0"/>
                <a:ea typeface="Calibri"/>
                <a:cs typeface="Calibri"/>
                <a:sym typeface="Calibri"/>
              </a:rPr>
              <a:t> </a:t>
            </a:r>
            <a:r>
              <a:rPr lang="it-IT" sz="1600" dirty="0">
                <a:solidFill>
                  <a:schemeClr val="tx1"/>
                </a:solidFill>
                <a:latin typeface="Georgia" panose="02040502050405020303" pitchFamily="18" charset="0"/>
                <a:ea typeface="Calibri"/>
                <a:cs typeface="Calibri"/>
                <a:sym typeface="Calibri"/>
              </a:rPr>
              <a:t>(</a:t>
            </a:r>
            <a:r>
              <a:rPr lang="it-IT" sz="1600" b="1" dirty="0">
                <a:solidFill>
                  <a:schemeClr val="tx1"/>
                </a:solidFill>
                <a:effectLst>
                  <a:outerShdw blurRad="38100" dist="38100" dir="2700000" algn="tl">
                    <a:srgbClr val="000000">
                      <a:alpha val="43137"/>
                    </a:srgbClr>
                  </a:outerShdw>
                </a:effectLst>
                <a:latin typeface="Georgia" panose="02040502050405020303" pitchFamily="18" charset="0"/>
                <a:ea typeface="Calibri"/>
                <a:cs typeface="Calibri"/>
                <a:sym typeface="Calibri"/>
              </a:rPr>
              <a:t>Applicabile ai debiti accertati a decorrere dal 15.7.2022</a:t>
            </a:r>
            <a:r>
              <a:rPr lang="it-IT" sz="1600" dirty="0">
                <a:solidFill>
                  <a:schemeClr val="tx1"/>
                </a:solidFill>
                <a:latin typeface="Georgia" panose="02040502050405020303" pitchFamily="18" charset="0"/>
                <a:ea typeface="Calibri"/>
                <a:cs typeface="Calibri"/>
                <a:sym typeface="Calibri"/>
              </a:rPr>
              <a:t>). </a:t>
            </a:r>
            <a:r>
              <a:rPr lang="it-IT" sz="1600" b="1" dirty="0">
                <a:solidFill>
                  <a:srgbClr val="FF0000"/>
                </a:solidFill>
                <a:latin typeface="Georgia" panose="02040502050405020303" pitchFamily="18" charset="0"/>
                <a:ea typeface="Calibri"/>
                <a:cs typeface="Calibri"/>
                <a:sym typeface="Calibri"/>
              </a:rPr>
              <a:t>Esistenza di debito per premi assicurativi scaduto da oltre 90 giorni e non versati superiore a € 5.000</a:t>
            </a:r>
            <a:endParaRPr sz="1600" b="1" dirty="0">
              <a:solidFill>
                <a:srgbClr val="FF0000"/>
              </a:solidFill>
              <a:latin typeface="Georgia" panose="02040502050405020303" pitchFamily="18" charset="0"/>
              <a:ea typeface="Calibri"/>
              <a:cs typeface="Calibri"/>
              <a:sym typeface="Calibri"/>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400" b="1" dirty="0"/>
              <a:t>DALLA LEGGE FALLIMENTARE AL CODICE DELLA CRISI</a:t>
            </a:r>
            <a:br>
              <a:rPr lang="it-IT" dirty="0"/>
            </a:br>
            <a:endParaRPr lang="it-IT" dirty="0"/>
          </a:p>
        </p:txBody>
      </p:sp>
      <p:sp>
        <p:nvSpPr>
          <p:cNvPr id="3" name="Segnaposto testo 2"/>
          <p:cNvSpPr>
            <a:spLocks noGrp="1"/>
          </p:cNvSpPr>
          <p:nvPr>
            <p:ph type="body" idx="1"/>
          </p:nvPr>
        </p:nvSpPr>
        <p:spPr>
          <a:xfrm>
            <a:off x="495300" y="1695635"/>
            <a:ext cx="8915400" cy="4878203"/>
          </a:xfrm>
        </p:spPr>
        <p:txBody>
          <a:bodyPr/>
          <a:lstStyle/>
          <a:p>
            <a:pPr marL="114300" indent="0" algn="just">
              <a:buNone/>
            </a:pPr>
            <a:r>
              <a:rPr lang="it-IT" sz="1200" dirty="0"/>
              <a:t>Con l’introduzione della normativa sul codice della crisi e degli adeguati assetti, sono stati introdotti </a:t>
            </a:r>
            <a:r>
              <a:rPr lang="it-IT" sz="1200" b="1" dirty="0"/>
              <a:t>nuovi obblighi per le PMI italiane.</a:t>
            </a:r>
          </a:p>
          <a:p>
            <a:pPr marL="114300" indent="0" algn="just">
              <a:buNone/>
            </a:pPr>
            <a:r>
              <a:rPr lang="it-IT" sz="1200" dirty="0"/>
              <a:t>Obblighi non solo teorici, ma si tratta di una vera e </a:t>
            </a:r>
            <a:r>
              <a:rPr lang="it-IT" sz="1200" b="1" dirty="0"/>
              <a:t>propria rivoluzione dal punto di vista organizzativo e pratico</a:t>
            </a:r>
            <a:r>
              <a:rPr lang="it-IT" sz="1200" dirty="0"/>
              <a:t>.</a:t>
            </a:r>
          </a:p>
          <a:p>
            <a:pPr marL="114300" indent="0" algn="just">
              <a:buNone/>
            </a:pPr>
            <a:r>
              <a:rPr lang="it-IT" sz="1200" dirty="0"/>
              <a:t>In verità, le disposizioni su come deve essere organizzata un’impresa non sono una novità: già dal 1998 il legislatore era  intervenuto con il 5 </a:t>
            </a:r>
            <a:r>
              <a:rPr lang="it-IT" sz="1200" b="1" dirty="0"/>
              <a:t>comma dell’art. 2381 cc </a:t>
            </a:r>
            <a:r>
              <a:rPr lang="it-IT" sz="1200" dirty="0"/>
              <a:t>prescrivendo il dovere degli organi sociali  delle spa di curare che l’assetto organizzativo, amministrativo e contabile fosse adeguato alla natura e alle dimensioni dell’impresa, mentre per il collegio sindacale vi era la previsione di cui </a:t>
            </a:r>
            <a:r>
              <a:rPr lang="it-IT" sz="1200" b="1" dirty="0"/>
              <a:t>all’art. 2403 cc per il quale il collegio medesimo deve </a:t>
            </a:r>
            <a:r>
              <a:rPr lang="it-IT" sz="1200" dirty="0"/>
              <a:t>vigilare  “sull’osservanza della legge e dello statuto, sul rispetto dei principi di corretta amministrazione ed in particolare </a:t>
            </a:r>
            <a:r>
              <a:rPr lang="it-IT" sz="1200" b="1" dirty="0"/>
              <a:t>sull’adeguatezza dell’assetto organizzativo, amministrativo e contabile adottato dalla società e sul suo concreto funzionament</a:t>
            </a:r>
            <a:r>
              <a:rPr lang="it-IT" sz="1200" dirty="0"/>
              <a:t>o”.</a:t>
            </a:r>
          </a:p>
          <a:p>
            <a:pPr marL="114300" indent="0" algn="just">
              <a:buNone/>
            </a:pPr>
            <a:r>
              <a:rPr lang="it-IT" sz="1200" dirty="0"/>
              <a:t>La vera novità è che ora tutto ciò che era previsto per le grandi aziende, è </a:t>
            </a:r>
            <a:r>
              <a:rPr lang="it-IT" sz="1200" b="1" dirty="0"/>
              <a:t>diventato obbligo anche per le micro e piccole imprese, </a:t>
            </a:r>
            <a:r>
              <a:rPr lang="it-IT" sz="1200" dirty="0"/>
              <a:t>che sono il tessuto imprenditoriale del nostro paese.</a:t>
            </a:r>
          </a:p>
          <a:p>
            <a:pPr marL="114300" indent="0" algn="just">
              <a:buNone/>
            </a:pPr>
            <a:r>
              <a:rPr lang="it-IT" sz="1200" dirty="0"/>
              <a:t>Si tratta di un vero e proprio stravolgimento della prospettiva dell’imprenditore, che ha sempre valutato l’andamento aziendale a consuntivo.</a:t>
            </a:r>
          </a:p>
          <a:p>
            <a:pPr marL="114300" indent="0" algn="just">
              <a:buNone/>
            </a:pPr>
            <a:r>
              <a:rPr lang="it-IT" sz="1200" dirty="0"/>
              <a:t>E’ una vera rivoluzione culturale, figlia dei tempi, di un  mondo che va sempre più veloce, della tecnologia e dell’Intelligenza Artificiale.</a:t>
            </a:r>
          </a:p>
          <a:p>
            <a:pPr marL="114300" indent="0" algn="just">
              <a:buNone/>
            </a:pPr>
            <a:r>
              <a:rPr lang="it-IT" sz="1200" dirty="0"/>
              <a:t>Il legislatore non ha previsto una soluzione standard e uguale per tutte le imprese, ma ha lasciato all’azienda l’autonomia di definire strutture organizzative in base alla tipologia di attività svolta e della dimensione.</a:t>
            </a:r>
          </a:p>
          <a:p>
            <a:pPr marL="114300" indent="0" algn="just">
              <a:buNone/>
            </a:pPr>
            <a:r>
              <a:rPr lang="it-IT" sz="1200" dirty="0"/>
              <a:t>Però ha dato delle linee base, definendo quali siano gli standard qualitativi minimali che un assetto adeguato deve garantire per prevenire i segnali di crisi come verrà indicato di seguito</a:t>
            </a:r>
          </a:p>
          <a:p>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a:t>
            </a:fld>
            <a:endParaRPr lang="it-IT"/>
          </a:p>
        </p:txBody>
      </p:sp>
    </p:spTree>
    <p:extLst>
      <p:ext uri="{BB962C8B-B14F-4D97-AF65-F5344CB8AC3E}">
        <p14:creationId xmlns:p14="http://schemas.microsoft.com/office/powerpoint/2010/main" val="125956775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2"/>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20</a:t>
            </a:fld>
            <a:endParaRPr dirty="0"/>
          </a:p>
        </p:txBody>
      </p:sp>
      <p:sp>
        <p:nvSpPr>
          <p:cNvPr id="230" name="Google Shape;230;p12"/>
          <p:cNvSpPr txBox="1"/>
          <p:nvPr/>
        </p:nvSpPr>
        <p:spPr>
          <a:xfrm>
            <a:off x="290146" y="700014"/>
            <a:ext cx="9100039" cy="5744748"/>
          </a:xfrm>
          <a:prstGeom prst="rect">
            <a:avLst/>
          </a:prstGeom>
          <a:noFill/>
          <a:ln>
            <a:noFill/>
          </a:ln>
        </p:spPr>
        <p:txBody>
          <a:bodyPr spcFirstLastPara="1" wrap="square" lIns="91425" tIns="45700" rIns="91425" bIns="45700" anchor="t" anchorCtr="0">
            <a:spAutoFit/>
          </a:bodyPr>
          <a:lstStyle/>
          <a:p>
            <a:pPr marL="337185" marR="258445" lvl="0" indent="0" algn="just" rtl="0">
              <a:lnSpc>
                <a:spcPct val="103000"/>
              </a:lnSpc>
              <a:spcBef>
                <a:spcPts val="0"/>
              </a:spcBef>
              <a:spcAft>
                <a:spcPts val="0"/>
              </a:spcAft>
              <a:buNone/>
            </a:pPr>
            <a:r>
              <a:rPr lang="it-IT" sz="1600" b="1" dirty="0">
                <a:solidFill>
                  <a:schemeClr val="accent6"/>
                </a:solidFill>
                <a:latin typeface="Georgia" panose="02040502050405020303" pitchFamily="18" charset="0"/>
                <a:ea typeface="Calibri"/>
                <a:cs typeface="Calibri"/>
                <a:sym typeface="Calibri"/>
              </a:rPr>
              <a:t>Agenzia Entrate </a:t>
            </a:r>
            <a:r>
              <a:rPr lang="it-IT" sz="1600" dirty="0">
                <a:solidFill>
                  <a:schemeClr val="tx1"/>
                </a:solidFill>
                <a:latin typeface="Georgia" panose="02040502050405020303" pitchFamily="18" charset="0"/>
                <a:ea typeface="Calibri"/>
                <a:cs typeface="Calibri"/>
                <a:sym typeface="Calibri"/>
              </a:rPr>
              <a:t>(l’applicazione delle nuove soglie decorre dalla </a:t>
            </a:r>
            <a:r>
              <a:rPr lang="it-IT" sz="1600" b="1" dirty="0">
                <a:solidFill>
                  <a:schemeClr val="tx1"/>
                </a:solidFill>
                <a:effectLst>
                  <a:outerShdw blurRad="38100" dist="38100" dir="2700000" algn="tl">
                    <a:srgbClr val="000000">
                      <a:alpha val="43137"/>
                    </a:srgbClr>
                  </a:outerShdw>
                </a:effectLst>
                <a:latin typeface="Georgia" panose="02040502050405020303" pitchFamily="18" charset="0"/>
                <a:ea typeface="Calibri"/>
                <a:cs typeface="Calibri"/>
                <a:sym typeface="Calibri"/>
              </a:rPr>
              <a:t>LIPE relativa al secondo trimestre 2022</a:t>
            </a:r>
            <a:r>
              <a:rPr lang="it-IT" sz="1600" dirty="0">
                <a:solidFill>
                  <a:schemeClr val="tx1"/>
                </a:solidFill>
                <a:latin typeface="Georgia" panose="02040502050405020303" pitchFamily="18" charset="0"/>
                <a:ea typeface="Calibri"/>
                <a:cs typeface="Calibri"/>
                <a:sym typeface="Calibri"/>
              </a:rPr>
              <a:t>). Il debito IVA scaduto e non versato, risultante dalla liquidazione periodica, sia superiore a 5.000 euro e comunque non inferiore al 10% del volume d’affari del modello IVA relativo all’anno precedente. La soglia è rilevante in ogni caso se il debito iva è superiore a 20.000 euro. La segnalazione da parte dell’Agenzia delle entrate è inviata contestualmente alla comunicazione di irregolarità e comunque non oltre 150 gg dal termine dei presentazione della liquidazione periodica.</a:t>
            </a:r>
            <a:endParaRPr sz="1600" dirty="0">
              <a:solidFill>
                <a:schemeClr val="tx1"/>
              </a:solidFill>
              <a:latin typeface="Georgia" panose="02040502050405020303" pitchFamily="18" charset="0"/>
              <a:ea typeface="Calibri"/>
              <a:cs typeface="Calibri"/>
              <a:sym typeface="Calibri"/>
            </a:endParaRPr>
          </a:p>
          <a:p>
            <a:pPr marL="337185" marR="0" lvl="0" indent="0" algn="l" rtl="0">
              <a:spcBef>
                <a:spcPts val="0"/>
              </a:spcBef>
              <a:spcAft>
                <a:spcPts val="0"/>
              </a:spcAft>
              <a:buNone/>
            </a:pPr>
            <a:r>
              <a:rPr lang="it-IT" sz="1600" dirty="0">
                <a:solidFill>
                  <a:schemeClr val="tx1"/>
                </a:solidFill>
                <a:latin typeface="Georgia" panose="02040502050405020303" pitchFamily="18" charset="0"/>
                <a:ea typeface="Calibri"/>
                <a:cs typeface="Calibri"/>
                <a:sym typeface="Calibri"/>
              </a:rPr>
              <a:t>In pratica </a:t>
            </a:r>
            <a:r>
              <a:rPr lang="it-IT" sz="1600" b="1" dirty="0">
                <a:solidFill>
                  <a:schemeClr val="tx1"/>
                </a:solidFill>
                <a:latin typeface="Georgia" panose="02040502050405020303" pitchFamily="18" charset="0"/>
                <a:ea typeface="Calibri"/>
                <a:cs typeface="Calibri"/>
                <a:sym typeface="Calibri"/>
              </a:rPr>
              <a:t>la soglia rilevante può essere determinata guardando il volume di affari del modello IVA dell’anno precedente</a:t>
            </a:r>
            <a:r>
              <a:rPr lang="it-IT" sz="1600" dirty="0">
                <a:solidFill>
                  <a:schemeClr val="tx1"/>
                </a:solidFill>
                <a:latin typeface="Georgia" panose="02040502050405020303" pitchFamily="18" charset="0"/>
                <a:ea typeface="Calibri"/>
                <a:cs typeface="Calibri"/>
                <a:sym typeface="Calibri"/>
              </a:rPr>
              <a:t>:</a:t>
            </a:r>
            <a:endParaRPr sz="1600" dirty="0">
              <a:solidFill>
                <a:schemeClr val="tx1"/>
              </a:solidFill>
              <a:latin typeface="Georgia" panose="02040502050405020303" pitchFamily="18" charset="0"/>
              <a:ea typeface="Calibri"/>
              <a:cs typeface="Calibri"/>
              <a:sym typeface="Calibri"/>
            </a:endParaRPr>
          </a:p>
          <a:p>
            <a:pPr marL="342900" marR="0" lvl="0" indent="-342900" algn="l" rtl="0">
              <a:spcBef>
                <a:spcPts val="0"/>
              </a:spcBef>
              <a:spcAft>
                <a:spcPts val="0"/>
              </a:spcAft>
              <a:buClr>
                <a:srgbClr val="1F487C"/>
              </a:buClr>
              <a:buSzPts val="1700"/>
              <a:buFont typeface="Arial"/>
              <a:buChar char="•"/>
            </a:pPr>
            <a:r>
              <a:rPr lang="it-IT" sz="1600" dirty="0">
                <a:solidFill>
                  <a:schemeClr val="tx1"/>
                </a:solidFill>
                <a:latin typeface="Georgia" panose="02040502050405020303" pitchFamily="18" charset="0"/>
                <a:ea typeface="Calibri"/>
                <a:cs typeface="Calibri"/>
                <a:sym typeface="Calibri"/>
              </a:rPr>
              <a:t>soggetti con volume d’affari superiori ai 200.000 euro: il debito è rilevante per importi superiori a 20.000 euro;</a:t>
            </a:r>
            <a:endParaRPr sz="1600" dirty="0">
              <a:solidFill>
                <a:schemeClr val="tx1"/>
              </a:solidFill>
              <a:latin typeface="Georgia" panose="02040502050405020303" pitchFamily="18" charset="0"/>
              <a:ea typeface="Calibri"/>
              <a:cs typeface="Calibri"/>
              <a:sym typeface="Calibri"/>
            </a:endParaRPr>
          </a:p>
          <a:p>
            <a:pPr marL="342900" marR="0" lvl="0" indent="-342900" algn="l" rtl="0">
              <a:spcBef>
                <a:spcPts val="65"/>
              </a:spcBef>
              <a:spcAft>
                <a:spcPts val="0"/>
              </a:spcAft>
              <a:buClr>
                <a:srgbClr val="1F487C"/>
              </a:buClr>
              <a:buSzPts val="1700"/>
              <a:buFont typeface="Arial"/>
              <a:buChar char="•"/>
            </a:pPr>
            <a:r>
              <a:rPr lang="it-IT" sz="1600" dirty="0">
                <a:solidFill>
                  <a:schemeClr val="tx1"/>
                </a:solidFill>
                <a:latin typeface="Georgia" panose="02040502050405020303" pitchFamily="18" charset="0"/>
                <a:ea typeface="Calibri"/>
                <a:cs typeface="Calibri"/>
                <a:sym typeface="Calibri"/>
              </a:rPr>
              <a:t>soggetti con volume d’affari tra 50.000 e 200.000 euro: il debito è rilevante per importi superiori al 10% del volume d’affari;</a:t>
            </a:r>
            <a:endParaRPr sz="1600" dirty="0">
              <a:solidFill>
                <a:schemeClr val="tx1"/>
              </a:solidFill>
              <a:latin typeface="Georgia" panose="02040502050405020303" pitchFamily="18" charset="0"/>
              <a:ea typeface="Calibri"/>
              <a:cs typeface="Calibri"/>
              <a:sym typeface="Calibri"/>
            </a:endParaRPr>
          </a:p>
          <a:p>
            <a:pPr marL="342900" marR="0" lvl="0" indent="-342900" algn="l" rtl="0">
              <a:spcBef>
                <a:spcPts val="95"/>
              </a:spcBef>
              <a:spcAft>
                <a:spcPts val="0"/>
              </a:spcAft>
              <a:buClr>
                <a:srgbClr val="1F487C"/>
              </a:buClr>
              <a:buSzPts val="1700"/>
              <a:buFont typeface="Arial"/>
              <a:buChar char="•"/>
            </a:pPr>
            <a:r>
              <a:rPr lang="it-IT" sz="1600" dirty="0">
                <a:solidFill>
                  <a:schemeClr val="tx1"/>
                </a:solidFill>
                <a:latin typeface="Georgia" panose="02040502050405020303" pitchFamily="18" charset="0"/>
                <a:ea typeface="Calibri"/>
                <a:cs typeface="Calibri"/>
                <a:sym typeface="Calibri"/>
              </a:rPr>
              <a:t>soggetti con volume d’affari inferiore ai 50.000 euro: il debito è rilevante per importi superiori 5.000 euro.</a:t>
            </a:r>
            <a:endParaRPr sz="1600" dirty="0">
              <a:solidFill>
                <a:schemeClr val="tx1"/>
              </a:solidFill>
              <a:latin typeface="Georgia" panose="02040502050405020303" pitchFamily="18" charset="0"/>
              <a:ea typeface="Calibri"/>
              <a:cs typeface="Calibri"/>
              <a:sym typeface="Calibri"/>
            </a:endParaRPr>
          </a:p>
          <a:p>
            <a:pPr marL="0" marR="0" lvl="0" indent="0" algn="l" rtl="0">
              <a:spcBef>
                <a:spcPts val="180"/>
              </a:spcBef>
              <a:spcAft>
                <a:spcPts val="0"/>
              </a:spcAft>
              <a:buNone/>
            </a:pPr>
            <a:r>
              <a:rPr lang="it-IT" sz="1600" dirty="0">
                <a:solidFill>
                  <a:schemeClr val="tx1"/>
                </a:solidFill>
                <a:latin typeface="Georgia" panose="02040502050405020303" pitchFamily="18" charset="0"/>
                <a:ea typeface="Calibri"/>
                <a:cs typeface="Calibri"/>
                <a:sym typeface="Calibri"/>
              </a:rPr>
              <a:t> </a:t>
            </a:r>
            <a:endParaRPr sz="1600" dirty="0">
              <a:solidFill>
                <a:schemeClr val="tx1"/>
              </a:solidFill>
              <a:latin typeface="Georgia" panose="02040502050405020303" pitchFamily="18" charset="0"/>
              <a:ea typeface="Calibri"/>
              <a:cs typeface="Calibri"/>
              <a:sym typeface="Calibri"/>
            </a:endParaRPr>
          </a:p>
          <a:p>
            <a:pPr marL="337185" marR="0" lvl="0" indent="0" algn="l" rtl="0">
              <a:lnSpc>
                <a:spcPct val="103000"/>
              </a:lnSpc>
              <a:spcBef>
                <a:spcPts val="0"/>
              </a:spcBef>
              <a:spcAft>
                <a:spcPts val="0"/>
              </a:spcAft>
              <a:buNone/>
            </a:pPr>
            <a:r>
              <a:rPr lang="it-IT" sz="1600" b="1" dirty="0">
                <a:solidFill>
                  <a:schemeClr val="accent6"/>
                </a:solidFill>
                <a:latin typeface="Georgia" panose="02040502050405020303" pitchFamily="18" charset="0"/>
                <a:ea typeface="Calibri"/>
                <a:cs typeface="Calibri"/>
                <a:sym typeface="Calibri"/>
              </a:rPr>
              <a:t>Agente Riscossione </a:t>
            </a:r>
            <a:r>
              <a:rPr lang="it-IT" sz="1600" dirty="0">
                <a:solidFill>
                  <a:schemeClr val="tx1"/>
                </a:solidFill>
                <a:latin typeface="Georgia" panose="02040502050405020303" pitchFamily="18" charset="0"/>
                <a:ea typeface="Calibri"/>
                <a:cs typeface="Calibri"/>
                <a:sym typeface="Calibri"/>
              </a:rPr>
              <a:t>(</a:t>
            </a:r>
            <a:r>
              <a:rPr lang="it-IT" sz="1600" b="1" dirty="0">
                <a:solidFill>
                  <a:schemeClr val="tx1"/>
                </a:solidFill>
                <a:effectLst>
                  <a:outerShdw blurRad="38100" dist="38100" dir="2700000" algn="tl">
                    <a:srgbClr val="000000">
                      <a:alpha val="43137"/>
                    </a:srgbClr>
                  </a:outerShdw>
                </a:effectLst>
                <a:latin typeface="Georgia" panose="02040502050405020303" pitchFamily="18" charset="0"/>
                <a:ea typeface="Calibri"/>
                <a:cs typeface="Calibri"/>
                <a:sym typeface="Calibri"/>
              </a:rPr>
              <a:t>Applicabile ai debiti accertati a decorrere dall’1.7.2022</a:t>
            </a:r>
            <a:r>
              <a:rPr lang="it-IT" sz="1600" dirty="0">
                <a:solidFill>
                  <a:schemeClr val="tx1"/>
                </a:solidFill>
                <a:latin typeface="Georgia" panose="02040502050405020303" pitchFamily="18" charset="0"/>
                <a:ea typeface="Calibri"/>
                <a:cs typeface="Calibri"/>
                <a:sym typeface="Calibri"/>
              </a:rPr>
              <a:t>). Esistenza di crediti affidati per la riscossione, </a:t>
            </a:r>
            <a:r>
              <a:rPr lang="it-IT" sz="1600" dirty="0" err="1">
                <a:solidFill>
                  <a:schemeClr val="tx1"/>
                </a:solidFill>
                <a:latin typeface="Georgia" panose="02040502050405020303" pitchFamily="18" charset="0"/>
                <a:ea typeface="Calibri"/>
                <a:cs typeface="Calibri"/>
                <a:sym typeface="Calibri"/>
              </a:rPr>
              <a:t>autodichiarati</a:t>
            </a:r>
            <a:r>
              <a:rPr lang="it-IT" sz="1600" dirty="0">
                <a:solidFill>
                  <a:schemeClr val="tx1"/>
                </a:solidFill>
                <a:latin typeface="Georgia" panose="02040502050405020303" pitchFamily="18" charset="0"/>
                <a:ea typeface="Calibri"/>
                <a:cs typeface="Calibri"/>
                <a:sym typeface="Calibri"/>
              </a:rPr>
              <a:t> o definitivamente accertati, scaduti da oltre 90 giorni superiori a:</a:t>
            </a:r>
            <a:endParaRPr sz="1600" dirty="0">
              <a:solidFill>
                <a:schemeClr val="tx1"/>
              </a:solidFill>
              <a:latin typeface="Georgia" panose="02040502050405020303" pitchFamily="18" charset="0"/>
              <a:ea typeface="Calibri"/>
              <a:cs typeface="Calibri"/>
              <a:sym typeface="Calibri"/>
            </a:endParaRPr>
          </a:p>
          <a:p>
            <a:pPr marL="342900" marR="0" lvl="0" indent="-342900" algn="l" rtl="0">
              <a:spcBef>
                <a:spcPts val="15"/>
              </a:spcBef>
              <a:spcAft>
                <a:spcPts val="0"/>
              </a:spcAft>
              <a:buClr>
                <a:srgbClr val="1F487C"/>
              </a:buClr>
              <a:buSzPts val="1700"/>
              <a:buFont typeface="Arial"/>
              <a:buChar char="•"/>
            </a:pPr>
            <a:r>
              <a:rPr lang="it-IT" sz="1600" dirty="0">
                <a:solidFill>
                  <a:schemeClr val="tx1"/>
                </a:solidFill>
                <a:latin typeface="Georgia" panose="02040502050405020303" pitchFamily="18" charset="0"/>
                <a:ea typeface="Calibri"/>
                <a:cs typeface="Calibri"/>
                <a:sym typeface="Calibri"/>
              </a:rPr>
              <a:t>€ 100.000 per imprese individuali;</a:t>
            </a:r>
            <a:endParaRPr sz="1600" dirty="0">
              <a:solidFill>
                <a:schemeClr val="tx1"/>
              </a:solidFill>
              <a:latin typeface="Georgia" panose="02040502050405020303" pitchFamily="18" charset="0"/>
              <a:ea typeface="Calibri"/>
              <a:cs typeface="Calibri"/>
              <a:sym typeface="Calibri"/>
            </a:endParaRPr>
          </a:p>
          <a:p>
            <a:pPr marL="342900" marR="0" lvl="0" indent="-342900" algn="l" rtl="0">
              <a:spcBef>
                <a:spcPts val="80"/>
              </a:spcBef>
              <a:spcAft>
                <a:spcPts val="0"/>
              </a:spcAft>
              <a:buClr>
                <a:srgbClr val="1F487C"/>
              </a:buClr>
              <a:buSzPts val="1700"/>
              <a:buFont typeface="Arial"/>
              <a:buChar char="•"/>
            </a:pPr>
            <a:r>
              <a:rPr lang="it-IT" sz="1600" dirty="0">
                <a:solidFill>
                  <a:schemeClr val="tx1"/>
                </a:solidFill>
                <a:latin typeface="Georgia" panose="02040502050405020303" pitchFamily="18" charset="0"/>
                <a:ea typeface="Calibri"/>
                <a:cs typeface="Calibri"/>
                <a:sym typeface="Calibri"/>
              </a:rPr>
              <a:t>€ 200.000 per </a:t>
            </a:r>
            <a:r>
              <a:rPr lang="it-IT" sz="1600" dirty="0" err="1">
                <a:solidFill>
                  <a:schemeClr val="tx1"/>
                </a:solidFill>
                <a:latin typeface="Georgia" panose="02040502050405020303" pitchFamily="18" charset="0"/>
                <a:ea typeface="Calibri"/>
                <a:cs typeface="Calibri"/>
                <a:sym typeface="Calibri"/>
              </a:rPr>
              <a:t>societa</a:t>
            </a:r>
            <a:r>
              <a:rPr lang="it-IT" sz="1600" dirty="0">
                <a:solidFill>
                  <a:schemeClr val="tx1"/>
                </a:solidFill>
                <a:latin typeface="Georgia" panose="02040502050405020303" pitchFamily="18" charset="0"/>
                <a:ea typeface="Calibri"/>
                <a:cs typeface="Calibri"/>
                <a:sym typeface="Calibri"/>
              </a:rPr>
              <a:t>̀ di persone;</a:t>
            </a:r>
            <a:endParaRPr sz="1600" dirty="0">
              <a:solidFill>
                <a:schemeClr val="tx1"/>
              </a:solidFill>
              <a:latin typeface="Georgia" panose="02040502050405020303" pitchFamily="18" charset="0"/>
              <a:ea typeface="Calibri"/>
              <a:cs typeface="Calibri"/>
              <a:sym typeface="Calibri"/>
            </a:endParaRPr>
          </a:p>
          <a:p>
            <a:pPr marL="342900" marR="0" lvl="0" indent="-342900" algn="l" rtl="0">
              <a:spcBef>
                <a:spcPts val="80"/>
              </a:spcBef>
              <a:spcAft>
                <a:spcPts val="0"/>
              </a:spcAft>
              <a:buClr>
                <a:srgbClr val="1F487C"/>
              </a:buClr>
              <a:buSzPts val="1700"/>
              <a:buFont typeface="Arial"/>
              <a:buChar char="•"/>
            </a:pPr>
            <a:r>
              <a:rPr lang="it-IT" sz="1600" dirty="0">
                <a:solidFill>
                  <a:schemeClr val="tx1"/>
                </a:solidFill>
                <a:latin typeface="Georgia" panose="02040502050405020303" pitchFamily="18" charset="0"/>
                <a:ea typeface="Calibri"/>
                <a:cs typeface="Calibri"/>
                <a:sym typeface="Calibri"/>
              </a:rPr>
              <a:t>€ 500.000 per le altre società </a:t>
            </a:r>
            <a:endParaRPr sz="1600" dirty="0">
              <a:solidFill>
                <a:schemeClr val="tx1"/>
              </a:solidFill>
              <a:latin typeface="Georgia" panose="02040502050405020303" pitchFamily="18" charset="0"/>
              <a:ea typeface="Calibri"/>
              <a:cs typeface="Calibri"/>
              <a:sym typeface="Calibri"/>
            </a:endParaRP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21</a:t>
            </a:fld>
            <a:endParaRPr lang="it-IT"/>
          </a:p>
        </p:txBody>
      </p:sp>
      <p:graphicFrame>
        <p:nvGraphicFramePr>
          <p:cNvPr id="3" name="Diagramma 2"/>
          <p:cNvGraphicFramePr/>
          <p:nvPr>
            <p:extLst>
              <p:ext uri="{D42A27DB-BD31-4B8C-83A1-F6EECF244321}">
                <p14:modId xmlns:p14="http://schemas.microsoft.com/office/powerpoint/2010/main" val="2657187977"/>
              </p:ext>
            </p:extLst>
          </p:nvPr>
        </p:nvGraphicFramePr>
        <p:xfrm>
          <a:off x="1060704" y="1463040"/>
          <a:ext cx="8083602" cy="489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Google Shape;349;p22"/>
          <p:cNvSpPr/>
          <p:nvPr/>
        </p:nvSpPr>
        <p:spPr>
          <a:xfrm>
            <a:off x="540963" y="646806"/>
            <a:ext cx="8576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400" dirty="0">
                <a:solidFill>
                  <a:schemeClr val="accent6">
                    <a:lumMod val="75000"/>
                  </a:schemeClr>
                </a:solidFill>
                <a:latin typeface="Georgia"/>
                <a:ea typeface="Georgia"/>
                <a:cs typeface="Georgia"/>
                <a:sym typeface="Georgia"/>
              </a:rPr>
              <a:t>OBBLIGO DI TEMPESTIVA RILEVAZIONE DELLA CRISI  </a:t>
            </a:r>
            <a:endParaRPr sz="1800" dirty="0">
              <a:solidFill>
                <a:schemeClr val="accent6">
                  <a:lumMod val="75000"/>
                </a:schemeClr>
              </a:solidFill>
            </a:endParaRPr>
          </a:p>
        </p:txBody>
      </p:sp>
    </p:spTree>
    <p:extLst>
      <p:ext uri="{BB962C8B-B14F-4D97-AF65-F5344CB8AC3E}">
        <p14:creationId xmlns:p14="http://schemas.microsoft.com/office/powerpoint/2010/main" val="209786581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4"/>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22</a:t>
            </a:fld>
            <a:endParaRPr/>
          </a:p>
        </p:txBody>
      </p:sp>
      <p:sp>
        <p:nvSpPr>
          <p:cNvPr id="369" name="Google Shape;369;p24"/>
          <p:cNvSpPr/>
          <p:nvPr/>
        </p:nvSpPr>
        <p:spPr>
          <a:xfrm>
            <a:off x="629811" y="834214"/>
            <a:ext cx="8576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400" dirty="0">
                <a:solidFill>
                  <a:schemeClr val="accent6">
                    <a:lumMod val="75000"/>
                  </a:schemeClr>
                </a:solidFill>
                <a:latin typeface="Georgia"/>
                <a:ea typeface="Georgia"/>
                <a:cs typeface="Georgia"/>
                <a:sym typeface="Georgia"/>
              </a:rPr>
              <a:t>I FLUSSI INFORMATIVI E IL DOVERE DI SEGNALAZIONE </a:t>
            </a:r>
            <a:endParaRPr sz="1800" dirty="0">
              <a:solidFill>
                <a:schemeClr val="accent6">
                  <a:lumMod val="75000"/>
                </a:schemeClr>
              </a:solidFill>
            </a:endParaRPr>
          </a:p>
        </p:txBody>
      </p:sp>
      <p:sp>
        <p:nvSpPr>
          <p:cNvPr id="370" name="Google Shape;370;p24"/>
          <p:cNvSpPr/>
          <p:nvPr/>
        </p:nvSpPr>
        <p:spPr>
          <a:xfrm>
            <a:off x="527762" y="1914277"/>
            <a:ext cx="8590223" cy="1487180"/>
          </a:xfrm>
          <a:prstGeom prst="rect">
            <a:avLst/>
          </a:prstGeom>
          <a:noFill/>
          <a:ln w="22225" cap="flat" cmpd="sng">
            <a:noFill/>
            <a:prstDash val="solid"/>
            <a:round/>
            <a:headEnd type="none" w="sm" len="sm"/>
            <a:tailEnd type="none" w="sm" len="sm"/>
          </a:ln>
        </p:spPr>
        <p:txBody>
          <a:bodyPr spcFirstLastPara="1" wrap="square" lIns="0" tIns="0" rIns="0" bIns="0" anchor="t" anchorCtr="0">
            <a:noAutofit/>
          </a:bodyPr>
          <a:lstStyle/>
          <a:p>
            <a:pPr marL="79375" marR="79375" lvl="0" indent="0" algn="just" rtl="0">
              <a:lnSpc>
                <a:spcPct val="97916"/>
              </a:lnSpc>
              <a:spcBef>
                <a:spcPts val="270"/>
              </a:spcBef>
              <a:spcAft>
                <a:spcPts val="0"/>
              </a:spcAft>
              <a:buNone/>
            </a:pPr>
            <a:r>
              <a:rPr lang="it-IT" sz="1600" b="0" i="0" u="none" strike="noStrike" cap="none" dirty="0">
                <a:solidFill>
                  <a:srgbClr val="3C3C3C"/>
                </a:solidFill>
                <a:latin typeface="Georgia" panose="02040502050405020303" pitchFamily="18" charset="0"/>
                <a:ea typeface="Calibri"/>
                <a:cs typeface="Calibri"/>
                <a:sym typeface="Calibri"/>
              </a:rPr>
              <a:t>I flussi informativi riferiti all’evidenza di situazioni di </a:t>
            </a:r>
            <a:r>
              <a:rPr lang="it-IT" sz="1600" b="0" i="0" u="none" strike="noStrike" cap="none" dirty="0" err="1">
                <a:solidFill>
                  <a:srgbClr val="3C3C3C"/>
                </a:solidFill>
                <a:latin typeface="Georgia" panose="02040502050405020303" pitchFamily="18" charset="0"/>
                <a:ea typeface="Calibri"/>
                <a:cs typeface="Calibri"/>
                <a:sym typeface="Calibri"/>
              </a:rPr>
              <a:t>precrisi</a:t>
            </a:r>
            <a:r>
              <a:rPr lang="it-IT" sz="1600" b="0" i="0" u="none" strike="noStrike" cap="none" dirty="0">
                <a:solidFill>
                  <a:srgbClr val="3C3C3C"/>
                </a:solidFill>
                <a:latin typeface="Georgia" panose="02040502050405020303" pitchFamily="18" charset="0"/>
                <a:ea typeface="Calibri"/>
                <a:cs typeface="Calibri"/>
                <a:sym typeface="Calibri"/>
              </a:rPr>
              <a:t>, crisi e insolvenza riguardano i rapporti tra gli amministratori e i sindaci (</a:t>
            </a:r>
            <a:r>
              <a:rPr lang="it-IT" sz="1600" b="0" i="0" u="none" strike="noStrike" cap="none" dirty="0">
                <a:solidFill>
                  <a:srgbClr val="FF0000"/>
                </a:solidFill>
                <a:latin typeface="Georgia" panose="02040502050405020303" pitchFamily="18" charset="0"/>
                <a:ea typeface="Calibri"/>
                <a:cs typeface="Calibri"/>
                <a:sym typeface="Calibri"/>
              </a:rPr>
              <a:t>non anche il revisore, per ora,  il quale otterrà le informazioni dal collegio sindacale o dal sindaco unico anche se sulla base dell’ OIC 11 la continuità aziendale deve essere valutata dal revisore</a:t>
            </a:r>
            <a:r>
              <a:rPr lang="it-IT" sz="1600" b="0" i="0" u="none" strike="noStrike" cap="none" dirty="0">
                <a:solidFill>
                  <a:srgbClr val="3C3C3C"/>
                </a:solidFill>
                <a:latin typeface="Georgia" panose="02040502050405020303" pitchFamily="18" charset="0"/>
                <a:ea typeface="Calibri"/>
                <a:cs typeface="Calibri"/>
                <a:sym typeface="Calibri"/>
              </a:rPr>
              <a:t>) e i soci.</a:t>
            </a:r>
            <a:endParaRPr sz="1600" b="0" i="0" u="none" strike="noStrike" cap="none" dirty="0">
              <a:solidFill>
                <a:srgbClr val="000000"/>
              </a:solidFill>
              <a:latin typeface="Georgia" panose="02040502050405020303" pitchFamily="18" charset="0"/>
              <a:ea typeface="Calibri"/>
              <a:cs typeface="Calibri"/>
              <a:sym typeface="Calibri"/>
            </a:endParaRPr>
          </a:p>
        </p:txBody>
      </p:sp>
      <p:grpSp>
        <p:nvGrpSpPr>
          <p:cNvPr id="371" name="Google Shape;371;p24"/>
          <p:cNvGrpSpPr/>
          <p:nvPr/>
        </p:nvGrpSpPr>
        <p:grpSpPr>
          <a:xfrm>
            <a:off x="4070667" y="3246593"/>
            <a:ext cx="423695" cy="309727"/>
            <a:chOff x="0" y="0"/>
            <a:chExt cx="484500" cy="673100"/>
          </a:xfrm>
        </p:grpSpPr>
        <p:sp>
          <p:nvSpPr>
            <p:cNvPr id="372" name="Google Shape;372;p24"/>
            <p:cNvSpPr/>
            <p:nvPr/>
          </p:nvSpPr>
          <p:spPr>
            <a:xfrm>
              <a:off x="0" y="0"/>
              <a:ext cx="484500" cy="673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a:off x="11112" y="11112"/>
              <a:ext cx="462280" cy="650875"/>
            </a:xfrm>
            <a:custGeom>
              <a:avLst/>
              <a:gdLst/>
              <a:ahLst/>
              <a:cxnLst/>
              <a:rect l="l" t="t" r="r" b="b"/>
              <a:pathLst>
                <a:path w="462280" h="650875" extrusionOk="0">
                  <a:moveTo>
                    <a:pt x="346329" y="0"/>
                  </a:moveTo>
                  <a:lnTo>
                    <a:pt x="115443" y="0"/>
                  </a:lnTo>
                  <a:lnTo>
                    <a:pt x="115443" y="419862"/>
                  </a:lnTo>
                  <a:lnTo>
                    <a:pt x="0" y="419862"/>
                  </a:lnTo>
                  <a:lnTo>
                    <a:pt x="230886" y="650748"/>
                  </a:lnTo>
                  <a:lnTo>
                    <a:pt x="461772" y="419862"/>
                  </a:lnTo>
                  <a:lnTo>
                    <a:pt x="346329" y="419862"/>
                  </a:lnTo>
                  <a:lnTo>
                    <a:pt x="346329" y="0"/>
                  </a:lnTo>
                  <a:close/>
                </a:path>
              </a:pathLst>
            </a:custGeom>
            <a:solidFill>
              <a:srgbClr val="1A315F"/>
            </a:solidFill>
            <a:ln>
              <a:noFill/>
            </a:ln>
          </p:spPr>
        </p:sp>
        <p:sp>
          <p:nvSpPr>
            <p:cNvPr id="374" name="Google Shape;374;p24"/>
            <p:cNvSpPr/>
            <p:nvPr/>
          </p:nvSpPr>
          <p:spPr>
            <a:xfrm>
              <a:off x="11112" y="11112"/>
              <a:ext cx="462280" cy="650875"/>
            </a:xfrm>
            <a:custGeom>
              <a:avLst/>
              <a:gdLst/>
              <a:ahLst/>
              <a:cxnLst/>
              <a:rect l="l" t="t" r="r" b="b"/>
              <a:pathLst>
                <a:path w="462280" h="650875" extrusionOk="0">
                  <a:moveTo>
                    <a:pt x="0" y="419862"/>
                  </a:moveTo>
                  <a:lnTo>
                    <a:pt x="115443" y="419862"/>
                  </a:lnTo>
                  <a:lnTo>
                    <a:pt x="115443" y="0"/>
                  </a:lnTo>
                  <a:lnTo>
                    <a:pt x="346329" y="0"/>
                  </a:lnTo>
                  <a:lnTo>
                    <a:pt x="346329" y="419862"/>
                  </a:lnTo>
                  <a:lnTo>
                    <a:pt x="461772" y="419862"/>
                  </a:lnTo>
                  <a:lnTo>
                    <a:pt x="230886" y="650748"/>
                  </a:lnTo>
                  <a:lnTo>
                    <a:pt x="0" y="419862"/>
                  </a:lnTo>
                  <a:close/>
                </a:path>
              </a:pathLst>
            </a:custGeom>
            <a:noFill/>
            <a:ln w="22225" cap="flat" cmpd="sng">
              <a:solidFill>
                <a:srgbClr val="050F23"/>
              </a:solidFill>
              <a:prstDash val="solid"/>
              <a:round/>
              <a:headEnd type="none" w="sm" len="sm"/>
              <a:tailEnd type="none" w="sm" len="sm"/>
            </a:ln>
          </p:spPr>
        </p:sp>
      </p:grpSp>
      <p:sp>
        <p:nvSpPr>
          <p:cNvPr id="375" name="Google Shape;375;p24"/>
          <p:cNvSpPr txBox="1"/>
          <p:nvPr/>
        </p:nvSpPr>
        <p:spPr>
          <a:xfrm>
            <a:off x="527762" y="3132683"/>
            <a:ext cx="9975292" cy="2144275"/>
          </a:xfrm>
          <a:prstGeom prst="rect">
            <a:avLst/>
          </a:prstGeom>
          <a:noFill/>
          <a:ln>
            <a:noFill/>
          </a:ln>
        </p:spPr>
        <p:txBody>
          <a:bodyPr spcFirstLastPara="1" wrap="square" lIns="91425" tIns="91425" rIns="91425" bIns="91425" anchor="t" anchorCtr="0">
            <a:spAutoFit/>
          </a:bodyPr>
          <a:lstStyle/>
          <a:p>
            <a:pPr marL="0" lvl="0" indent="0" algn="l" rtl="0">
              <a:lnSpc>
                <a:spcPct val="151250"/>
              </a:lnSpc>
              <a:spcBef>
                <a:spcPts val="1430"/>
              </a:spcBef>
              <a:spcAft>
                <a:spcPts val="0"/>
              </a:spcAft>
              <a:buNone/>
            </a:pPr>
            <a:endParaRPr lang="it-IT" sz="1500" dirty="0">
              <a:solidFill>
                <a:srgbClr val="3C3C3C"/>
              </a:solidFill>
              <a:latin typeface="Calibri"/>
              <a:ea typeface="Calibri"/>
              <a:cs typeface="Calibri"/>
              <a:sym typeface="Calibri"/>
            </a:endParaRPr>
          </a:p>
          <a:p>
            <a:pPr marL="0" lvl="0" indent="0" algn="l" rtl="0">
              <a:lnSpc>
                <a:spcPct val="151250"/>
              </a:lnSpc>
              <a:spcBef>
                <a:spcPts val="1430"/>
              </a:spcBef>
              <a:spcAft>
                <a:spcPts val="0"/>
              </a:spcAft>
              <a:buNone/>
            </a:pPr>
            <a:r>
              <a:rPr lang="it-IT" sz="1800" dirty="0">
                <a:solidFill>
                  <a:srgbClr val="3C3C3C"/>
                </a:solidFill>
                <a:latin typeface="Georgia" panose="02040502050405020303" pitchFamily="18" charset="0"/>
                <a:ea typeface="Calibri"/>
                <a:cs typeface="Calibri"/>
                <a:sym typeface="Calibri"/>
              </a:rPr>
              <a:t>Si richiamano circa l’attività di controllo del collegio sindacale:</a:t>
            </a:r>
            <a:endParaRPr sz="1800" dirty="0">
              <a:solidFill>
                <a:schemeClr val="dk1"/>
              </a:solidFill>
              <a:latin typeface="Georgia" panose="02040502050405020303" pitchFamily="18" charset="0"/>
              <a:ea typeface="Calibri"/>
              <a:cs typeface="Calibri"/>
              <a:sym typeface="Calibri"/>
            </a:endParaRPr>
          </a:p>
          <a:p>
            <a:pPr marL="506730" lvl="1" indent="-196850" algn="l" rtl="0">
              <a:lnSpc>
                <a:spcPct val="150000"/>
              </a:lnSpc>
              <a:spcBef>
                <a:spcPts val="0"/>
              </a:spcBef>
              <a:spcAft>
                <a:spcPts val="0"/>
              </a:spcAft>
              <a:buClr>
                <a:schemeClr val="dk1"/>
              </a:buClr>
              <a:buSzPts val="1500"/>
              <a:buFont typeface="Calibri"/>
              <a:buChar char="-"/>
            </a:pPr>
            <a:r>
              <a:rPr lang="it-IT" sz="1800" dirty="0">
                <a:solidFill>
                  <a:srgbClr val="3C3C3C"/>
                </a:solidFill>
                <a:latin typeface="Georgia" panose="02040502050405020303" pitchFamily="18" charset="0"/>
                <a:ea typeface="Calibri"/>
                <a:cs typeface="Calibri"/>
                <a:sym typeface="Calibri"/>
              </a:rPr>
              <a:t>art. 2403 c.c. (Doveri del collegio sindacale);</a:t>
            </a:r>
            <a:endParaRPr sz="1800" dirty="0">
              <a:solidFill>
                <a:schemeClr val="dk1"/>
              </a:solidFill>
              <a:latin typeface="Georgia" panose="02040502050405020303" pitchFamily="18" charset="0"/>
              <a:ea typeface="Calibri"/>
              <a:cs typeface="Calibri"/>
              <a:sym typeface="Calibri"/>
            </a:endParaRPr>
          </a:p>
          <a:p>
            <a:pPr marL="507365" lvl="1" indent="-196850" algn="l" rtl="0">
              <a:lnSpc>
                <a:spcPct val="151250"/>
              </a:lnSpc>
              <a:spcBef>
                <a:spcPts val="0"/>
              </a:spcBef>
              <a:spcAft>
                <a:spcPts val="0"/>
              </a:spcAft>
              <a:buClr>
                <a:schemeClr val="dk1"/>
              </a:buClr>
              <a:buSzPts val="1500"/>
              <a:buFont typeface="Calibri"/>
              <a:buChar char="-"/>
            </a:pPr>
            <a:r>
              <a:rPr lang="it-IT" sz="1800" dirty="0">
                <a:solidFill>
                  <a:srgbClr val="3C3C3C"/>
                </a:solidFill>
                <a:latin typeface="Georgia" panose="02040502050405020303" pitchFamily="18" charset="0"/>
                <a:ea typeface="Calibri"/>
                <a:cs typeface="Calibri"/>
                <a:sym typeface="Calibri"/>
              </a:rPr>
              <a:t>art. 149 </a:t>
            </a:r>
            <a:r>
              <a:rPr lang="it-IT" sz="1800" dirty="0" err="1">
                <a:solidFill>
                  <a:srgbClr val="3C3C3C"/>
                </a:solidFill>
                <a:latin typeface="Georgia" panose="02040502050405020303" pitchFamily="18" charset="0"/>
                <a:ea typeface="Calibri"/>
                <a:cs typeface="Calibri"/>
                <a:sym typeface="Calibri"/>
              </a:rPr>
              <a:t>Tuf</a:t>
            </a:r>
            <a:r>
              <a:rPr lang="it-IT" sz="1800" dirty="0">
                <a:solidFill>
                  <a:srgbClr val="3C3C3C"/>
                </a:solidFill>
                <a:latin typeface="Georgia" panose="02040502050405020303" pitchFamily="18" charset="0"/>
                <a:ea typeface="Calibri"/>
                <a:cs typeface="Calibri"/>
                <a:sym typeface="Calibri"/>
              </a:rPr>
              <a:t> (per le società quotate).</a:t>
            </a:r>
            <a:endParaRPr sz="1800" dirty="0">
              <a:solidFill>
                <a:schemeClr val="dk1"/>
              </a:solidFill>
              <a:latin typeface="Georgia" panose="02040502050405020303" pitchFamily="18" charset="0"/>
              <a:ea typeface="Calibri"/>
              <a:cs typeface="Calibri"/>
              <a:sym typeface="Calibri"/>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35902" y="541176"/>
            <a:ext cx="9074798" cy="653309"/>
          </a:xfrm>
        </p:spPr>
        <p:txBody>
          <a:bodyPr/>
          <a:lstStyle/>
          <a:p>
            <a:r>
              <a:rPr lang="it-IT" sz="2800" dirty="0">
                <a:solidFill>
                  <a:schemeClr val="accent6">
                    <a:lumMod val="75000"/>
                  </a:schemeClr>
                </a:solidFill>
                <a:latin typeface="Georgia" panose="02040502050405020303" pitchFamily="18" charset="0"/>
              </a:rPr>
              <a:t>Flusso informativo – sindaci </a:t>
            </a:r>
          </a:p>
        </p:txBody>
      </p:sp>
      <p:sp>
        <p:nvSpPr>
          <p:cNvPr id="4" name="Segnaposto testo 3"/>
          <p:cNvSpPr>
            <a:spLocks noGrp="1"/>
          </p:cNvSpPr>
          <p:nvPr>
            <p:ph type="body" idx="1"/>
          </p:nvPr>
        </p:nvSpPr>
        <p:spPr>
          <a:xfrm>
            <a:off x="349917" y="1087100"/>
            <a:ext cx="8679982" cy="4945224"/>
          </a:xfrm>
        </p:spPr>
        <p:txBody>
          <a:bodyPr/>
          <a:lstStyle/>
          <a:p>
            <a:pPr marL="0" indent="0" algn="just">
              <a:spcBef>
                <a:spcPts val="1015"/>
              </a:spcBef>
              <a:buNone/>
            </a:pPr>
            <a:r>
              <a:rPr lang="it-IT" sz="1600" b="1" dirty="0">
                <a:solidFill>
                  <a:srgbClr val="FF0000"/>
                </a:solidFill>
                <a:latin typeface="Georgia" panose="02040502050405020303" pitchFamily="18" charset="0"/>
                <a:cs typeface="Tahoma"/>
              </a:rPr>
              <a:t>L’art.</a:t>
            </a:r>
            <a:r>
              <a:rPr lang="it-IT" sz="1600" b="1" spc="5" dirty="0">
                <a:solidFill>
                  <a:srgbClr val="FF0000"/>
                </a:solidFill>
                <a:latin typeface="Georgia" panose="02040502050405020303" pitchFamily="18" charset="0"/>
                <a:cs typeface="Tahoma"/>
              </a:rPr>
              <a:t> </a:t>
            </a:r>
            <a:r>
              <a:rPr lang="it-IT" sz="1600" b="1" spc="-80" dirty="0">
                <a:solidFill>
                  <a:srgbClr val="FF0000"/>
                </a:solidFill>
                <a:latin typeface="Georgia" panose="02040502050405020303" pitchFamily="18" charset="0"/>
                <a:cs typeface="Tahoma"/>
              </a:rPr>
              <a:t>25-</a:t>
            </a:r>
            <a:r>
              <a:rPr lang="it-IT" sz="1600" b="1" i="1" spc="-55" dirty="0">
                <a:solidFill>
                  <a:srgbClr val="FF0000"/>
                </a:solidFill>
                <a:latin typeface="Georgia" panose="02040502050405020303" pitchFamily="18" charset="0"/>
                <a:cs typeface="Verdana"/>
              </a:rPr>
              <a:t>octies</a:t>
            </a:r>
            <a:r>
              <a:rPr lang="it-IT" sz="1600" b="1" i="1" spc="-80" dirty="0">
                <a:solidFill>
                  <a:srgbClr val="FF0000"/>
                </a:solidFill>
                <a:latin typeface="Georgia" panose="02040502050405020303" pitchFamily="18" charset="0"/>
                <a:cs typeface="Verdana"/>
              </a:rPr>
              <a:t> </a:t>
            </a:r>
            <a:r>
              <a:rPr lang="it-IT" sz="1600" b="1" i="1" spc="-204" dirty="0">
                <a:solidFill>
                  <a:srgbClr val="FF0000"/>
                </a:solidFill>
                <a:latin typeface="Georgia" panose="02040502050405020303" pitchFamily="18" charset="0"/>
                <a:cs typeface="Verdana"/>
              </a:rPr>
              <a:t>CCII</a:t>
            </a:r>
            <a:r>
              <a:rPr lang="it-IT" sz="1600" b="1" i="1" spc="-85" dirty="0">
                <a:solidFill>
                  <a:srgbClr val="FF0000"/>
                </a:solidFill>
                <a:latin typeface="Georgia" panose="02040502050405020303" pitchFamily="18" charset="0"/>
                <a:cs typeface="Verdana"/>
              </a:rPr>
              <a:t> </a:t>
            </a:r>
            <a:r>
              <a:rPr lang="it-IT" sz="1600" b="1" i="1" spc="-165" dirty="0">
                <a:solidFill>
                  <a:srgbClr val="FF0000"/>
                </a:solidFill>
                <a:latin typeface="Georgia" panose="02040502050405020303" pitchFamily="18" charset="0"/>
                <a:cs typeface="Verdana"/>
              </a:rPr>
              <a:t>-</a:t>
            </a:r>
            <a:r>
              <a:rPr lang="it-IT" sz="1600" b="1" i="1" spc="-95" dirty="0">
                <a:solidFill>
                  <a:srgbClr val="FF0000"/>
                </a:solidFill>
                <a:latin typeface="Georgia" panose="02040502050405020303" pitchFamily="18" charset="0"/>
                <a:cs typeface="Verdana"/>
              </a:rPr>
              <a:t> </a:t>
            </a:r>
            <a:r>
              <a:rPr lang="it-IT" sz="1600" b="1" i="1" spc="-45" dirty="0">
                <a:solidFill>
                  <a:srgbClr val="FF0000"/>
                </a:solidFill>
                <a:latin typeface="Georgia" panose="02040502050405020303" pitchFamily="18" charset="0"/>
                <a:cs typeface="Verdana"/>
              </a:rPr>
              <a:t>Segnalazione</a:t>
            </a:r>
            <a:r>
              <a:rPr lang="it-IT" sz="1600" b="1" i="1" spc="-75" dirty="0">
                <a:solidFill>
                  <a:srgbClr val="FF0000"/>
                </a:solidFill>
                <a:latin typeface="Georgia" panose="02040502050405020303" pitchFamily="18" charset="0"/>
                <a:cs typeface="Verdana"/>
              </a:rPr>
              <a:t> </a:t>
            </a:r>
            <a:r>
              <a:rPr lang="it-IT" sz="1600" b="1" i="1" spc="-60" dirty="0">
                <a:solidFill>
                  <a:srgbClr val="FF0000"/>
                </a:solidFill>
                <a:latin typeface="Georgia" panose="02040502050405020303" pitchFamily="18" charset="0"/>
                <a:cs typeface="Verdana"/>
              </a:rPr>
              <a:t>dell’organo </a:t>
            </a:r>
            <a:r>
              <a:rPr lang="it-IT" sz="1600" b="1" i="1" spc="-45" dirty="0">
                <a:solidFill>
                  <a:srgbClr val="FF0000"/>
                </a:solidFill>
                <a:latin typeface="Georgia" panose="02040502050405020303" pitchFamily="18" charset="0"/>
                <a:cs typeface="Verdana"/>
              </a:rPr>
              <a:t>di</a:t>
            </a:r>
            <a:r>
              <a:rPr lang="it-IT" sz="1600" b="1" i="1" spc="-105" dirty="0">
                <a:solidFill>
                  <a:srgbClr val="FF0000"/>
                </a:solidFill>
                <a:latin typeface="Georgia" panose="02040502050405020303" pitchFamily="18" charset="0"/>
                <a:cs typeface="Verdana"/>
              </a:rPr>
              <a:t> </a:t>
            </a:r>
            <a:r>
              <a:rPr lang="it-IT" sz="1600" b="1" i="1" spc="-60" dirty="0">
                <a:solidFill>
                  <a:srgbClr val="FF0000"/>
                </a:solidFill>
                <a:latin typeface="Georgia" panose="02040502050405020303" pitchFamily="18" charset="0"/>
                <a:cs typeface="Verdana"/>
              </a:rPr>
              <a:t>controllo</a:t>
            </a:r>
            <a:r>
              <a:rPr lang="it-IT" sz="1600" b="1" i="1" spc="-85" dirty="0">
                <a:solidFill>
                  <a:srgbClr val="FF0000"/>
                </a:solidFill>
                <a:latin typeface="Georgia" panose="02040502050405020303" pitchFamily="18" charset="0"/>
                <a:cs typeface="Verdana"/>
              </a:rPr>
              <a:t> </a:t>
            </a:r>
            <a:r>
              <a:rPr lang="it-IT" sz="1600" spc="-10" dirty="0">
                <a:latin typeface="Georgia" panose="02040502050405020303" pitchFamily="18" charset="0"/>
                <a:cs typeface="Verdana"/>
              </a:rPr>
              <a:t>specifica:</a:t>
            </a:r>
            <a:endParaRPr lang="it-IT" sz="1600" dirty="0">
              <a:latin typeface="Georgia" panose="02040502050405020303" pitchFamily="18" charset="0"/>
              <a:cs typeface="Verdana"/>
            </a:endParaRPr>
          </a:p>
          <a:p>
            <a:pPr marL="50800" marR="43180" indent="379095" algn="just">
              <a:lnSpc>
                <a:spcPct val="102299"/>
              </a:lnSpc>
              <a:spcBef>
                <a:spcPts val="875"/>
              </a:spcBef>
              <a:buClrTx/>
              <a:buFont typeface="Verdana"/>
              <a:buAutoNum type="arabicPeriod"/>
              <a:tabLst>
                <a:tab pos="429895" algn="l"/>
              </a:tabLst>
            </a:pPr>
            <a:r>
              <a:rPr lang="it-IT" sz="1600" b="1" i="1" dirty="0">
                <a:latin typeface="Georgia" panose="02040502050405020303" pitchFamily="18" charset="0"/>
                <a:cs typeface="Verdana"/>
              </a:rPr>
              <a:t>L’organo</a:t>
            </a:r>
            <a:r>
              <a:rPr lang="it-IT" sz="1600" b="1" i="1" spc="225" dirty="0">
                <a:latin typeface="Georgia" panose="02040502050405020303" pitchFamily="18" charset="0"/>
                <a:cs typeface="Verdana"/>
              </a:rPr>
              <a:t>  </a:t>
            </a:r>
            <a:r>
              <a:rPr lang="it-IT" sz="1600" b="1" i="1" dirty="0">
                <a:latin typeface="Georgia" panose="02040502050405020303" pitchFamily="18" charset="0"/>
                <a:cs typeface="Verdana"/>
              </a:rPr>
              <a:t>di</a:t>
            </a:r>
            <a:r>
              <a:rPr lang="it-IT" sz="1600" b="1" i="1" spc="220" dirty="0">
                <a:latin typeface="Georgia" panose="02040502050405020303" pitchFamily="18" charset="0"/>
                <a:cs typeface="Verdana"/>
              </a:rPr>
              <a:t>  </a:t>
            </a:r>
            <a:r>
              <a:rPr lang="it-IT" sz="1600" b="1" i="1" dirty="0">
                <a:latin typeface="Georgia" panose="02040502050405020303" pitchFamily="18" charset="0"/>
                <a:cs typeface="Verdana"/>
              </a:rPr>
              <a:t>controllo</a:t>
            </a:r>
            <a:r>
              <a:rPr lang="it-IT" sz="1600" b="1" i="1" spc="225" dirty="0">
                <a:latin typeface="Georgia" panose="02040502050405020303" pitchFamily="18" charset="0"/>
                <a:cs typeface="Verdana"/>
              </a:rPr>
              <a:t>  </a:t>
            </a:r>
            <a:r>
              <a:rPr lang="it-IT" sz="1600" b="1" i="1" dirty="0">
                <a:latin typeface="Georgia" panose="02040502050405020303" pitchFamily="18" charset="0"/>
                <a:cs typeface="Verdana"/>
              </a:rPr>
              <a:t>societario</a:t>
            </a:r>
            <a:r>
              <a:rPr lang="it-IT" sz="1600" b="1" i="1" spc="220" dirty="0">
                <a:latin typeface="Georgia" panose="02040502050405020303" pitchFamily="18" charset="0"/>
                <a:cs typeface="Verdana"/>
              </a:rPr>
              <a:t> e </a:t>
            </a:r>
            <a:r>
              <a:rPr lang="it-IT" sz="1600" b="1" i="1" spc="220" dirty="0">
                <a:solidFill>
                  <a:srgbClr val="00B050"/>
                </a:solidFill>
                <a:latin typeface="Georgia" panose="02040502050405020303" pitchFamily="18" charset="0"/>
                <a:cs typeface="Verdana"/>
              </a:rPr>
              <a:t>il soggetto incaricato della revisione legale nell’esercizio delle rispettive funzioni </a:t>
            </a:r>
            <a:r>
              <a:rPr lang="it-IT" sz="1600" i="1" dirty="0">
                <a:latin typeface="Georgia" panose="02040502050405020303" pitchFamily="18" charset="0"/>
                <a:cs typeface="Verdana"/>
              </a:rPr>
              <a:t>segnala</a:t>
            </a:r>
            <a:r>
              <a:rPr lang="it-IT" sz="1600" b="1" i="1" dirty="0">
                <a:solidFill>
                  <a:srgbClr val="00B050"/>
                </a:solidFill>
                <a:latin typeface="Georgia" panose="02040502050405020303" pitchFamily="18" charset="0"/>
                <a:cs typeface="Verdana"/>
              </a:rPr>
              <a:t>no</a:t>
            </a:r>
            <a:r>
              <a:rPr lang="it-IT" sz="1600" i="1" dirty="0">
                <a:latin typeface="Georgia" panose="02040502050405020303" pitchFamily="18" charset="0"/>
                <a:cs typeface="Verdana"/>
              </a:rPr>
              <a:t>,</a:t>
            </a:r>
            <a:r>
              <a:rPr lang="it-IT" sz="1600" i="1" spc="204" dirty="0">
                <a:latin typeface="Georgia" panose="02040502050405020303" pitchFamily="18" charset="0"/>
                <a:cs typeface="Verdana"/>
              </a:rPr>
              <a:t>  </a:t>
            </a:r>
            <a:r>
              <a:rPr lang="it-IT" sz="1600" i="1" dirty="0">
                <a:latin typeface="Georgia" panose="02040502050405020303" pitchFamily="18" charset="0"/>
                <a:cs typeface="Verdana"/>
              </a:rPr>
              <a:t>per</a:t>
            </a:r>
            <a:r>
              <a:rPr lang="it-IT" sz="1600" i="1" spc="204" dirty="0">
                <a:latin typeface="Georgia" panose="02040502050405020303" pitchFamily="18" charset="0"/>
                <a:cs typeface="Verdana"/>
              </a:rPr>
              <a:t>  </a:t>
            </a:r>
            <a:r>
              <a:rPr lang="it-IT" sz="1600" i="1" dirty="0">
                <a:latin typeface="Georgia" panose="02040502050405020303" pitchFamily="18" charset="0"/>
                <a:cs typeface="Verdana"/>
              </a:rPr>
              <a:t>iscritto,</a:t>
            </a:r>
            <a:r>
              <a:rPr lang="it-IT" sz="1600" i="1" spc="200" dirty="0">
                <a:latin typeface="Georgia" panose="02040502050405020303" pitchFamily="18" charset="0"/>
                <a:cs typeface="Verdana"/>
              </a:rPr>
              <a:t>  </a:t>
            </a:r>
            <a:r>
              <a:rPr lang="it-IT" sz="1600" i="1" spc="-10" dirty="0">
                <a:latin typeface="Georgia" panose="02040502050405020303" pitchFamily="18" charset="0"/>
                <a:cs typeface="Verdana"/>
              </a:rPr>
              <a:t>all’organo </a:t>
            </a:r>
            <a:r>
              <a:rPr lang="it-IT" sz="1600" i="1" dirty="0">
                <a:latin typeface="Georgia" panose="02040502050405020303" pitchFamily="18" charset="0"/>
                <a:cs typeface="Verdana"/>
              </a:rPr>
              <a:t>amministrativo</a:t>
            </a:r>
            <a:r>
              <a:rPr lang="it-IT" sz="1600" i="1" spc="395" dirty="0">
                <a:latin typeface="Georgia" panose="02040502050405020303" pitchFamily="18" charset="0"/>
                <a:cs typeface="Verdana"/>
              </a:rPr>
              <a:t>  </a:t>
            </a:r>
            <a:r>
              <a:rPr lang="it-IT" sz="1600" i="1" spc="65" dirty="0">
                <a:latin typeface="Georgia" panose="02040502050405020303" pitchFamily="18" charset="0"/>
                <a:cs typeface="Verdana"/>
              </a:rPr>
              <a:t>la</a:t>
            </a:r>
            <a:r>
              <a:rPr lang="it-IT" sz="1600" i="1" spc="400" dirty="0">
                <a:latin typeface="Georgia" panose="02040502050405020303" pitchFamily="18" charset="0"/>
                <a:cs typeface="Verdana"/>
              </a:rPr>
              <a:t>  </a:t>
            </a:r>
            <a:r>
              <a:rPr lang="it-IT" sz="1600" i="1" dirty="0">
                <a:latin typeface="Georgia" panose="02040502050405020303" pitchFamily="18" charset="0"/>
                <a:cs typeface="Verdana"/>
              </a:rPr>
              <a:t>sussistenza</a:t>
            </a:r>
            <a:r>
              <a:rPr lang="it-IT" sz="1600" i="1" spc="400" dirty="0">
                <a:latin typeface="Georgia" panose="02040502050405020303" pitchFamily="18" charset="0"/>
                <a:cs typeface="Verdana"/>
              </a:rPr>
              <a:t>  </a:t>
            </a:r>
            <a:r>
              <a:rPr lang="it-IT" sz="1600" i="1" dirty="0">
                <a:latin typeface="Georgia" panose="02040502050405020303" pitchFamily="18" charset="0"/>
                <a:cs typeface="Verdana"/>
              </a:rPr>
              <a:t>dei</a:t>
            </a:r>
            <a:r>
              <a:rPr lang="it-IT" sz="1600" i="1" spc="400" dirty="0">
                <a:latin typeface="Georgia" panose="02040502050405020303" pitchFamily="18" charset="0"/>
                <a:cs typeface="Verdana"/>
              </a:rPr>
              <a:t>  </a:t>
            </a:r>
            <a:r>
              <a:rPr lang="it-IT" sz="1600" i="1" dirty="0">
                <a:latin typeface="Georgia" panose="02040502050405020303" pitchFamily="18" charset="0"/>
                <a:cs typeface="Verdana"/>
              </a:rPr>
              <a:t>presupposti</a:t>
            </a:r>
            <a:r>
              <a:rPr lang="it-IT" sz="1600" i="1" spc="400" dirty="0">
                <a:latin typeface="Georgia" panose="02040502050405020303" pitchFamily="18" charset="0"/>
                <a:cs typeface="Verdana"/>
              </a:rPr>
              <a:t> </a:t>
            </a:r>
            <a:r>
              <a:rPr lang="it-IT" sz="1600" b="1" spc="400" dirty="0">
                <a:solidFill>
                  <a:srgbClr val="00B050"/>
                </a:solidFill>
                <a:latin typeface="Georgia" panose="02040502050405020303" pitchFamily="18" charset="0"/>
                <a:cs typeface="Verdana"/>
              </a:rPr>
              <a:t>di cui all’articolo 2 comma 1 lettere a) e b)  </a:t>
            </a:r>
            <a:r>
              <a:rPr lang="it-IT" sz="1600" i="1" dirty="0">
                <a:latin typeface="Georgia" panose="02040502050405020303" pitchFamily="18" charset="0"/>
                <a:cs typeface="Verdana"/>
              </a:rPr>
              <a:t>per</a:t>
            </a:r>
            <a:r>
              <a:rPr lang="it-IT" sz="1600" i="1" spc="395" dirty="0">
                <a:latin typeface="Georgia" panose="02040502050405020303" pitchFamily="18" charset="0"/>
                <a:cs typeface="Verdana"/>
              </a:rPr>
              <a:t>  </a:t>
            </a:r>
            <a:r>
              <a:rPr lang="it-IT" sz="1600" i="1" spc="65" dirty="0">
                <a:latin typeface="Georgia" panose="02040502050405020303" pitchFamily="18" charset="0"/>
                <a:cs typeface="Verdana"/>
              </a:rPr>
              <a:t>la</a:t>
            </a:r>
            <a:r>
              <a:rPr lang="it-IT" sz="1600" i="1" spc="400" dirty="0">
                <a:latin typeface="Georgia" panose="02040502050405020303" pitchFamily="18" charset="0"/>
                <a:cs typeface="Verdana"/>
              </a:rPr>
              <a:t>  </a:t>
            </a:r>
            <a:r>
              <a:rPr lang="it-IT" sz="1600" i="1" spc="-10" dirty="0">
                <a:latin typeface="Georgia" panose="02040502050405020303" pitchFamily="18" charset="0"/>
                <a:cs typeface="Verdana"/>
              </a:rPr>
              <a:t>presentazione </a:t>
            </a:r>
            <a:r>
              <a:rPr lang="it-IT" sz="1600" i="1" dirty="0">
                <a:latin typeface="Georgia" panose="02040502050405020303" pitchFamily="18" charset="0"/>
                <a:cs typeface="Verdana"/>
              </a:rPr>
              <a:t>dell’istanza</a:t>
            </a:r>
            <a:r>
              <a:rPr lang="it-IT" sz="1600" i="1" spc="-160" dirty="0">
                <a:latin typeface="Georgia" panose="02040502050405020303" pitchFamily="18" charset="0"/>
                <a:cs typeface="Verdana"/>
              </a:rPr>
              <a:t> </a:t>
            </a:r>
            <a:r>
              <a:rPr lang="it-IT" sz="1600" i="1" dirty="0">
                <a:latin typeface="Georgia" panose="02040502050405020303" pitchFamily="18" charset="0"/>
                <a:cs typeface="Verdana"/>
              </a:rPr>
              <a:t>di</a:t>
            </a:r>
            <a:r>
              <a:rPr lang="it-IT" sz="1600" i="1" spc="-160" dirty="0">
                <a:latin typeface="Georgia" panose="02040502050405020303" pitchFamily="18" charset="0"/>
                <a:cs typeface="Verdana"/>
              </a:rPr>
              <a:t> </a:t>
            </a:r>
            <a:r>
              <a:rPr lang="it-IT" sz="1600" i="1" dirty="0">
                <a:latin typeface="Georgia" panose="02040502050405020303" pitchFamily="18" charset="0"/>
                <a:cs typeface="Verdana"/>
              </a:rPr>
              <a:t>cui</a:t>
            </a:r>
            <a:r>
              <a:rPr lang="it-IT" sz="1600" i="1" spc="-75" dirty="0">
                <a:latin typeface="Georgia" panose="02040502050405020303" pitchFamily="18" charset="0"/>
                <a:cs typeface="Verdana"/>
              </a:rPr>
              <a:t> </a:t>
            </a:r>
            <a:r>
              <a:rPr lang="it-IT" sz="1600" i="1" dirty="0">
                <a:latin typeface="Georgia" panose="02040502050405020303" pitchFamily="18" charset="0"/>
                <a:cs typeface="Verdana"/>
              </a:rPr>
              <a:t>all’articolo 17 (CNC)</a:t>
            </a:r>
            <a:r>
              <a:rPr lang="it-IT" sz="1600" i="1" spc="-25" dirty="0">
                <a:latin typeface="Georgia" panose="02040502050405020303" pitchFamily="18" charset="0"/>
                <a:cs typeface="Verdana"/>
              </a:rPr>
              <a:t> </a:t>
            </a:r>
            <a:r>
              <a:rPr lang="it-IT" sz="1600" i="1" spc="-470" dirty="0">
                <a:latin typeface="Georgia" panose="02040502050405020303" pitchFamily="18" charset="0"/>
                <a:cs typeface="Verdana"/>
              </a:rPr>
              <a:t>1</a:t>
            </a:r>
            <a:r>
              <a:rPr lang="it-IT" sz="1600" b="1" i="1" dirty="0">
                <a:latin typeface="Georgia" panose="02040502050405020303" pitchFamily="18" charset="0"/>
                <a:cs typeface="Verdana"/>
              </a:rPr>
              <a:t>La</a:t>
            </a:r>
            <a:r>
              <a:rPr lang="it-IT" sz="1600" b="1" i="1" spc="25" dirty="0">
                <a:latin typeface="Georgia" panose="02040502050405020303" pitchFamily="18" charset="0"/>
                <a:cs typeface="Verdana"/>
              </a:rPr>
              <a:t> </a:t>
            </a:r>
            <a:r>
              <a:rPr lang="it-IT" sz="1600" b="1" i="1" spc="-40" dirty="0">
                <a:latin typeface="Georgia" panose="02040502050405020303" pitchFamily="18" charset="0"/>
                <a:cs typeface="Verdana"/>
              </a:rPr>
              <a:t>segnalazione</a:t>
            </a:r>
            <a:r>
              <a:rPr lang="it-IT" sz="1600" b="1" i="1" spc="30" dirty="0">
                <a:latin typeface="Georgia" panose="02040502050405020303" pitchFamily="18" charset="0"/>
                <a:cs typeface="Verdana"/>
              </a:rPr>
              <a:t> </a:t>
            </a:r>
            <a:r>
              <a:rPr lang="it-IT" sz="1600" b="1" i="1" dirty="0">
                <a:latin typeface="Georgia" panose="02040502050405020303" pitchFamily="18" charset="0"/>
                <a:cs typeface="Verdana"/>
              </a:rPr>
              <a:t>è</a:t>
            </a:r>
            <a:r>
              <a:rPr lang="it-IT" sz="1600" b="1" i="1" spc="40" dirty="0">
                <a:latin typeface="Georgia" panose="02040502050405020303" pitchFamily="18" charset="0"/>
                <a:cs typeface="Verdana"/>
              </a:rPr>
              <a:t> </a:t>
            </a:r>
            <a:r>
              <a:rPr lang="it-IT" sz="1600" b="1" i="1" spc="-65" dirty="0">
                <a:latin typeface="Georgia" panose="02040502050405020303" pitchFamily="18" charset="0"/>
                <a:cs typeface="Verdana"/>
              </a:rPr>
              <a:t>motivata</a:t>
            </a:r>
            <a:r>
              <a:rPr lang="it-IT" sz="1600" i="1" spc="-65" dirty="0">
                <a:latin typeface="Georgia" panose="02040502050405020303" pitchFamily="18" charset="0"/>
                <a:cs typeface="Verdana"/>
              </a:rPr>
              <a:t>,</a:t>
            </a:r>
            <a:r>
              <a:rPr lang="it-IT" sz="1600" i="1" spc="-30" dirty="0">
                <a:latin typeface="Georgia" panose="02040502050405020303" pitchFamily="18" charset="0"/>
                <a:cs typeface="Verdana"/>
              </a:rPr>
              <a:t> </a:t>
            </a:r>
            <a:r>
              <a:rPr lang="it-IT" sz="1600" i="1" dirty="0">
                <a:latin typeface="Georgia" panose="02040502050405020303" pitchFamily="18" charset="0"/>
                <a:cs typeface="Verdana"/>
              </a:rPr>
              <a:t>è</a:t>
            </a:r>
            <a:r>
              <a:rPr lang="it-IT" sz="1600" i="1" spc="-25" dirty="0">
                <a:latin typeface="Georgia" panose="02040502050405020303" pitchFamily="18" charset="0"/>
                <a:cs typeface="Verdana"/>
              </a:rPr>
              <a:t> </a:t>
            </a:r>
            <a:r>
              <a:rPr lang="it-IT" sz="1600" i="1" dirty="0">
                <a:latin typeface="Georgia" panose="02040502050405020303" pitchFamily="18" charset="0"/>
                <a:cs typeface="Verdana"/>
              </a:rPr>
              <a:t>trasmessa</a:t>
            </a:r>
            <a:r>
              <a:rPr lang="it-IT" sz="1600" i="1" spc="-50" dirty="0">
                <a:latin typeface="Georgia" panose="02040502050405020303" pitchFamily="18" charset="0"/>
                <a:cs typeface="Verdana"/>
              </a:rPr>
              <a:t> </a:t>
            </a:r>
            <a:r>
              <a:rPr lang="it-IT" sz="1600" i="1" spc="35" dirty="0">
                <a:latin typeface="Georgia" panose="02040502050405020303" pitchFamily="18" charset="0"/>
                <a:cs typeface="Verdana"/>
              </a:rPr>
              <a:t>con </a:t>
            </a:r>
            <a:r>
              <a:rPr lang="it-IT" sz="1600" i="1" dirty="0">
                <a:latin typeface="Georgia" panose="02040502050405020303" pitchFamily="18" charset="0"/>
                <a:cs typeface="Verdana"/>
              </a:rPr>
              <a:t>mezzi</a:t>
            </a:r>
            <a:r>
              <a:rPr lang="it-IT" sz="1600" i="1" spc="5" dirty="0">
                <a:latin typeface="Georgia" panose="02040502050405020303" pitchFamily="18" charset="0"/>
                <a:cs typeface="Verdana"/>
              </a:rPr>
              <a:t> </a:t>
            </a:r>
            <a:r>
              <a:rPr lang="it-IT" sz="1600" i="1" spc="60" dirty="0">
                <a:latin typeface="Georgia" panose="02040502050405020303" pitchFamily="18" charset="0"/>
                <a:cs typeface="Verdana"/>
              </a:rPr>
              <a:t>che</a:t>
            </a:r>
            <a:r>
              <a:rPr lang="it-IT" sz="1600" i="1" spc="-10" dirty="0">
                <a:latin typeface="Georgia" panose="02040502050405020303" pitchFamily="18" charset="0"/>
                <a:cs typeface="Verdana"/>
              </a:rPr>
              <a:t> </a:t>
            </a:r>
            <a:r>
              <a:rPr lang="it-IT" sz="1600" i="1" dirty="0">
                <a:latin typeface="Georgia" panose="02040502050405020303" pitchFamily="18" charset="0"/>
                <a:cs typeface="Verdana"/>
              </a:rPr>
              <a:t>assicurano </a:t>
            </a:r>
            <a:r>
              <a:rPr lang="it-IT" sz="1600" i="1" spc="65" dirty="0">
                <a:latin typeface="Georgia" panose="02040502050405020303" pitchFamily="18" charset="0"/>
                <a:cs typeface="Verdana"/>
              </a:rPr>
              <a:t>la</a:t>
            </a:r>
            <a:r>
              <a:rPr lang="it-IT" sz="1600" i="1" dirty="0">
                <a:latin typeface="Georgia" panose="02040502050405020303" pitchFamily="18" charset="0"/>
                <a:cs typeface="Verdana"/>
              </a:rPr>
              <a:t> prova</a:t>
            </a:r>
            <a:r>
              <a:rPr lang="it-IT" sz="1600" i="1" spc="-5" dirty="0">
                <a:latin typeface="Georgia" panose="02040502050405020303" pitchFamily="18" charset="0"/>
                <a:cs typeface="Verdana"/>
              </a:rPr>
              <a:t> </a:t>
            </a:r>
            <a:r>
              <a:rPr lang="it-IT" sz="1600" i="1" dirty="0">
                <a:latin typeface="Georgia" panose="02040502050405020303" pitchFamily="18" charset="0"/>
                <a:cs typeface="Verdana"/>
              </a:rPr>
              <a:t>dell’avvenuta ricezione</a:t>
            </a:r>
            <a:r>
              <a:rPr lang="it-IT" sz="1600" i="1" spc="-10" dirty="0">
                <a:latin typeface="Georgia" panose="02040502050405020303" pitchFamily="18" charset="0"/>
                <a:cs typeface="Verdana"/>
              </a:rPr>
              <a:t> </a:t>
            </a:r>
            <a:r>
              <a:rPr lang="it-IT" sz="1600" i="1" dirty="0">
                <a:latin typeface="Georgia" panose="02040502050405020303" pitchFamily="18" charset="0"/>
                <a:cs typeface="Verdana"/>
              </a:rPr>
              <a:t>e</a:t>
            </a:r>
            <a:r>
              <a:rPr lang="it-IT" sz="1600" i="1" spc="-10" dirty="0">
                <a:latin typeface="Georgia" panose="02040502050405020303" pitchFamily="18" charset="0"/>
                <a:cs typeface="Verdana"/>
              </a:rPr>
              <a:t> </a:t>
            </a:r>
            <a:r>
              <a:rPr lang="it-IT" sz="1600" i="1" dirty="0">
                <a:latin typeface="Georgia" panose="02040502050405020303" pitchFamily="18" charset="0"/>
                <a:cs typeface="Verdana"/>
              </a:rPr>
              <a:t>contiene</a:t>
            </a:r>
            <a:r>
              <a:rPr lang="it-IT" sz="1600" i="1" spc="-10" dirty="0">
                <a:latin typeface="Georgia" panose="02040502050405020303" pitchFamily="18" charset="0"/>
                <a:cs typeface="Verdana"/>
              </a:rPr>
              <a:t> </a:t>
            </a:r>
            <a:r>
              <a:rPr lang="it-IT" sz="1600" i="1" spc="65" dirty="0">
                <a:latin typeface="Georgia" panose="02040502050405020303" pitchFamily="18" charset="0"/>
                <a:cs typeface="Verdana"/>
              </a:rPr>
              <a:t>la</a:t>
            </a:r>
            <a:r>
              <a:rPr lang="it-IT" sz="1600" i="1" spc="-5" dirty="0">
                <a:latin typeface="Georgia" panose="02040502050405020303" pitchFamily="18" charset="0"/>
                <a:cs typeface="Verdana"/>
              </a:rPr>
              <a:t> </a:t>
            </a:r>
            <a:r>
              <a:rPr lang="it-IT" sz="1600" i="1" spc="-10" dirty="0">
                <a:latin typeface="Georgia" panose="02040502050405020303" pitchFamily="18" charset="0"/>
                <a:cs typeface="Verdana"/>
              </a:rPr>
              <a:t>fissazione </a:t>
            </a:r>
            <a:r>
              <a:rPr lang="it-IT" sz="1600" i="1" dirty="0">
                <a:latin typeface="Georgia" panose="02040502050405020303" pitchFamily="18" charset="0"/>
                <a:cs typeface="Verdana"/>
              </a:rPr>
              <a:t>di</a:t>
            </a:r>
            <a:r>
              <a:rPr lang="it-IT" sz="1600" i="1" spc="65" dirty="0">
                <a:latin typeface="Georgia" panose="02040502050405020303" pitchFamily="18" charset="0"/>
                <a:cs typeface="Verdana"/>
              </a:rPr>
              <a:t> </a:t>
            </a:r>
            <a:r>
              <a:rPr lang="it-IT" sz="1600" i="1" spc="85" dirty="0">
                <a:latin typeface="Georgia" panose="02040502050405020303" pitchFamily="18" charset="0"/>
                <a:cs typeface="Verdana"/>
              </a:rPr>
              <a:t>un</a:t>
            </a:r>
            <a:r>
              <a:rPr lang="it-IT" sz="1600" i="1" spc="75" dirty="0">
                <a:latin typeface="Georgia" panose="02040502050405020303" pitchFamily="18" charset="0"/>
                <a:cs typeface="Verdana"/>
              </a:rPr>
              <a:t> </a:t>
            </a:r>
            <a:r>
              <a:rPr lang="it-IT" sz="1600" i="1" spc="50" dirty="0">
                <a:latin typeface="Georgia" panose="02040502050405020303" pitchFamily="18" charset="0"/>
                <a:cs typeface="Verdana"/>
              </a:rPr>
              <a:t>congruo</a:t>
            </a:r>
            <a:r>
              <a:rPr lang="it-IT" sz="1600" i="1" spc="70" dirty="0">
                <a:latin typeface="Georgia" panose="02040502050405020303" pitchFamily="18" charset="0"/>
                <a:cs typeface="Verdana"/>
              </a:rPr>
              <a:t> </a:t>
            </a:r>
            <a:r>
              <a:rPr lang="it-IT" sz="1600" i="1" dirty="0">
                <a:latin typeface="Georgia" panose="02040502050405020303" pitchFamily="18" charset="0"/>
                <a:cs typeface="Verdana"/>
              </a:rPr>
              <a:t>termine,</a:t>
            </a:r>
            <a:r>
              <a:rPr lang="it-IT" sz="1600" i="1" spc="60" dirty="0">
                <a:latin typeface="Georgia" panose="02040502050405020303" pitchFamily="18" charset="0"/>
                <a:cs typeface="Verdana"/>
              </a:rPr>
              <a:t> </a:t>
            </a:r>
            <a:r>
              <a:rPr lang="it-IT" sz="1600" i="1" spc="80" dirty="0">
                <a:latin typeface="Georgia" panose="02040502050405020303" pitchFamily="18" charset="0"/>
                <a:cs typeface="Verdana"/>
              </a:rPr>
              <a:t>non</a:t>
            </a:r>
            <a:r>
              <a:rPr lang="it-IT" sz="1600" i="1" spc="75" dirty="0">
                <a:latin typeface="Georgia" panose="02040502050405020303" pitchFamily="18" charset="0"/>
                <a:cs typeface="Verdana"/>
              </a:rPr>
              <a:t> </a:t>
            </a:r>
            <a:r>
              <a:rPr lang="it-IT" sz="1600" i="1" dirty="0">
                <a:latin typeface="Georgia" panose="02040502050405020303" pitchFamily="18" charset="0"/>
                <a:cs typeface="Verdana"/>
              </a:rPr>
              <a:t>superiore</a:t>
            </a:r>
            <a:r>
              <a:rPr lang="it-IT" sz="1600" i="1" spc="65" dirty="0">
                <a:latin typeface="Georgia" panose="02040502050405020303" pitchFamily="18" charset="0"/>
                <a:cs typeface="Verdana"/>
              </a:rPr>
              <a:t> </a:t>
            </a:r>
            <a:r>
              <a:rPr lang="it-IT" sz="1600" i="1" spc="160" dirty="0">
                <a:latin typeface="Georgia" panose="02040502050405020303" pitchFamily="18" charset="0"/>
                <a:cs typeface="Verdana"/>
              </a:rPr>
              <a:t>a</a:t>
            </a:r>
            <a:r>
              <a:rPr lang="it-IT" sz="1600" i="1" spc="75" dirty="0">
                <a:latin typeface="Georgia" panose="02040502050405020303" pitchFamily="18" charset="0"/>
                <a:cs typeface="Verdana"/>
              </a:rPr>
              <a:t> </a:t>
            </a:r>
            <a:r>
              <a:rPr lang="it-IT" sz="1600" i="1" dirty="0">
                <a:latin typeface="Georgia" panose="02040502050405020303" pitchFamily="18" charset="0"/>
                <a:cs typeface="Verdana"/>
              </a:rPr>
              <a:t>trenta</a:t>
            </a:r>
            <a:r>
              <a:rPr lang="it-IT" sz="1600" i="1" spc="85" dirty="0">
                <a:latin typeface="Georgia" panose="02040502050405020303" pitchFamily="18" charset="0"/>
                <a:cs typeface="Verdana"/>
              </a:rPr>
              <a:t> </a:t>
            </a:r>
            <a:r>
              <a:rPr lang="it-IT" sz="1600" i="1" dirty="0">
                <a:latin typeface="Georgia" panose="02040502050405020303" pitchFamily="18" charset="0"/>
                <a:cs typeface="Verdana"/>
              </a:rPr>
              <a:t>giorni,</a:t>
            </a:r>
            <a:r>
              <a:rPr lang="it-IT" sz="1600" i="1" spc="65" dirty="0">
                <a:latin typeface="Georgia" panose="02040502050405020303" pitchFamily="18" charset="0"/>
                <a:cs typeface="Verdana"/>
              </a:rPr>
              <a:t> </a:t>
            </a:r>
            <a:r>
              <a:rPr lang="it-IT" sz="1600" i="1" dirty="0">
                <a:latin typeface="Georgia" panose="02040502050405020303" pitchFamily="18" charset="0"/>
                <a:cs typeface="Verdana"/>
              </a:rPr>
              <a:t>entro</a:t>
            </a:r>
            <a:r>
              <a:rPr lang="it-IT" sz="1600" i="1" spc="70" dirty="0">
                <a:latin typeface="Georgia" panose="02040502050405020303" pitchFamily="18" charset="0"/>
                <a:cs typeface="Verdana"/>
              </a:rPr>
              <a:t> </a:t>
            </a:r>
            <a:r>
              <a:rPr lang="it-IT" sz="1600" i="1" dirty="0">
                <a:latin typeface="Georgia" panose="02040502050405020303" pitchFamily="18" charset="0"/>
                <a:cs typeface="Verdana"/>
              </a:rPr>
              <a:t>il</a:t>
            </a:r>
            <a:r>
              <a:rPr lang="it-IT" sz="1600" i="1" spc="65" dirty="0">
                <a:latin typeface="Georgia" panose="02040502050405020303" pitchFamily="18" charset="0"/>
                <a:cs typeface="Verdana"/>
              </a:rPr>
              <a:t> </a:t>
            </a:r>
            <a:r>
              <a:rPr lang="it-IT" sz="1600" i="1" spc="70" dirty="0">
                <a:latin typeface="Georgia" panose="02040502050405020303" pitchFamily="18" charset="0"/>
                <a:cs typeface="Verdana"/>
              </a:rPr>
              <a:t>quale</a:t>
            </a:r>
            <a:r>
              <a:rPr lang="it-IT" sz="1600" i="1" spc="65" dirty="0">
                <a:latin typeface="Georgia" panose="02040502050405020303" pitchFamily="18" charset="0"/>
                <a:cs typeface="Verdana"/>
              </a:rPr>
              <a:t> </a:t>
            </a:r>
            <a:r>
              <a:rPr lang="it-IT" sz="1600" i="1" spc="-10" dirty="0">
                <a:latin typeface="Georgia" panose="02040502050405020303" pitchFamily="18" charset="0"/>
                <a:cs typeface="Verdana"/>
              </a:rPr>
              <a:t>l’organo </a:t>
            </a:r>
            <a:r>
              <a:rPr lang="it-IT" sz="1600" i="1" dirty="0">
                <a:latin typeface="Georgia" panose="02040502050405020303" pitchFamily="18" charset="0"/>
                <a:cs typeface="Verdana"/>
              </a:rPr>
              <a:t>amministrativo</a:t>
            </a:r>
            <a:r>
              <a:rPr lang="it-IT" sz="1600" i="1" spc="195" dirty="0">
                <a:latin typeface="Georgia" panose="02040502050405020303" pitchFamily="18" charset="0"/>
                <a:cs typeface="Verdana"/>
              </a:rPr>
              <a:t> </a:t>
            </a:r>
            <a:r>
              <a:rPr lang="it-IT" sz="1600" i="1" dirty="0">
                <a:latin typeface="Georgia" panose="02040502050405020303" pitchFamily="18" charset="0"/>
                <a:cs typeface="Verdana"/>
              </a:rPr>
              <a:t>deve</a:t>
            </a:r>
            <a:r>
              <a:rPr lang="it-IT" sz="1600" i="1" spc="190" dirty="0">
                <a:latin typeface="Georgia" panose="02040502050405020303" pitchFamily="18" charset="0"/>
                <a:cs typeface="Verdana"/>
              </a:rPr>
              <a:t> </a:t>
            </a:r>
            <a:r>
              <a:rPr lang="it-IT" sz="1600" i="1" dirty="0">
                <a:latin typeface="Georgia" panose="02040502050405020303" pitchFamily="18" charset="0"/>
                <a:cs typeface="Verdana"/>
              </a:rPr>
              <a:t>riferire</a:t>
            </a:r>
            <a:r>
              <a:rPr lang="it-IT" sz="1600" i="1" spc="195" dirty="0">
                <a:latin typeface="Georgia" panose="02040502050405020303" pitchFamily="18" charset="0"/>
                <a:cs typeface="Verdana"/>
              </a:rPr>
              <a:t> </a:t>
            </a:r>
            <a:r>
              <a:rPr lang="it-IT" sz="1600" i="1" dirty="0">
                <a:latin typeface="Georgia" panose="02040502050405020303" pitchFamily="18" charset="0"/>
                <a:cs typeface="Verdana"/>
              </a:rPr>
              <a:t>in</a:t>
            </a:r>
            <a:r>
              <a:rPr lang="it-IT" sz="1600" i="1" spc="200" dirty="0">
                <a:latin typeface="Georgia" panose="02040502050405020303" pitchFamily="18" charset="0"/>
                <a:cs typeface="Verdana"/>
              </a:rPr>
              <a:t> </a:t>
            </a:r>
            <a:r>
              <a:rPr lang="it-IT" sz="1600" i="1" dirty="0">
                <a:latin typeface="Georgia" panose="02040502050405020303" pitchFamily="18" charset="0"/>
                <a:cs typeface="Verdana"/>
              </a:rPr>
              <a:t>ordine</a:t>
            </a:r>
            <a:r>
              <a:rPr lang="it-IT" sz="1600" i="1" spc="185" dirty="0">
                <a:latin typeface="Georgia" panose="02040502050405020303" pitchFamily="18" charset="0"/>
                <a:cs typeface="Verdana"/>
              </a:rPr>
              <a:t> </a:t>
            </a:r>
            <a:r>
              <a:rPr lang="it-IT" sz="1600" i="1" dirty="0">
                <a:latin typeface="Georgia" panose="02040502050405020303" pitchFamily="18" charset="0"/>
                <a:cs typeface="Verdana"/>
              </a:rPr>
              <a:t>alle</a:t>
            </a:r>
            <a:r>
              <a:rPr lang="it-IT" sz="1600" i="1" spc="190" dirty="0">
                <a:latin typeface="Georgia" panose="02040502050405020303" pitchFamily="18" charset="0"/>
                <a:cs typeface="Verdana"/>
              </a:rPr>
              <a:t> </a:t>
            </a:r>
            <a:r>
              <a:rPr lang="it-IT" sz="1600" i="1" dirty="0">
                <a:latin typeface="Georgia" panose="02040502050405020303" pitchFamily="18" charset="0"/>
                <a:cs typeface="Verdana"/>
              </a:rPr>
              <a:t>iniziative</a:t>
            </a:r>
            <a:r>
              <a:rPr lang="it-IT" sz="1600" i="1" spc="204" dirty="0">
                <a:latin typeface="Georgia" panose="02040502050405020303" pitchFamily="18" charset="0"/>
                <a:cs typeface="Verdana"/>
              </a:rPr>
              <a:t> </a:t>
            </a:r>
            <a:r>
              <a:rPr lang="it-IT" sz="1600" i="1" dirty="0">
                <a:latin typeface="Georgia" panose="02040502050405020303" pitchFamily="18" charset="0"/>
                <a:cs typeface="Verdana"/>
              </a:rPr>
              <a:t>intraprese.</a:t>
            </a:r>
            <a:r>
              <a:rPr lang="it-IT" sz="1600" i="1" spc="190" dirty="0">
                <a:latin typeface="Georgia" panose="02040502050405020303" pitchFamily="18" charset="0"/>
                <a:cs typeface="Verdana"/>
              </a:rPr>
              <a:t> </a:t>
            </a:r>
            <a:r>
              <a:rPr lang="it-IT" sz="1600" i="1" dirty="0">
                <a:latin typeface="Georgia" panose="02040502050405020303" pitchFamily="18" charset="0"/>
                <a:cs typeface="Verdana"/>
              </a:rPr>
              <a:t>In</a:t>
            </a:r>
            <a:r>
              <a:rPr lang="it-IT" sz="1600" i="1" spc="200" dirty="0">
                <a:latin typeface="Georgia" panose="02040502050405020303" pitchFamily="18" charset="0"/>
                <a:cs typeface="Verdana"/>
              </a:rPr>
              <a:t> </a:t>
            </a:r>
            <a:r>
              <a:rPr lang="it-IT" sz="1600" i="1" spc="55" dirty="0">
                <a:latin typeface="Georgia" panose="02040502050405020303" pitchFamily="18" charset="0"/>
                <a:cs typeface="Verdana"/>
              </a:rPr>
              <a:t>pendenza </a:t>
            </a:r>
            <a:r>
              <a:rPr lang="it-IT" sz="1600" i="1" dirty="0">
                <a:latin typeface="Georgia" panose="02040502050405020303" pitchFamily="18" charset="0"/>
                <a:cs typeface="Verdana"/>
              </a:rPr>
              <a:t>delle</a:t>
            </a:r>
            <a:r>
              <a:rPr lang="it-IT" sz="1600" i="1" spc="45" dirty="0">
                <a:latin typeface="Georgia" panose="02040502050405020303" pitchFamily="18" charset="0"/>
                <a:cs typeface="Verdana"/>
              </a:rPr>
              <a:t> </a:t>
            </a:r>
            <a:r>
              <a:rPr lang="it-IT" sz="1600" i="1" spc="-10" dirty="0">
                <a:latin typeface="Georgia" panose="02040502050405020303" pitchFamily="18" charset="0"/>
                <a:cs typeface="Verdana"/>
              </a:rPr>
              <a:t>trattative,</a:t>
            </a:r>
            <a:r>
              <a:rPr lang="it-IT" sz="1600" i="1" spc="45" dirty="0">
                <a:latin typeface="Georgia" panose="02040502050405020303" pitchFamily="18" charset="0"/>
                <a:cs typeface="Verdana"/>
              </a:rPr>
              <a:t> </a:t>
            </a:r>
            <a:r>
              <a:rPr lang="it-IT" sz="1600" i="1" spc="60" dirty="0">
                <a:latin typeface="Georgia" panose="02040502050405020303" pitchFamily="18" charset="0"/>
                <a:cs typeface="Verdana"/>
              </a:rPr>
              <a:t>rimane</a:t>
            </a:r>
            <a:r>
              <a:rPr lang="it-IT" sz="1600" i="1" spc="55" dirty="0">
                <a:latin typeface="Georgia" panose="02040502050405020303" pitchFamily="18" charset="0"/>
                <a:cs typeface="Verdana"/>
              </a:rPr>
              <a:t> </a:t>
            </a:r>
            <a:r>
              <a:rPr lang="it-IT" sz="1600" i="1" dirty="0">
                <a:latin typeface="Georgia" panose="02040502050405020303" pitchFamily="18" charset="0"/>
                <a:cs typeface="Verdana"/>
              </a:rPr>
              <a:t>fermo</a:t>
            </a:r>
            <a:r>
              <a:rPr lang="it-IT" sz="1600" i="1" spc="50" dirty="0">
                <a:latin typeface="Georgia" panose="02040502050405020303" pitchFamily="18" charset="0"/>
                <a:cs typeface="Verdana"/>
              </a:rPr>
              <a:t> </a:t>
            </a:r>
            <a:r>
              <a:rPr lang="it-IT" sz="1600" i="1" dirty="0">
                <a:latin typeface="Georgia" panose="02040502050405020303" pitchFamily="18" charset="0"/>
                <a:cs typeface="Verdana"/>
              </a:rPr>
              <a:t>il</a:t>
            </a:r>
            <a:r>
              <a:rPr lang="it-IT" sz="1600" i="1" spc="50" dirty="0">
                <a:latin typeface="Georgia" panose="02040502050405020303" pitchFamily="18" charset="0"/>
                <a:cs typeface="Verdana"/>
              </a:rPr>
              <a:t> </a:t>
            </a:r>
            <a:r>
              <a:rPr lang="it-IT" sz="1600" i="1" dirty="0">
                <a:latin typeface="Georgia" panose="02040502050405020303" pitchFamily="18" charset="0"/>
                <a:cs typeface="Verdana"/>
              </a:rPr>
              <a:t>dovere</a:t>
            </a:r>
            <a:r>
              <a:rPr lang="it-IT" sz="1600" i="1" spc="60" dirty="0">
                <a:latin typeface="Georgia" panose="02040502050405020303" pitchFamily="18" charset="0"/>
                <a:cs typeface="Verdana"/>
              </a:rPr>
              <a:t> </a:t>
            </a:r>
            <a:r>
              <a:rPr lang="it-IT" sz="1600" i="1" dirty="0">
                <a:latin typeface="Georgia" panose="02040502050405020303" pitchFamily="18" charset="0"/>
                <a:cs typeface="Verdana"/>
              </a:rPr>
              <a:t>di</a:t>
            </a:r>
            <a:r>
              <a:rPr lang="it-IT" sz="1600" i="1" spc="50" dirty="0">
                <a:latin typeface="Georgia" panose="02040502050405020303" pitchFamily="18" charset="0"/>
                <a:cs typeface="Verdana"/>
              </a:rPr>
              <a:t> </a:t>
            </a:r>
            <a:r>
              <a:rPr lang="it-IT" sz="1600" i="1" dirty="0">
                <a:latin typeface="Georgia" panose="02040502050405020303" pitchFamily="18" charset="0"/>
                <a:cs typeface="Verdana"/>
              </a:rPr>
              <a:t>vigilanza</a:t>
            </a:r>
            <a:r>
              <a:rPr lang="it-IT" sz="1600" i="1" spc="40" dirty="0">
                <a:latin typeface="Georgia" panose="02040502050405020303" pitchFamily="18" charset="0"/>
                <a:cs typeface="Verdana"/>
              </a:rPr>
              <a:t> </a:t>
            </a:r>
            <a:r>
              <a:rPr lang="it-IT" sz="1600" i="1" dirty="0">
                <a:latin typeface="Georgia" panose="02040502050405020303" pitchFamily="18" charset="0"/>
                <a:cs typeface="Verdana"/>
              </a:rPr>
              <a:t>di</a:t>
            </a:r>
            <a:r>
              <a:rPr lang="it-IT" sz="1600" i="1" spc="50" dirty="0">
                <a:latin typeface="Georgia" panose="02040502050405020303" pitchFamily="18" charset="0"/>
                <a:cs typeface="Verdana"/>
              </a:rPr>
              <a:t> </a:t>
            </a:r>
            <a:r>
              <a:rPr lang="it-IT" sz="1600" i="1" dirty="0">
                <a:latin typeface="Georgia" panose="02040502050405020303" pitchFamily="18" charset="0"/>
                <a:cs typeface="Verdana"/>
              </a:rPr>
              <a:t>cui</a:t>
            </a:r>
            <a:r>
              <a:rPr lang="it-IT" sz="1600" i="1" spc="50" dirty="0">
                <a:latin typeface="Georgia" panose="02040502050405020303" pitchFamily="18" charset="0"/>
                <a:cs typeface="Verdana"/>
              </a:rPr>
              <a:t> </a:t>
            </a:r>
            <a:r>
              <a:rPr lang="it-IT" sz="1600" i="1" dirty="0">
                <a:latin typeface="Georgia" panose="02040502050405020303" pitchFamily="18" charset="0"/>
                <a:cs typeface="Verdana"/>
              </a:rPr>
              <a:t>all’articolo</a:t>
            </a:r>
            <a:r>
              <a:rPr lang="it-IT" sz="1600" i="1" spc="45" dirty="0">
                <a:latin typeface="Georgia" panose="02040502050405020303" pitchFamily="18" charset="0"/>
                <a:cs typeface="Verdana"/>
              </a:rPr>
              <a:t> </a:t>
            </a:r>
            <a:r>
              <a:rPr lang="it-IT" sz="1600" i="1" spc="-30" dirty="0">
                <a:latin typeface="Georgia" panose="02040502050405020303" pitchFamily="18" charset="0"/>
                <a:cs typeface="Verdana"/>
              </a:rPr>
              <a:t>2403</a:t>
            </a:r>
            <a:r>
              <a:rPr lang="it-IT" sz="1600" i="1" spc="50" dirty="0">
                <a:latin typeface="Georgia" panose="02040502050405020303" pitchFamily="18" charset="0"/>
                <a:cs typeface="Verdana"/>
              </a:rPr>
              <a:t> </a:t>
            </a:r>
            <a:r>
              <a:rPr lang="it-IT" sz="1600" i="1" spc="-25" dirty="0">
                <a:latin typeface="Georgia" panose="02040502050405020303" pitchFamily="18" charset="0"/>
                <a:cs typeface="Verdana"/>
              </a:rPr>
              <a:t>del </a:t>
            </a:r>
            <a:r>
              <a:rPr lang="it-IT" sz="1600" i="1" dirty="0">
                <a:latin typeface="Georgia" panose="02040502050405020303" pitchFamily="18" charset="0"/>
                <a:cs typeface="Verdana"/>
              </a:rPr>
              <a:t>codice</a:t>
            </a:r>
            <a:r>
              <a:rPr lang="it-IT" sz="1600" i="1" spc="90" dirty="0">
                <a:latin typeface="Georgia" panose="02040502050405020303" pitchFamily="18" charset="0"/>
                <a:cs typeface="Verdana"/>
              </a:rPr>
              <a:t> </a:t>
            </a:r>
            <a:r>
              <a:rPr lang="it-IT" sz="1600" i="1" spc="-10" dirty="0">
                <a:latin typeface="Georgia" panose="02040502050405020303" pitchFamily="18" charset="0"/>
                <a:cs typeface="Verdana"/>
              </a:rPr>
              <a:t>civile.</a:t>
            </a:r>
            <a:endParaRPr lang="it-IT" sz="1600" dirty="0">
              <a:latin typeface="Georgia" panose="02040502050405020303" pitchFamily="18" charset="0"/>
              <a:cs typeface="Verdana"/>
            </a:endParaRPr>
          </a:p>
          <a:p>
            <a:pPr marL="393700" marR="43180" algn="just">
              <a:lnSpc>
                <a:spcPct val="102200"/>
              </a:lnSpc>
              <a:spcBef>
                <a:spcPts val="880"/>
              </a:spcBef>
              <a:buClrTx/>
              <a:buFont typeface="+mj-lt"/>
              <a:buAutoNum type="arabicPeriod"/>
              <a:tabLst>
                <a:tab pos="395605" algn="l"/>
              </a:tabLst>
            </a:pPr>
            <a:r>
              <a:rPr lang="it-IT" sz="1600" b="1" i="1" spc="-10" dirty="0">
                <a:latin typeface="Georgia" panose="02040502050405020303" pitchFamily="18" charset="0"/>
                <a:cs typeface="Verdana"/>
              </a:rPr>
              <a:t>La</a:t>
            </a:r>
            <a:r>
              <a:rPr lang="it-IT" sz="1600" b="1" i="1" spc="655" dirty="0">
                <a:latin typeface="Georgia" panose="02040502050405020303" pitchFamily="18" charset="0"/>
                <a:cs typeface="Verdana"/>
              </a:rPr>
              <a:t> </a:t>
            </a:r>
            <a:r>
              <a:rPr lang="it-IT" sz="1600" b="1" i="1" spc="-50" dirty="0">
                <a:latin typeface="Georgia" panose="02040502050405020303" pitchFamily="18" charset="0"/>
                <a:cs typeface="Verdana"/>
              </a:rPr>
              <a:t>tempestiva</a:t>
            </a:r>
            <a:r>
              <a:rPr lang="it-IT" sz="1600" b="1" i="1" spc="645" dirty="0">
                <a:latin typeface="Georgia" panose="02040502050405020303" pitchFamily="18" charset="0"/>
                <a:cs typeface="Verdana"/>
              </a:rPr>
              <a:t> </a:t>
            </a:r>
            <a:r>
              <a:rPr lang="it-IT" sz="1600" b="1" i="1" spc="-40" dirty="0">
                <a:latin typeface="Georgia" panose="02040502050405020303" pitchFamily="18" charset="0"/>
                <a:cs typeface="Verdana"/>
              </a:rPr>
              <a:t>segnalazione</a:t>
            </a:r>
            <a:r>
              <a:rPr lang="it-IT" sz="1600" b="1" i="1" spc="640" dirty="0">
                <a:latin typeface="Georgia" panose="02040502050405020303" pitchFamily="18" charset="0"/>
                <a:cs typeface="Verdana"/>
              </a:rPr>
              <a:t> </a:t>
            </a:r>
            <a:r>
              <a:rPr lang="it-IT" sz="1600" b="1" i="1" spc="-50" dirty="0">
                <a:latin typeface="Georgia" panose="02040502050405020303" pitchFamily="18" charset="0"/>
                <a:cs typeface="Verdana"/>
              </a:rPr>
              <a:t>all’organo</a:t>
            </a:r>
            <a:r>
              <a:rPr lang="it-IT" sz="1600" b="1" i="1" spc="650" dirty="0">
                <a:latin typeface="Georgia" panose="02040502050405020303" pitchFamily="18" charset="0"/>
                <a:cs typeface="Verdana"/>
              </a:rPr>
              <a:t> </a:t>
            </a:r>
            <a:r>
              <a:rPr lang="it-IT" sz="1600" b="1" i="1" spc="-50" dirty="0">
                <a:latin typeface="Georgia" panose="02040502050405020303" pitchFamily="18" charset="0"/>
                <a:cs typeface="Verdana"/>
              </a:rPr>
              <a:t>amministrativo</a:t>
            </a:r>
            <a:r>
              <a:rPr lang="it-IT" sz="1600" b="1" i="1" spc="635" dirty="0">
                <a:latin typeface="Georgia" panose="02040502050405020303" pitchFamily="18" charset="0"/>
                <a:cs typeface="Verdana"/>
              </a:rPr>
              <a:t> </a:t>
            </a:r>
            <a:r>
              <a:rPr lang="it-IT" sz="1600" i="1" spc="70" dirty="0">
                <a:latin typeface="Georgia" panose="02040502050405020303" pitchFamily="18" charset="0"/>
                <a:cs typeface="Verdana"/>
              </a:rPr>
              <a:t>ai</a:t>
            </a:r>
            <a:r>
              <a:rPr lang="it-IT" sz="1600" i="1" dirty="0">
                <a:latin typeface="Georgia" panose="02040502050405020303" pitchFamily="18" charset="0"/>
                <a:cs typeface="Verdana"/>
              </a:rPr>
              <a:t>  </a:t>
            </a:r>
            <a:r>
              <a:rPr lang="it-IT" sz="1600" i="1" spc="-5" dirty="0">
                <a:latin typeface="Georgia" panose="02040502050405020303" pitchFamily="18" charset="0"/>
                <a:cs typeface="Verdana"/>
              </a:rPr>
              <a:t>sensi</a:t>
            </a:r>
            <a:r>
              <a:rPr lang="it-IT" sz="1600" i="1" dirty="0">
                <a:latin typeface="Georgia" panose="02040502050405020303" pitchFamily="18" charset="0"/>
                <a:cs typeface="Verdana"/>
              </a:rPr>
              <a:t>  </a:t>
            </a:r>
            <a:r>
              <a:rPr lang="it-IT" sz="1600" i="1" spc="30" dirty="0">
                <a:latin typeface="Georgia" panose="02040502050405020303" pitchFamily="18" charset="0"/>
                <a:cs typeface="Verdana"/>
              </a:rPr>
              <a:t>del</a:t>
            </a:r>
            <a:r>
              <a:rPr lang="it-IT" sz="1600" i="1" spc="-15" dirty="0">
                <a:latin typeface="Georgia" panose="02040502050405020303" pitchFamily="18" charset="0"/>
                <a:cs typeface="Verdana"/>
              </a:rPr>
              <a:t> </a:t>
            </a:r>
            <a:r>
              <a:rPr lang="it-IT" sz="1600" i="1" spc="120" dirty="0">
                <a:latin typeface="Georgia" panose="02040502050405020303" pitchFamily="18" charset="0"/>
                <a:cs typeface="Verdana"/>
              </a:rPr>
              <a:t>comma</a:t>
            </a:r>
            <a:r>
              <a:rPr lang="it-IT" sz="1600" i="1" spc="220" dirty="0">
                <a:latin typeface="Georgia" panose="02040502050405020303" pitchFamily="18" charset="0"/>
                <a:cs typeface="Verdana"/>
              </a:rPr>
              <a:t> </a:t>
            </a:r>
            <a:r>
              <a:rPr lang="it-IT" sz="1600" i="1" spc="-495" dirty="0">
                <a:latin typeface="Georgia" panose="02040502050405020303" pitchFamily="18" charset="0"/>
                <a:cs typeface="Verdana"/>
              </a:rPr>
              <a:t>1</a:t>
            </a:r>
            <a:r>
              <a:rPr lang="it-IT" sz="1600" i="1" spc="200" dirty="0">
                <a:latin typeface="Georgia" panose="02040502050405020303" pitchFamily="18" charset="0"/>
                <a:cs typeface="Verdana"/>
              </a:rPr>
              <a:t> </a:t>
            </a:r>
            <a:r>
              <a:rPr lang="it-IT" sz="1600" i="1" spc="30" dirty="0">
                <a:latin typeface="Georgia" panose="02040502050405020303" pitchFamily="18" charset="0"/>
                <a:cs typeface="Verdana"/>
              </a:rPr>
              <a:t>e</a:t>
            </a:r>
            <a:r>
              <a:rPr lang="it-IT" sz="1600" i="1" spc="210" dirty="0">
                <a:latin typeface="Georgia" panose="02040502050405020303" pitchFamily="18" charset="0"/>
                <a:cs typeface="Verdana"/>
              </a:rPr>
              <a:t> </a:t>
            </a:r>
            <a:r>
              <a:rPr lang="it-IT" sz="1600" b="1" i="1" dirty="0">
                <a:latin typeface="Georgia" panose="02040502050405020303" pitchFamily="18" charset="0"/>
                <a:cs typeface="Verdana"/>
              </a:rPr>
              <a:t>la</a:t>
            </a:r>
            <a:r>
              <a:rPr lang="it-IT" sz="1600" b="1" i="1" spc="215" dirty="0">
                <a:latin typeface="Georgia" panose="02040502050405020303" pitchFamily="18" charset="0"/>
                <a:cs typeface="Verdana"/>
              </a:rPr>
              <a:t> </a:t>
            </a:r>
            <a:r>
              <a:rPr lang="it-IT" sz="1600" b="1" i="1" spc="-40" dirty="0">
                <a:latin typeface="Georgia" panose="02040502050405020303" pitchFamily="18" charset="0"/>
                <a:cs typeface="Verdana"/>
              </a:rPr>
              <a:t>vigilanza</a:t>
            </a:r>
            <a:r>
              <a:rPr lang="it-IT" sz="1600" b="1" i="1" spc="229" dirty="0">
                <a:latin typeface="Georgia" panose="02040502050405020303" pitchFamily="18" charset="0"/>
                <a:cs typeface="Verdana"/>
              </a:rPr>
              <a:t> </a:t>
            </a:r>
            <a:r>
              <a:rPr lang="it-IT" sz="1600" b="1" i="1" spc="-45" dirty="0">
                <a:latin typeface="Georgia" panose="02040502050405020303" pitchFamily="18" charset="0"/>
                <a:cs typeface="Verdana"/>
              </a:rPr>
              <a:t>sull’andamento</a:t>
            </a:r>
            <a:r>
              <a:rPr lang="it-IT" sz="1600" b="1" i="1" spc="210" dirty="0">
                <a:latin typeface="Georgia" panose="02040502050405020303" pitchFamily="18" charset="0"/>
                <a:cs typeface="Verdana"/>
              </a:rPr>
              <a:t> </a:t>
            </a:r>
            <a:r>
              <a:rPr lang="it-IT" sz="1600" b="1" i="1" spc="-50" dirty="0">
                <a:latin typeface="Georgia" panose="02040502050405020303" pitchFamily="18" charset="0"/>
                <a:cs typeface="Verdana"/>
              </a:rPr>
              <a:t>delle</a:t>
            </a:r>
            <a:r>
              <a:rPr lang="it-IT" sz="1600" b="1" i="1" spc="220" dirty="0">
                <a:latin typeface="Georgia" panose="02040502050405020303" pitchFamily="18" charset="0"/>
                <a:cs typeface="Verdana"/>
              </a:rPr>
              <a:t> </a:t>
            </a:r>
            <a:r>
              <a:rPr lang="it-IT" sz="1600" b="1" i="1" spc="-55" dirty="0">
                <a:latin typeface="Georgia" panose="02040502050405020303" pitchFamily="18" charset="0"/>
                <a:cs typeface="Verdana"/>
              </a:rPr>
              <a:t>trattative</a:t>
            </a:r>
            <a:r>
              <a:rPr lang="it-IT" sz="1600" b="1" i="1" spc="210" dirty="0">
                <a:latin typeface="Georgia" panose="02040502050405020303" pitchFamily="18" charset="0"/>
                <a:cs typeface="Verdana"/>
              </a:rPr>
              <a:t> </a:t>
            </a:r>
            <a:r>
              <a:rPr lang="it-IT" sz="1600" b="1" i="1" spc="-55" dirty="0">
                <a:solidFill>
                  <a:srgbClr val="FF0000"/>
                </a:solidFill>
                <a:latin typeface="Georgia" panose="02040502050405020303" pitchFamily="18" charset="0"/>
                <a:cs typeface="Verdana"/>
              </a:rPr>
              <a:t>sono</a:t>
            </a:r>
            <a:r>
              <a:rPr lang="it-IT" sz="1600" b="1" i="1" spc="210" dirty="0">
                <a:solidFill>
                  <a:srgbClr val="FF0000"/>
                </a:solidFill>
                <a:latin typeface="Georgia" panose="02040502050405020303" pitchFamily="18" charset="0"/>
                <a:cs typeface="Verdana"/>
              </a:rPr>
              <a:t> </a:t>
            </a:r>
            <a:r>
              <a:rPr lang="it-IT" sz="1600" b="1" i="1" spc="-45" dirty="0">
                <a:solidFill>
                  <a:srgbClr val="FF0000"/>
                </a:solidFill>
                <a:latin typeface="Georgia" panose="02040502050405020303" pitchFamily="18" charset="0"/>
                <a:cs typeface="Verdana"/>
              </a:rPr>
              <a:t>valutate</a:t>
            </a:r>
            <a:r>
              <a:rPr lang="it-IT" sz="1600" b="1" i="1" spc="220" dirty="0">
                <a:solidFill>
                  <a:srgbClr val="FF0000"/>
                </a:solidFill>
                <a:latin typeface="Georgia" panose="02040502050405020303" pitchFamily="18" charset="0"/>
                <a:cs typeface="Verdana"/>
              </a:rPr>
              <a:t> </a:t>
            </a:r>
            <a:r>
              <a:rPr lang="it-IT" sz="1600" b="1" i="1" dirty="0">
                <a:solidFill>
                  <a:srgbClr val="FF0000"/>
                </a:solidFill>
                <a:latin typeface="Georgia" panose="02040502050405020303" pitchFamily="18" charset="0"/>
                <a:cs typeface="Verdana"/>
              </a:rPr>
              <a:t>ai </a:t>
            </a:r>
            <a:r>
              <a:rPr lang="it-IT" sz="1600" b="1" i="1" spc="-25" dirty="0">
                <a:solidFill>
                  <a:srgbClr val="FF0000"/>
                </a:solidFill>
                <a:latin typeface="Georgia" panose="02040502050405020303" pitchFamily="18" charset="0"/>
                <a:cs typeface="Verdana"/>
              </a:rPr>
              <a:t>fini </a:t>
            </a:r>
            <a:r>
              <a:rPr lang="it-IT" sz="1600" b="1" i="1" spc="-25" dirty="0">
                <a:solidFill>
                  <a:srgbClr val="00B050"/>
                </a:solidFill>
                <a:latin typeface="Georgia" panose="02040502050405020303" pitchFamily="18" charset="0"/>
                <a:cs typeface="Verdana"/>
              </a:rPr>
              <a:t>dell’attenuazione o esclusione </a:t>
            </a:r>
            <a:r>
              <a:rPr lang="it-IT" sz="1600" b="1" i="1" spc="-110" dirty="0">
                <a:solidFill>
                  <a:srgbClr val="00B050"/>
                </a:solidFill>
                <a:latin typeface="Georgia" panose="02040502050405020303" pitchFamily="18" charset="0"/>
                <a:cs typeface="Verdana"/>
              </a:rPr>
              <a:t> </a:t>
            </a:r>
            <a:r>
              <a:rPr lang="it-IT" sz="1600" b="1" i="1" spc="-35" dirty="0">
                <a:solidFill>
                  <a:srgbClr val="FF0000"/>
                </a:solidFill>
                <a:latin typeface="Georgia" panose="02040502050405020303" pitchFamily="18" charset="0"/>
                <a:cs typeface="Verdana"/>
              </a:rPr>
              <a:t>della</a:t>
            </a:r>
            <a:r>
              <a:rPr lang="it-IT" sz="1600" b="1" i="1" spc="-95" dirty="0">
                <a:solidFill>
                  <a:srgbClr val="FF0000"/>
                </a:solidFill>
                <a:latin typeface="Georgia" panose="02040502050405020303" pitchFamily="18" charset="0"/>
                <a:cs typeface="Verdana"/>
              </a:rPr>
              <a:t> </a:t>
            </a:r>
            <a:r>
              <a:rPr lang="it-IT" sz="1600" b="1" i="1" spc="-55" dirty="0">
                <a:solidFill>
                  <a:srgbClr val="FF0000"/>
                </a:solidFill>
                <a:latin typeface="Georgia" panose="02040502050405020303" pitchFamily="18" charset="0"/>
                <a:cs typeface="Verdana"/>
              </a:rPr>
              <a:t>responsabilità</a:t>
            </a:r>
            <a:r>
              <a:rPr lang="it-IT" sz="1600" b="1" i="1" spc="-82" baseline="10802" dirty="0">
                <a:solidFill>
                  <a:srgbClr val="FF0000"/>
                </a:solidFill>
                <a:latin typeface="Georgia" panose="02040502050405020303" pitchFamily="18" charset="0"/>
                <a:cs typeface="Verdana"/>
              </a:rPr>
              <a:t>̀</a:t>
            </a:r>
            <a:r>
              <a:rPr lang="it-IT" sz="1600" b="1" i="1" spc="-135" baseline="10802" dirty="0">
                <a:solidFill>
                  <a:srgbClr val="FF0000"/>
                </a:solidFill>
                <a:latin typeface="Georgia" panose="02040502050405020303" pitchFamily="18" charset="0"/>
                <a:cs typeface="Verdana"/>
              </a:rPr>
              <a:t> </a:t>
            </a:r>
            <a:r>
              <a:rPr lang="it-IT" sz="1600" b="1" i="1" spc="-70" dirty="0">
                <a:solidFill>
                  <a:srgbClr val="FF0000"/>
                </a:solidFill>
                <a:latin typeface="Georgia" panose="02040502050405020303" pitchFamily="18" charset="0"/>
                <a:cs typeface="Verdana"/>
              </a:rPr>
              <a:t>prevista</a:t>
            </a:r>
            <a:r>
              <a:rPr lang="it-IT" sz="1600" b="1" i="1" spc="-135" dirty="0">
                <a:solidFill>
                  <a:srgbClr val="FF0000"/>
                </a:solidFill>
                <a:latin typeface="Georgia" panose="02040502050405020303" pitchFamily="18" charset="0"/>
                <a:cs typeface="Verdana"/>
              </a:rPr>
              <a:t> </a:t>
            </a:r>
            <a:r>
              <a:rPr lang="it-IT" sz="1600" b="1" i="1" spc="-55" dirty="0">
                <a:solidFill>
                  <a:srgbClr val="FF0000"/>
                </a:solidFill>
                <a:latin typeface="Georgia" panose="02040502050405020303" pitchFamily="18" charset="0"/>
                <a:cs typeface="Verdana"/>
              </a:rPr>
              <a:t>dall’articolo</a:t>
            </a:r>
            <a:r>
              <a:rPr lang="it-IT" sz="1600" b="1" i="1" spc="-90" dirty="0">
                <a:solidFill>
                  <a:srgbClr val="FF0000"/>
                </a:solidFill>
                <a:latin typeface="Georgia" panose="02040502050405020303" pitchFamily="18" charset="0"/>
                <a:cs typeface="Verdana"/>
              </a:rPr>
              <a:t> </a:t>
            </a:r>
            <a:r>
              <a:rPr lang="it-IT" sz="1600" b="1" i="1" spc="-125" dirty="0">
                <a:solidFill>
                  <a:srgbClr val="FF0000"/>
                </a:solidFill>
                <a:latin typeface="Georgia" panose="02040502050405020303" pitchFamily="18" charset="0"/>
                <a:cs typeface="Verdana"/>
              </a:rPr>
              <a:t>2407</a:t>
            </a:r>
            <a:r>
              <a:rPr lang="it-IT" sz="1600" b="1" i="1" spc="-100" dirty="0">
                <a:solidFill>
                  <a:srgbClr val="FF0000"/>
                </a:solidFill>
                <a:latin typeface="Georgia" panose="02040502050405020303" pitchFamily="18" charset="0"/>
                <a:cs typeface="Verdana"/>
              </a:rPr>
              <a:t> </a:t>
            </a:r>
            <a:r>
              <a:rPr lang="it-IT" sz="1600" b="1" i="1" spc="-50" dirty="0">
                <a:solidFill>
                  <a:srgbClr val="FF0000"/>
                </a:solidFill>
                <a:latin typeface="Georgia" panose="02040502050405020303" pitchFamily="18" charset="0"/>
                <a:cs typeface="Verdana"/>
              </a:rPr>
              <a:t>del</a:t>
            </a:r>
            <a:r>
              <a:rPr lang="it-IT" sz="1600" b="1" i="1" spc="-100" dirty="0">
                <a:solidFill>
                  <a:srgbClr val="FF0000"/>
                </a:solidFill>
                <a:latin typeface="Georgia" panose="02040502050405020303" pitchFamily="18" charset="0"/>
                <a:cs typeface="Verdana"/>
              </a:rPr>
              <a:t> </a:t>
            </a:r>
            <a:r>
              <a:rPr lang="it-IT" sz="1600" b="1" i="1" spc="-40" dirty="0">
                <a:solidFill>
                  <a:srgbClr val="FF0000"/>
                </a:solidFill>
                <a:latin typeface="Georgia" panose="02040502050405020303" pitchFamily="18" charset="0"/>
                <a:cs typeface="Verdana"/>
              </a:rPr>
              <a:t>codice</a:t>
            </a:r>
            <a:r>
              <a:rPr lang="it-IT" sz="1600" b="1" i="1" spc="-105" dirty="0">
                <a:solidFill>
                  <a:srgbClr val="FF0000"/>
                </a:solidFill>
                <a:latin typeface="Georgia" panose="02040502050405020303" pitchFamily="18" charset="0"/>
                <a:cs typeface="Verdana"/>
              </a:rPr>
              <a:t> </a:t>
            </a:r>
            <a:r>
              <a:rPr lang="it-IT" sz="1600" b="1" i="1" spc="-95" dirty="0">
                <a:solidFill>
                  <a:srgbClr val="FF0000"/>
                </a:solidFill>
                <a:latin typeface="Georgia" panose="02040502050405020303" pitchFamily="18" charset="0"/>
                <a:cs typeface="Verdana"/>
              </a:rPr>
              <a:t>civile</a:t>
            </a:r>
            <a:r>
              <a:rPr lang="it-IT" sz="1600" i="1" spc="-95" dirty="0">
                <a:solidFill>
                  <a:srgbClr val="FF0000"/>
                </a:solidFill>
                <a:latin typeface="Georgia" panose="02040502050405020303" pitchFamily="18" charset="0"/>
                <a:cs typeface="Verdana"/>
              </a:rPr>
              <a:t> </a:t>
            </a:r>
            <a:r>
              <a:rPr lang="it-IT" sz="1600" b="1" i="1" spc="-25" dirty="0">
                <a:solidFill>
                  <a:srgbClr val="00B050"/>
                </a:solidFill>
                <a:latin typeface="Georgia" panose="02040502050405020303" pitchFamily="18" charset="0"/>
                <a:cs typeface="Verdana"/>
              </a:rPr>
              <a:t>o dall’articolo 15 del decreto legislativo 27 gennaio 2010, n. 39. La segnalazione è in ogni caso considerata tempestiva se interviene nel termine di sessanta giorni dalla conoscenza, che non sussiste in caso di colpevole ignoranza, delle condizioni di cui all’articolo 2, comma 1, lettera a), da parte dell’organo di controllo</a:t>
            </a:r>
          </a:p>
          <a:p>
            <a:pPr marL="114300" indent="0">
              <a:buNone/>
            </a:pPr>
            <a:endParaRPr lang="it-IT" dirty="0"/>
          </a:p>
        </p:txBody>
      </p:sp>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23</a:t>
            </a:fld>
            <a:endParaRPr lang="it-IT"/>
          </a:p>
        </p:txBody>
      </p:sp>
      <p:sp>
        <p:nvSpPr>
          <p:cNvPr id="5" name="Rettangolo 4"/>
          <p:cNvSpPr/>
          <p:nvPr/>
        </p:nvSpPr>
        <p:spPr>
          <a:xfrm>
            <a:off x="615821" y="5978632"/>
            <a:ext cx="8679983" cy="435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In verde le modifiche previste dalla bozza di correttivo al CCII</a:t>
            </a:r>
          </a:p>
        </p:txBody>
      </p:sp>
    </p:spTree>
    <p:extLst>
      <p:ext uri="{BB962C8B-B14F-4D97-AF65-F5344CB8AC3E}">
        <p14:creationId xmlns:p14="http://schemas.microsoft.com/office/powerpoint/2010/main" val="3017386630"/>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6">
                    <a:lumMod val="75000"/>
                  </a:schemeClr>
                </a:solidFill>
                <a:latin typeface="Georgia" panose="02040502050405020303" pitchFamily="18" charset="0"/>
              </a:rPr>
              <a:t>Flusso informativo – sindaci </a:t>
            </a:r>
            <a:endParaRPr lang="it-IT" dirty="0"/>
          </a:p>
        </p:txBody>
      </p:sp>
      <p:sp>
        <p:nvSpPr>
          <p:cNvPr id="3" name="Segnaposto testo 2"/>
          <p:cNvSpPr>
            <a:spLocks noGrp="1"/>
          </p:cNvSpPr>
          <p:nvPr>
            <p:ph type="body" idx="1"/>
          </p:nvPr>
        </p:nvSpPr>
        <p:spPr/>
        <p:txBody>
          <a:bodyPr/>
          <a:lstStyle/>
          <a:p>
            <a:pPr marL="114300" indent="0">
              <a:buNone/>
            </a:pPr>
            <a:r>
              <a:rPr lang="it-IT" sz="1600" b="1" dirty="0">
                <a:solidFill>
                  <a:srgbClr val="FF0000"/>
                </a:solidFill>
                <a:latin typeface="Georgia" panose="02040502050405020303" pitchFamily="18" charset="0"/>
                <a:cs typeface="Tahoma"/>
              </a:rPr>
              <a:t>L’art.</a:t>
            </a:r>
            <a:r>
              <a:rPr lang="it-IT" sz="1600" b="1" spc="5" dirty="0">
                <a:solidFill>
                  <a:srgbClr val="FF0000"/>
                </a:solidFill>
                <a:latin typeface="Georgia" panose="02040502050405020303" pitchFamily="18" charset="0"/>
                <a:cs typeface="Tahoma"/>
              </a:rPr>
              <a:t> </a:t>
            </a:r>
            <a:r>
              <a:rPr lang="it-IT" sz="1600" b="1" spc="-80" dirty="0">
                <a:solidFill>
                  <a:srgbClr val="FF0000"/>
                </a:solidFill>
                <a:latin typeface="Georgia" panose="02040502050405020303" pitchFamily="18" charset="0"/>
                <a:cs typeface="Tahoma"/>
              </a:rPr>
              <a:t>25-</a:t>
            </a:r>
            <a:r>
              <a:rPr lang="it-IT" sz="1600" b="1" i="1" spc="-55" dirty="0">
                <a:solidFill>
                  <a:srgbClr val="FF0000"/>
                </a:solidFill>
                <a:latin typeface="Georgia" panose="02040502050405020303" pitchFamily="18" charset="0"/>
                <a:cs typeface="Verdana"/>
              </a:rPr>
              <a:t>octies</a:t>
            </a:r>
            <a:r>
              <a:rPr lang="it-IT" sz="1600" b="1" i="1" spc="-80" dirty="0">
                <a:solidFill>
                  <a:srgbClr val="FF0000"/>
                </a:solidFill>
                <a:latin typeface="Georgia" panose="02040502050405020303" pitchFamily="18" charset="0"/>
                <a:cs typeface="Verdana"/>
              </a:rPr>
              <a:t> </a:t>
            </a:r>
            <a:r>
              <a:rPr lang="it-IT" sz="1600" b="1" i="1" spc="-204" dirty="0">
                <a:solidFill>
                  <a:srgbClr val="FF0000"/>
                </a:solidFill>
                <a:latin typeface="Georgia" panose="02040502050405020303" pitchFamily="18" charset="0"/>
                <a:cs typeface="Verdana"/>
              </a:rPr>
              <a:t>CCII</a:t>
            </a:r>
            <a:r>
              <a:rPr lang="it-IT" sz="1600" b="1" i="1" spc="-85" dirty="0">
                <a:solidFill>
                  <a:srgbClr val="FF0000"/>
                </a:solidFill>
                <a:latin typeface="Georgia" panose="02040502050405020303" pitchFamily="18" charset="0"/>
                <a:cs typeface="Verdana"/>
              </a:rPr>
              <a:t> </a:t>
            </a:r>
            <a:r>
              <a:rPr lang="it-IT" sz="1600" b="1" i="1" spc="-165" dirty="0">
                <a:solidFill>
                  <a:srgbClr val="FF0000"/>
                </a:solidFill>
                <a:latin typeface="Georgia" panose="02040502050405020303" pitchFamily="18" charset="0"/>
                <a:cs typeface="Verdana"/>
              </a:rPr>
              <a:t>-</a:t>
            </a:r>
            <a:r>
              <a:rPr lang="it-IT" sz="1600" b="1" i="1" spc="-95" dirty="0">
                <a:solidFill>
                  <a:srgbClr val="FF0000"/>
                </a:solidFill>
                <a:latin typeface="Georgia" panose="02040502050405020303" pitchFamily="18" charset="0"/>
                <a:cs typeface="Verdana"/>
              </a:rPr>
              <a:t> </a:t>
            </a:r>
            <a:r>
              <a:rPr lang="it-IT" sz="1600" b="1" i="1" spc="-45" dirty="0">
                <a:solidFill>
                  <a:srgbClr val="FF0000"/>
                </a:solidFill>
                <a:latin typeface="Georgia" panose="02040502050405020303" pitchFamily="18" charset="0"/>
                <a:cs typeface="Verdana"/>
              </a:rPr>
              <a:t>Segnalazione</a:t>
            </a:r>
            <a:r>
              <a:rPr lang="it-IT" sz="1600" b="1" i="1" spc="-75" dirty="0">
                <a:solidFill>
                  <a:srgbClr val="FF0000"/>
                </a:solidFill>
                <a:latin typeface="Georgia" panose="02040502050405020303" pitchFamily="18" charset="0"/>
                <a:cs typeface="Verdana"/>
              </a:rPr>
              <a:t> </a:t>
            </a:r>
            <a:r>
              <a:rPr lang="it-IT" sz="1600" b="1" i="1" spc="-60" dirty="0">
                <a:solidFill>
                  <a:srgbClr val="FF0000"/>
                </a:solidFill>
                <a:latin typeface="Georgia" panose="02040502050405020303" pitchFamily="18" charset="0"/>
                <a:cs typeface="Verdana"/>
              </a:rPr>
              <a:t>dell’organo </a:t>
            </a:r>
            <a:r>
              <a:rPr lang="it-IT" sz="1600" b="1" i="1" spc="-45" dirty="0">
                <a:solidFill>
                  <a:srgbClr val="FF0000"/>
                </a:solidFill>
                <a:latin typeface="Georgia" panose="02040502050405020303" pitchFamily="18" charset="0"/>
                <a:cs typeface="Verdana"/>
              </a:rPr>
              <a:t>di</a:t>
            </a:r>
            <a:r>
              <a:rPr lang="it-IT" sz="1600" b="1" i="1" spc="-105" dirty="0">
                <a:solidFill>
                  <a:srgbClr val="FF0000"/>
                </a:solidFill>
                <a:latin typeface="Georgia" panose="02040502050405020303" pitchFamily="18" charset="0"/>
                <a:cs typeface="Verdana"/>
              </a:rPr>
              <a:t> </a:t>
            </a:r>
            <a:r>
              <a:rPr lang="it-IT" sz="1600" b="1" i="1" spc="-60" dirty="0">
                <a:solidFill>
                  <a:srgbClr val="FF0000"/>
                </a:solidFill>
                <a:latin typeface="Georgia" panose="02040502050405020303" pitchFamily="18" charset="0"/>
                <a:cs typeface="Verdana"/>
              </a:rPr>
              <a:t>controllo comma 2 bis </a:t>
            </a:r>
            <a:endParaRPr lang="it-IT" sz="1600" dirty="0"/>
          </a:p>
          <a:p>
            <a:pPr marL="114300" indent="0">
              <a:buNone/>
            </a:pPr>
            <a:r>
              <a:rPr lang="it-IT" sz="1600" dirty="0"/>
              <a:t>Omissis</a:t>
            </a:r>
          </a:p>
          <a:p>
            <a:pPr marL="114300" indent="0">
              <a:buNone/>
            </a:pPr>
            <a:endParaRPr lang="it-IT" sz="1600" dirty="0"/>
          </a:p>
          <a:p>
            <a:pPr marL="114300" indent="0" algn="just">
              <a:buNone/>
            </a:pPr>
            <a:r>
              <a:rPr lang="it-IT" sz="1600" b="1" i="1" spc="-45" dirty="0">
                <a:solidFill>
                  <a:srgbClr val="00B050"/>
                </a:solidFill>
                <a:latin typeface="Georgia" panose="02040502050405020303" pitchFamily="18" charset="0"/>
                <a:cs typeface="Verdana"/>
              </a:rPr>
              <a:t>2 bis. Al solo fine di agevolare la previsione di cui all’articolo 3, comma 3, l'organo di controllo societario e il soggetto incaricato della revisione legale se, nell’esercizio delle rispettive funzioni, riscontrano la sussistenza di uno dei segnali di cui allo stesso articolo 3, comma 4, lo segnalano all’organo amministrativo. </a:t>
            </a:r>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24</a:t>
            </a:fld>
            <a:endParaRPr lang="it-IT"/>
          </a:p>
        </p:txBody>
      </p:sp>
      <p:sp>
        <p:nvSpPr>
          <p:cNvPr id="5" name="Rettangolo 4"/>
          <p:cNvSpPr/>
          <p:nvPr/>
        </p:nvSpPr>
        <p:spPr>
          <a:xfrm>
            <a:off x="597159" y="5570376"/>
            <a:ext cx="8698646" cy="447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In verde le modifiche previste dalla bozza di correttivo al CCII</a:t>
            </a:r>
          </a:p>
        </p:txBody>
      </p:sp>
    </p:spTree>
    <p:extLst>
      <p:ext uri="{BB962C8B-B14F-4D97-AF65-F5344CB8AC3E}">
        <p14:creationId xmlns:p14="http://schemas.microsoft.com/office/powerpoint/2010/main" val="1659322999"/>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5"/>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25</a:t>
            </a:fld>
            <a:endParaRPr/>
          </a:p>
        </p:txBody>
      </p:sp>
      <p:sp>
        <p:nvSpPr>
          <p:cNvPr id="381" name="Google Shape;381;p25"/>
          <p:cNvSpPr/>
          <p:nvPr/>
        </p:nvSpPr>
        <p:spPr>
          <a:xfrm>
            <a:off x="620094" y="664800"/>
            <a:ext cx="8576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400" dirty="0">
                <a:solidFill>
                  <a:schemeClr val="accent6">
                    <a:lumMod val="75000"/>
                  </a:schemeClr>
                </a:solidFill>
                <a:latin typeface="Georgia"/>
                <a:ea typeface="Georgia"/>
                <a:cs typeface="Georgia"/>
                <a:sym typeface="Georgia"/>
              </a:rPr>
              <a:t>LA VIGILANZA DELL’ORGANO DI CONTROLLO </a:t>
            </a:r>
            <a:endParaRPr sz="1800" dirty="0">
              <a:solidFill>
                <a:schemeClr val="accent6">
                  <a:lumMod val="75000"/>
                </a:schemeClr>
              </a:solidFill>
            </a:endParaRPr>
          </a:p>
        </p:txBody>
      </p:sp>
      <p:grpSp>
        <p:nvGrpSpPr>
          <p:cNvPr id="382" name="Google Shape;382;p25"/>
          <p:cNvGrpSpPr/>
          <p:nvPr/>
        </p:nvGrpSpPr>
        <p:grpSpPr>
          <a:xfrm>
            <a:off x="424615" y="1311008"/>
            <a:ext cx="610850" cy="1035675"/>
            <a:chOff x="0" y="0"/>
            <a:chExt cx="610850" cy="1035675"/>
          </a:xfrm>
        </p:grpSpPr>
        <p:sp>
          <p:nvSpPr>
            <p:cNvPr id="383" name="Google Shape;383;p25"/>
            <p:cNvSpPr/>
            <p:nvPr/>
          </p:nvSpPr>
          <p:spPr>
            <a:xfrm>
              <a:off x="0" y="0"/>
              <a:ext cx="610850" cy="1035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5"/>
            <p:cNvSpPr/>
            <p:nvPr/>
          </p:nvSpPr>
          <p:spPr>
            <a:xfrm>
              <a:off x="11112" y="11112"/>
              <a:ext cx="588645" cy="1013460"/>
            </a:xfrm>
            <a:custGeom>
              <a:avLst/>
              <a:gdLst/>
              <a:ahLst/>
              <a:cxnLst/>
              <a:rect l="l" t="t" r="r" b="b"/>
              <a:pathLst>
                <a:path w="588645" h="1013460" extrusionOk="0">
                  <a:moveTo>
                    <a:pt x="294132" y="0"/>
                  </a:moveTo>
                  <a:lnTo>
                    <a:pt x="0" y="0"/>
                  </a:lnTo>
                  <a:lnTo>
                    <a:pt x="294132" y="506730"/>
                  </a:lnTo>
                  <a:lnTo>
                    <a:pt x="0" y="1013460"/>
                  </a:lnTo>
                  <a:lnTo>
                    <a:pt x="294132" y="1013460"/>
                  </a:lnTo>
                  <a:lnTo>
                    <a:pt x="588264" y="506730"/>
                  </a:lnTo>
                  <a:lnTo>
                    <a:pt x="294132" y="0"/>
                  </a:lnTo>
                  <a:close/>
                </a:path>
              </a:pathLst>
            </a:custGeom>
            <a:solidFill>
              <a:srgbClr val="1A315F"/>
            </a:solidFill>
            <a:ln>
              <a:noFill/>
            </a:ln>
          </p:spPr>
        </p:sp>
        <p:sp>
          <p:nvSpPr>
            <p:cNvPr id="385" name="Google Shape;385;p25"/>
            <p:cNvSpPr/>
            <p:nvPr/>
          </p:nvSpPr>
          <p:spPr>
            <a:xfrm>
              <a:off x="11112" y="11112"/>
              <a:ext cx="588645" cy="1013460"/>
            </a:xfrm>
            <a:custGeom>
              <a:avLst/>
              <a:gdLst/>
              <a:ahLst/>
              <a:cxnLst/>
              <a:rect l="l" t="t" r="r" b="b"/>
              <a:pathLst>
                <a:path w="588645" h="1013460" extrusionOk="0">
                  <a:moveTo>
                    <a:pt x="0" y="0"/>
                  </a:moveTo>
                  <a:lnTo>
                    <a:pt x="294132" y="0"/>
                  </a:lnTo>
                  <a:lnTo>
                    <a:pt x="588264" y="506730"/>
                  </a:lnTo>
                  <a:lnTo>
                    <a:pt x="294132" y="1013460"/>
                  </a:lnTo>
                  <a:lnTo>
                    <a:pt x="0" y="1013460"/>
                  </a:lnTo>
                  <a:lnTo>
                    <a:pt x="294132" y="506730"/>
                  </a:lnTo>
                  <a:lnTo>
                    <a:pt x="0" y="0"/>
                  </a:lnTo>
                  <a:close/>
                </a:path>
              </a:pathLst>
            </a:custGeom>
            <a:noFill/>
            <a:ln w="22225" cap="flat" cmpd="sng">
              <a:solidFill>
                <a:srgbClr val="050F23"/>
              </a:solidFill>
              <a:prstDash val="solid"/>
              <a:round/>
              <a:headEnd type="none" w="sm" len="sm"/>
              <a:tailEnd type="none" w="sm" len="sm"/>
            </a:ln>
          </p:spPr>
        </p:sp>
      </p:grpSp>
      <p:sp>
        <p:nvSpPr>
          <p:cNvPr id="386" name="Google Shape;386;p25"/>
          <p:cNvSpPr txBox="1"/>
          <p:nvPr/>
        </p:nvSpPr>
        <p:spPr>
          <a:xfrm>
            <a:off x="-186892" y="1212304"/>
            <a:ext cx="9753600" cy="1542059"/>
          </a:xfrm>
          <a:prstGeom prst="rect">
            <a:avLst/>
          </a:prstGeom>
          <a:noFill/>
          <a:ln>
            <a:noFill/>
          </a:ln>
        </p:spPr>
        <p:txBody>
          <a:bodyPr spcFirstLastPara="1" wrap="square" lIns="91425" tIns="91425" rIns="91425" bIns="91425" anchor="t" anchorCtr="0">
            <a:spAutoFit/>
          </a:bodyPr>
          <a:lstStyle/>
          <a:p>
            <a:pPr marL="1526540" marR="450215" lvl="0" indent="0" algn="just" rtl="0">
              <a:lnSpc>
                <a:spcPct val="97916"/>
              </a:lnSpc>
              <a:spcBef>
                <a:spcPts val="0"/>
              </a:spcBef>
              <a:spcAft>
                <a:spcPts val="0"/>
              </a:spcAft>
              <a:buNone/>
            </a:pPr>
            <a:r>
              <a:rPr lang="it-IT" sz="1800" dirty="0">
                <a:solidFill>
                  <a:srgbClr val="3C3C3C"/>
                </a:solidFill>
                <a:latin typeface="Georgia" panose="02040502050405020303" pitchFamily="18" charset="0"/>
                <a:ea typeface="Calibri"/>
                <a:cs typeface="Calibri"/>
                <a:sym typeface="Calibri"/>
              </a:rPr>
              <a:t>L’organo di controllo ai sensi dell’art. 2403 c.c. deve vigilare sull’osservanza della legge e dello statuto, sul rispetto dei principi di corretta amministrazione e, in particolare sull’adeguatezza dell’assetto organizzativo, amministrativo e contabile e sul suo concreto funzionamento.</a:t>
            </a:r>
            <a:endParaRPr sz="1800" dirty="0">
              <a:latin typeface="Georgia" panose="02040502050405020303" pitchFamily="18" charset="0"/>
            </a:endParaRPr>
          </a:p>
        </p:txBody>
      </p:sp>
      <p:grpSp>
        <p:nvGrpSpPr>
          <p:cNvPr id="387" name="Google Shape;387;p25"/>
          <p:cNvGrpSpPr/>
          <p:nvPr/>
        </p:nvGrpSpPr>
        <p:grpSpPr>
          <a:xfrm>
            <a:off x="4484808" y="2607350"/>
            <a:ext cx="1235700" cy="1190191"/>
            <a:chOff x="0" y="0"/>
            <a:chExt cx="1235700" cy="1328400"/>
          </a:xfrm>
        </p:grpSpPr>
        <p:sp>
          <p:nvSpPr>
            <p:cNvPr id="388" name="Google Shape;388;p25"/>
            <p:cNvSpPr/>
            <p:nvPr/>
          </p:nvSpPr>
          <p:spPr>
            <a:xfrm>
              <a:off x="0" y="0"/>
              <a:ext cx="1235700" cy="1328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5"/>
            <p:cNvSpPr/>
            <p:nvPr/>
          </p:nvSpPr>
          <p:spPr>
            <a:xfrm>
              <a:off x="11112" y="11112"/>
              <a:ext cx="1213485" cy="1306195"/>
            </a:xfrm>
            <a:custGeom>
              <a:avLst/>
              <a:gdLst/>
              <a:ahLst/>
              <a:cxnLst/>
              <a:rect l="l" t="t" r="r" b="b"/>
              <a:pathLst>
                <a:path w="1213485" h="1306195" extrusionOk="0">
                  <a:moveTo>
                    <a:pt x="909828" y="0"/>
                  </a:moveTo>
                  <a:lnTo>
                    <a:pt x="303276" y="0"/>
                  </a:lnTo>
                  <a:lnTo>
                    <a:pt x="303276" y="699515"/>
                  </a:lnTo>
                  <a:lnTo>
                    <a:pt x="0" y="699515"/>
                  </a:lnTo>
                  <a:lnTo>
                    <a:pt x="606552" y="1306067"/>
                  </a:lnTo>
                  <a:lnTo>
                    <a:pt x="1213104" y="699515"/>
                  </a:lnTo>
                  <a:lnTo>
                    <a:pt x="909828" y="699515"/>
                  </a:lnTo>
                  <a:lnTo>
                    <a:pt x="909828" y="0"/>
                  </a:lnTo>
                  <a:close/>
                </a:path>
              </a:pathLst>
            </a:custGeom>
            <a:solidFill>
              <a:srgbClr val="1A315F"/>
            </a:solidFill>
            <a:ln>
              <a:noFill/>
            </a:ln>
          </p:spPr>
        </p:sp>
        <p:sp>
          <p:nvSpPr>
            <p:cNvPr id="390" name="Google Shape;390;p25"/>
            <p:cNvSpPr/>
            <p:nvPr/>
          </p:nvSpPr>
          <p:spPr>
            <a:xfrm>
              <a:off x="11112" y="11112"/>
              <a:ext cx="1213485" cy="1306195"/>
            </a:xfrm>
            <a:custGeom>
              <a:avLst/>
              <a:gdLst/>
              <a:ahLst/>
              <a:cxnLst/>
              <a:rect l="l" t="t" r="r" b="b"/>
              <a:pathLst>
                <a:path w="1213485" h="1306195" extrusionOk="0">
                  <a:moveTo>
                    <a:pt x="0" y="699515"/>
                  </a:moveTo>
                  <a:lnTo>
                    <a:pt x="303276" y="699515"/>
                  </a:lnTo>
                  <a:lnTo>
                    <a:pt x="303276" y="0"/>
                  </a:lnTo>
                  <a:lnTo>
                    <a:pt x="909828" y="0"/>
                  </a:lnTo>
                  <a:lnTo>
                    <a:pt x="909828" y="699515"/>
                  </a:lnTo>
                  <a:lnTo>
                    <a:pt x="1213104" y="699515"/>
                  </a:lnTo>
                  <a:lnTo>
                    <a:pt x="606552" y="1306067"/>
                  </a:lnTo>
                  <a:lnTo>
                    <a:pt x="0" y="699515"/>
                  </a:lnTo>
                  <a:close/>
                </a:path>
              </a:pathLst>
            </a:custGeom>
            <a:noFill/>
            <a:ln w="22200" cap="flat" cmpd="sng">
              <a:solidFill>
                <a:srgbClr val="050F23"/>
              </a:solidFill>
              <a:prstDash val="solid"/>
              <a:round/>
              <a:headEnd type="none" w="sm" len="sm"/>
              <a:tailEnd type="none" w="sm" len="sm"/>
            </a:ln>
          </p:spPr>
        </p:sp>
      </p:grpSp>
      <p:sp>
        <p:nvSpPr>
          <p:cNvPr id="391" name="Google Shape;391;p25"/>
          <p:cNvSpPr txBox="1"/>
          <p:nvPr/>
        </p:nvSpPr>
        <p:spPr>
          <a:xfrm>
            <a:off x="172044" y="3696381"/>
            <a:ext cx="9472200" cy="2322465"/>
          </a:xfrm>
          <a:prstGeom prst="rect">
            <a:avLst/>
          </a:prstGeom>
          <a:noFill/>
          <a:ln>
            <a:noFill/>
          </a:ln>
        </p:spPr>
        <p:txBody>
          <a:bodyPr spcFirstLastPara="1" wrap="square" lIns="91425" tIns="91425" rIns="91425" bIns="91425" anchor="t" anchorCtr="0">
            <a:spAutoFit/>
          </a:bodyPr>
          <a:lstStyle/>
          <a:p>
            <a:pPr marL="607695" marR="451485" lvl="0" indent="-634" algn="just" rtl="0">
              <a:lnSpc>
                <a:spcPct val="97916"/>
              </a:lnSpc>
              <a:spcBef>
                <a:spcPts val="1260"/>
              </a:spcBef>
              <a:spcAft>
                <a:spcPts val="0"/>
              </a:spcAft>
              <a:buNone/>
            </a:pPr>
            <a:r>
              <a:rPr lang="it-IT" sz="1600" dirty="0">
                <a:solidFill>
                  <a:srgbClr val="3C3C3C"/>
                </a:solidFill>
                <a:latin typeface="Georgia" panose="02040502050405020303" pitchFamily="18" charset="0"/>
                <a:ea typeface="Calibri"/>
                <a:cs typeface="Calibri"/>
                <a:sym typeface="Calibri"/>
              </a:rPr>
              <a:t>Compete ai sindaci la vigilanza sulla adeguatezza e sul concreto funzionamento degli assetti organizzativi, amministrativi e contabili finalizzati alla rilevazione tempestiva della crisi e della perdita della continuità aziendale.</a:t>
            </a:r>
            <a:endParaRPr sz="1600" dirty="0">
              <a:solidFill>
                <a:schemeClr val="dk1"/>
              </a:solidFill>
              <a:latin typeface="Georgia" panose="02040502050405020303" pitchFamily="18" charset="0"/>
              <a:ea typeface="Calibri"/>
              <a:cs typeface="Calibri"/>
              <a:sym typeface="Calibri"/>
            </a:endParaRPr>
          </a:p>
          <a:p>
            <a:pPr marL="605790" marR="450850" lvl="0" indent="634" algn="just" rtl="0">
              <a:lnSpc>
                <a:spcPct val="97916"/>
              </a:lnSpc>
              <a:spcBef>
                <a:spcPts val="2175"/>
              </a:spcBef>
              <a:spcAft>
                <a:spcPts val="0"/>
              </a:spcAft>
              <a:buNone/>
            </a:pPr>
            <a:r>
              <a:rPr lang="it-IT" sz="1600" dirty="0">
                <a:solidFill>
                  <a:srgbClr val="3C3C3C"/>
                </a:solidFill>
                <a:latin typeface="Georgia" panose="02040502050405020303" pitchFamily="18" charset="0"/>
                <a:ea typeface="Calibri"/>
                <a:cs typeface="Calibri"/>
                <a:sym typeface="Calibri"/>
              </a:rPr>
              <a:t>Peraltro, esaminando la recente giurisprudenza che si è espressa sull’argomento, la violazione di tale obbligo può qualificarsi “</a:t>
            </a:r>
            <a:r>
              <a:rPr lang="it-IT" sz="1600" i="1" dirty="0">
                <a:solidFill>
                  <a:srgbClr val="3C3C3C"/>
                </a:solidFill>
                <a:latin typeface="Georgia" panose="02040502050405020303" pitchFamily="18" charset="0"/>
                <a:ea typeface="Calibri"/>
                <a:cs typeface="Calibri"/>
                <a:sym typeface="Calibri"/>
              </a:rPr>
              <a:t>grave irregolarità nella gestione</a:t>
            </a:r>
            <a:r>
              <a:rPr lang="it-IT" sz="1600" dirty="0">
                <a:solidFill>
                  <a:srgbClr val="3C3C3C"/>
                </a:solidFill>
                <a:latin typeface="Georgia" panose="02040502050405020303" pitchFamily="18" charset="0"/>
                <a:ea typeface="Calibri"/>
                <a:cs typeface="Calibri"/>
                <a:sym typeface="Calibri"/>
              </a:rPr>
              <a:t>” ex art. 2409 cc. Dal </a:t>
            </a:r>
            <a:r>
              <a:rPr lang="it-IT" sz="1600" dirty="0">
                <a:solidFill>
                  <a:schemeClr val="tx1"/>
                </a:solidFill>
                <a:latin typeface="Georgia" panose="02040502050405020303" pitchFamily="18" charset="0"/>
                <a:ea typeface="Calibri"/>
                <a:cs typeface="Calibri"/>
                <a:sym typeface="Calibri"/>
              </a:rPr>
              <a:t>che ne consegue che il collegio sindacale, in tali ipotesi può presentare denuncia al tribunale ex </a:t>
            </a:r>
            <a:r>
              <a:rPr lang="it-IT" sz="1600" dirty="0">
                <a:solidFill>
                  <a:srgbClr val="3C3C3C"/>
                </a:solidFill>
                <a:latin typeface="Georgia" panose="02040502050405020303" pitchFamily="18" charset="0"/>
                <a:ea typeface="Calibri"/>
                <a:cs typeface="Calibri"/>
                <a:sym typeface="Calibri"/>
              </a:rPr>
              <a:t>art. 2409 cc.</a:t>
            </a:r>
            <a:endParaRPr sz="1200" dirty="0">
              <a:latin typeface="Georgia" panose="02040502050405020303" pitchFamily="18" charset="0"/>
            </a:endParaRPr>
          </a:p>
        </p:txBody>
      </p:sp>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solidFill>
                  <a:schemeClr val="accent6">
                    <a:lumMod val="75000"/>
                  </a:schemeClr>
                </a:solidFill>
                <a:latin typeface="Georgia" panose="02040502050405020303" pitchFamily="18" charset="0"/>
              </a:rPr>
              <a:t>Flusso informativo – sindaci </a:t>
            </a:r>
          </a:p>
        </p:txBody>
      </p:sp>
      <p:sp>
        <p:nvSpPr>
          <p:cNvPr id="3" name="Segnaposto testo 2"/>
          <p:cNvSpPr>
            <a:spLocks noGrp="1"/>
          </p:cNvSpPr>
          <p:nvPr>
            <p:ph type="body" idx="1"/>
          </p:nvPr>
        </p:nvSpPr>
        <p:spPr>
          <a:xfrm>
            <a:off x="618392" y="2219830"/>
            <a:ext cx="7892562" cy="4324350"/>
          </a:xfrm>
        </p:spPr>
        <p:txBody>
          <a:bodyPr/>
          <a:lstStyle/>
          <a:p>
            <a:pPr marL="114300" indent="0" algn="just">
              <a:buNone/>
            </a:pPr>
            <a:endParaRPr lang="it-IT" sz="2000" dirty="0"/>
          </a:p>
          <a:p>
            <a:pPr marL="114300" indent="0" algn="just">
              <a:buNone/>
            </a:pPr>
            <a:r>
              <a:rPr lang="it-IT" sz="2400" dirty="0">
                <a:latin typeface="Georgia" panose="02040502050405020303" pitchFamily="18" charset="0"/>
              </a:rPr>
              <a:t>L’</a:t>
            </a:r>
            <a:r>
              <a:rPr lang="it-IT" sz="2400" i="1" dirty="0">
                <a:latin typeface="Georgia" panose="02040502050405020303" pitchFamily="18" charset="0"/>
              </a:rPr>
              <a:t>inerzia</a:t>
            </a:r>
            <a:r>
              <a:rPr lang="it-IT" sz="2400" dirty="0">
                <a:latin typeface="Georgia" panose="02040502050405020303" pitchFamily="18" charset="0"/>
              </a:rPr>
              <a:t> dell’organo di amministrazione, nelle varie fasi, non esonera dalla responsabilità l’organo di controllo per le relative omissioni per cui è possibile immaginare un  concorso nel fatto o nell’omissione ai sensi dell’articolo 2407 c.c. .</a:t>
            </a:r>
          </a:p>
          <a:p>
            <a:pPr marL="114300" indent="0" algn="just">
              <a:buNone/>
            </a:pPr>
            <a:endParaRPr lang="it-IT" dirty="0"/>
          </a:p>
          <a:p>
            <a:pPr marL="114300" indent="0">
              <a:buNone/>
            </a:pP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26</a:t>
            </a:fld>
            <a:endParaRPr lang="it-IT"/>
          </a:p>
        </p:txBody>
      </p:sp>
    </p:spTree>
    <p:extLst>
      <p:ext uri="{BB962C8B-B14F-4D97-AF65-F5344CB8AC3E}">
        <p14:creationId xmlns:p14="http://schemas.microsoft.com/office/powerpoint/2010/main" val="1671579208"/>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905608"/>
            <a:ext cx="8915400" cy="1066800"/>
          </a:xfrm>
        </p:spPr>
        <p:txBody>
          <a:bodyPr/>
          <a:lstStyle/>
          <a:p>
            <a:r>
              <a:rPr lang="it-IT" sz="2800" dirty="0">
                <a:solidFill>
                  <a:schemeClr val="accent6">
                    <a:lumMod val="75000"/>
                  </a:schemeClr>
                </a:solidFill>
                <a:latin typeface="Georgia" panose="02040502050405020303" pitchFamily="18" charset="0"/>
              </a:rPr>
              <a:t>Flusso informativo – sindaci </a:t>
            </a:r>
          </a:p>
        </p:txBody>
      </p:sp>
      <p:sp>
        <p:nvSpPr>
          <p:cNvPr id="3" name="Segnaposto testo 2"/>
          <p:cNvSpPr>
            <a:spLocks noGrp="1"/>
          </p:cNvSpPr>
          <p:nvPr>
            <p:ph type="body" idx="1"/>
          </p:nvPr>
        </p:nvSpPr>
        <p:spPr>
          <a:xfrm>
            <a:off x="495300" y="2249488"/>
            <a:ext cx="8464062" cy="3782035"/>
          </a:xfrm>
        </p:spPr>
        <p:txBody>
          <a:bodyPr/>
          <a:lstStyle/>
          <a:p>
            <a:pPr marL="114300" indent="0" algn="just">
              <a:buNone/>
            </a:pPr>
            <a:r>
              <a:rPr lang="it-IT" sz="1800" dirty="0"/>
              <a:t>In tal senso si è espressa anche </a:t>
            </a:r>
            <a:r>
              <a:rPr lang="it-IT" sz="1800" b="1" dirty="0" err="1"/>
              <a:t>Assonime</a:t>
            </a:r>
            <a:r>
              <a:rPr lang="it-IT" sz="1800" b="1" dirty="0"/>
              <a:t> con la circolare n. 34 del 7 dicembre 2021</a:t>
            </a:r>
            <a:r>
              <a:rPr lang="it-IT" sz="1800" dirty="0"/>
              <a:t>, secondo cui </a:t>
            </a:r>
            <a:r>
              <a:rPr lang="it-IT" sz="1800" b="1" dirty="0"/>
              <a:t>qualora l’organo amministrativo non fornisca risposta alla segnalazione, o la fornisca in modo inadeguato, l’organo di con­trollo può: verbalizzare le proprie ragioni in sede di riunione dell’organo amministra­tivo (norma di comportamento 3.3.) ed esprimere dissenso sulle norme di corretta amministrazione, evidenziando la possibilità che i sindaci convochi­no l’assemblea nel caso di mancata attivazione da parte dell’organo ammini­strativo o per omissione o ingiustificato ritardo da parte dello stesso (</a:t>
            </a:r>
            <a:r>
              <a:rPr lang="it-IT" sz="1800" b="1" i="1" dirty="0"/>
              <a:t>ex </a:t>
            </a:r>
            <a:r>
              <a:rPr lang="it-IT" sz="1800" b="1" dirty="0"/>
              <a:t>art. 2406 c.c.), situazione che potrebbe configurare (comma secondo dello stes­so articolo) anche un fatto censurabile che legittima la convocazione (norma di comportamento 6.1).</a:t>
            </a:r>
          </a:p>
          <a:p>
            <a:pPr marL="114300" indent="0">
              <a:buNone/>
            </a:pP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27</a:t>
            </a:fld>
            <a:endParaRPr lang="it-IT"/>
          </a:p>
        </p:txBody>
      </p:sp>
    </p:spTree>
    <p:extLst>
      <p:ext uri="{BB962C8B-B14F-4D97-AF65-F5344CB8AC3E}">
        <p14:creationId xmlns:p14="http://schemas.microsoft.com/office/powerpoint/2010/main" val="2624896196"/>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solidFill>
                  <a:schemeClr val="accent6">
                    <a:lumMod val="75000"/>
                  </a:schemeClr>
                </a:solidFill>
                <a:latin typeface="Georgia" panose="02040502050405020303" pitchFamily="18" charset="0"/>
              </a:rPr>
              <a:t>Flusso informativo – sindaci </a:t>
            </a:r>
          </a:p>
        </p:txBody>
      </p:sp>
      <p:sp>
        <p:nvSpPr>
          <p:cNvPr id="3" name="Segnaposto testo 2"/>
          <p:cNvSpPr>
            <a:spLocks noGrp="1"/>
          </p:cNvSpPr>
          <p:nvPr>
            <p:ph type="body" idx="1"/>
          </p:nvPr>
        </p:nvSpPr>
        <p:spPr>
          <a:xfrm>
            <a:off x="495300" y="2249488"/>
            <a:ext cx="8437685" cy="3808412"/>
          </a:xfrm>
        </p:spPr>
        <p:txBody>
          <a:bodyPr/>
          <a:lstStyle/>
          <a:p>
            <a:pPr marL="114300" indent="0" algn="just">
              <a:buNone/>
            </a:pPr>
            <a:r>
              <a:rPr lang="it-IT" sz="1800" dirty="0"/>
              <a:t>Di conseguenza, al verificarsi di tale ipotesi è auspicabile l’attivazione della dialettica societaria che faccia uso degli “</a:t>
            </a:r>
            <a:r>
              <a:rPr lang="it-IT" sz="1800" b="1" dirty="0"/>
              <a:t>strumenti reattivi</a:t>
            </a:r>
            <a:r>
              <a:rPr lang="it-IT" sz="1800" dirty="0"/>
              <a:t>” disciplinati dall’ordinamento (convocazione dell’assemblea </a:t>
            </a:r>
            <a:r>
              <a:rPr lang="it-IT" sz="1800" i="1" dirty="0"/>
              <a:t>ex</a:t>
            </a:r>
            <a:r>
              <a:rPr lang="it-IT" sz="1800" dirty="0"/>
              <a:t> art. 2406, secondo comma, c.c.) previa comunicazione all’organo di amministrazione, per informare i soci sia dell’inerzia, sia delle verifiche e degli accertamenti svolti durante l’attività di vigilanza, sia dello stato di squilibrio della società, sia della concreta prospettiva di risanamento. </a:t>
            </a:r>
          </a:p>
          <a:p>
            <a:pPr marL="114300" indent="0">
              <a:buNone/>
            </a:pP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28</a:t>
            </a:fld>
            <a:endParaRPr lang="it-IT"/>
          </a:p>
        </p:txBody>
      </p:sp>
    </p:spTree>
    <p:extLst>
      <p:ext uri="{BB962C8B-B14F-4D97-AF65-F5344CB8AC3E}">
        <p14:creationId xmlns:p14="http://schemas.microsoft.com/office/powerpoint/2010/main" val="23752208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6"/>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29</a:t>
            </a:fld>
            <a:endParaRPr/>
          </a:p>
        </p:txBody>
      </p:sp>
      <p:sp>
        <p:nvSpPr>
          <p:cNvPr id="397" name="Google Shape;397;p26"/>
          <p:cNvSpPr/>
          <p:nvPr/>
        </p:nvSpPr>
        <p:spPr>
          <a:xfrm>
            <a:off x="620094" y="664800"/>
            <a:ext cx="8576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800" dirty="0">
                <a:solidFill>
                  <a:schemeClr val="accent6">
                    <a:lumMod val="75000"/>
                  </a:schemeClr>
                </a:solidFill>
                <a:latin typeface="Georgia" panose="02040502050405020303" pitchFamily="18" charset="0"/>
                <a:ea typeface="Georgia"/>
                <a:cs typeface="Georgia"/>
                <a:sym typeface="Georgia"/>
              </a:rPr>
              <a:t>LA VIGILANZA DELL’ORGANO DI CONTROLLO</a:t>
            </a:r>
            <a:endParaRPr sz="2800" dirty="0">
              <a:solidFill>
                <a:schemeClr val="accent6">
                  <a:lumMod val="75000"/>
                </a:schemeClr>
              </a:solidFill>
              <a:latin typeface="Georgia" panose="02040502050405020303" pitchFamily="18" charset="0"/>
            </a:endParaRPr>
          </a:p>
          <a:p>
            <a:pPr marL="0" marR="0" lvl="0" indent="0" algn="l" rtl="0">
              <a:spcBef>
                <a:spcPts val="0"/>
              </a:spcBef>
              <a:spcAft>
                <a:spcPts val="0"/>
              </a:spcAft>
              <a:buNone/>
            </a:pPr>
            <a:r>
              <a:rPr lang="it-IT" sz="1800" b="1" dirty="0">
                <a:solidFill>
                  <a:schemeClr val="dk1"/>
                </a:solidFill>
                <a:latin typeface="Georgia"/>
                <a:ea typeface="Georgia"/>
                <a:cs typeface="Georgia"/>
                <a:sym typeface="Georgia"/>
              </a:rPr>
              <a:t> </a:t>
            </a:r>
            <a:endParaRPr dirty="0"/>
          </a:p>
        </p:txBody>
      </p:sp>
      <p:sp>
        <p:nvSpPr>
          <p:cNvPr id="398" name="Google Shape;398;p26"/>
          <p:cNvSpPr txBox="1"/>
          <p:nvPr/>
        </p:nvSpPr>
        <p:spPr>
          <a:xfrm>
            <a:off x="194896" y="1311000"/>
            <a:ext cx="9314864" cy="4972485"/>
          </a:xfrm>
          <a:prstGeom prst="rect">
            <a:avLst/>
          </a:prstGeom>
          <a:noFill/>
          <a:ln>
            <a:noFill/>
          </a:ln>
        </p:spPr>
        <p:txBody>
          <a:bodyPr spcFirstLastPara="1" wrap="square" lIns="91425" tIns="91425" rIns="91425" bIns="91425" anchor="t" anchorCtr="0">
            <a:spAutoFit/>
          </a:bodyPr>
          <a:lstStyle/>
          <a:p>
            <a:pPr marL="330835" lvl="0">
              <a:spcBef>
                <a:spcPts val="5"/>
              </a:spcBef>
            </a:pPr>
            <a:r>
              <a:rPr lang="it-IT" dirty="0">
                <a:solidFill>
                  <a:schemeClr val="tx1"/>
                </a:solidFill>
                <a:latin typeface="Georgia" panose="02040502050405020303" pitchFamily="18" charset="0"/>
                <a:ea typeface="Calibri"/>
                <a:cs typeface="Calibri"/>
                <a:sym typeface="Calibri"/>
              </a:rPr>
              <a:t>Gli strumenti a disposizione dei sindaci per sviluppare la propria attività di controllo sono molteplici e si sostanziano in </a:t>
            </a:r>
          </a:p>
          <a:p>
            <a:pPr marL="673735" lvl="0" indent="-438150">
              <a:buClr>
                <a:schemeClr val="dk1"/>
              </a:buClr>
              <a:buSzPts val="1500"/>
              <a:buFont typeface="Calibri"/>
              <a:buChar char="-"/>
            </a:pPr>
            <a:r>
              <a:rPr lang="it-IT" dirty="0">
                <a:solidFill>
                  <a:schemeClr val="tx1"/>
                </a:solidFill>
                <a:latin typeface="Georgia" panose="02040502050405020303" pitchFamily="18" charset="0"/>
                <a:ea typeface="Calibri"/>
                <a:cs typeface="Calibri"/>
                <a:sym typeface="Calibri"/>
              </a:rPr>
              <a:t>la richiesta di informazioni o di ispezione ex art. 2403 bis cc;</a:t>
            </a:r>
          </a:p>
          <a:p>
            <a:pPr marL="673735" lvl="0" indent="-438150">
              <a:buClr>
                <a:schemeClr val="dk1"/>
              </a:buClr>
              <a:buSzPts val="1500"/>
              <a:buFont typeface="Calibri"/>
              <a:buChar char="-"/>
            </a:pPr>
            <a:r>
              <a:rPr lang="it-IT" dirty="0">
                <a:solidFill>
                  <a:schemeClr val="tx1"/>
                </a:solidFill>
                <a:latin typeface="Georgia" panose="02040502050405020303" pitchFamily="18" charset="0"/>
                <a:ea typeface="Calibri"/>
                <a:cs typeface="Calibri"/>
                <a:sym typeface="Calibri"/>
              </a:rPr>
              <a:t>la segnalazione alla assemblea delle irregolarità riscontrate (art. 2377 cc);</a:t>
            </a:r>
          </a:p>
          <a:p>
            <a:pPr marL="673735" lvl="0" indent="-438150">
              <a:buClr>
                <a:schemeClr val="dk1"/>
              </a:buClr>
              <a:buSzPts val="1500"/>
              <a:buFont typeface="Calibri"/>
              <a:buChar char="-"/>
            </a:pPr>
            <a:r>
              <a:rPr lang="it-IT" dirty="0">
                <a:solidFill>
                  <a:schemeClr val="tx1"/>
                </a:solidFill>
                <a:latin typeface="Georgia" panose="02040502050405020303" pitchFamily="18" charset="0"/>
                <a:ea typeface="Calibri"/>
                <a:cs typeface="Calibri"/>
                <a:sym typeface="Calibri"/>
              </a:rPr>
              <a:t>l’impugnazione di delibere viziate ex artt. 2377 e </a:t>
            </a:r>
            <a:r>
              <a:rPr lang="it-IT" dirty="0" err="1">
                <a:solidFill>
                  <a:schemeClr val="tx1"/>
                </a:solidFill>
                <a:latin typeface="Georgia" panose="02040502050405020303" pitchFamily="18" charset="0"/>
                <a:ea typeface="Calibri"/>
                <a:cs typeface="Calibri"/>
                <a:sym typeface="Calibri"/>
              </a:rPr>
              <a:t>ss</a:t>
            </a:r>
            <a:r>
              <a:rPr lang="it-IT" dirty="0">
                <a:solidFill>
                  <a:schemeClr val="tx1"/>
                </a:solidFill>
                <a:latin typeface="Georgia" panose="02040502050405020303" pitchFamily="18" charset="0"/>
                <a:ea typeface="Calibri"/>
                <a:cs typeface="Calibri"/>
                <a:sym typeface="Calibri"/>
              </a:rPr>
              <a:t> cc;</a:t>
            </a:r>
          </a:p>
          <a:p>
            <a:pPr marL="673735" lvl="0" indent="-438150">
              <a:buClr>
                <a:schemeClr val="dk1"/>
              </a:buClr>
              <a:buSzPts val="1500"/>
              <a:buFont typeface="Calibri"/>
              <a:buChar char="-"/>
            </a:pPr>
            <a:r>
              <a:rPr lang="it-IT" dirty="0">
                <a:solidFill>
                  <a:schemeClr val="tx1"/>
                </a:solidFill>
                <a:latin typeface="Georgia" panose="02040502050405020303" pitchFamily="18" charset="0"/>
                <a:ea typeface="Calibri"/>
                <a:cs typeface="Calibri"/>
                <a:sym typeface="Calibri"/>
              </a:rPr>
              <a:t>la convocazione della assemblea ex art. 2406 cc;</a:t>
            </a:r>
          </a:p>
          <a:p>
            <a:pPr marL="673735" lvl="0" indent="-438150">
              <a:buClr>
                <a:schemeClr val="dk1"/>
              </a:buClr>
              <a:buSzPts val="1500"/>
              <a:buFont typeface="Calibri"/>
              <a:buChar char="-"/>
            </a:pPr>
            <a:r>
              <a:rPr lang="it-IT" dirty="0">
                <a:solidFill>
                  <a:schemeClr val="tx1"/>
                </a:solidFill>
                <a:latin typeface="Georgia" panose="02040502050405020303" pitchFamily="18" charset="0"/>
                <a:ea typeface="Calibri"/>
                <a:cs typeface="Calibri"/>
                <a:sym typeface="Calibri"/>
              </a:rPr>
              <a:t>il ricorso al tribunale per la riduzione del capitale per perdite/artt. 2446, 2447 per Spa e Sapa, art. 2482 bis per </a:t>
            </a:r>
            <a:r>
              <a:rPr lang="it-IT" dirty="0" err="1">
                <a:solidFill>
                  <a:schemeClr val="tx1"/>
                </a:solidFill>
                <a:latin typeface="Georgia" panose="02040502050405020303" pitchFamily="18" charset="0"/>
                <a:ea typeface="Calibri"/>
                <a:cs typeface="Calibri"/>
                <a:sym typeface="Calibri"/>
              </a:rPr>
              <a:t>Srl</a:t>
            </a:r>
            <a:r>
              <a:rPr lang="it-IT" dirty="0">
                <a:solidFill>
                  <a:schemeClr val="tx1"/>
                </a:solidFill>
                <a:latin typeface="Georgia" panose="02040502050405020303" pitchFamily="18" charset="0"/>
                <a:ea typeface="Calibri"/>
                <a:cs typeface="Calibri"/>
                <a:sym typeface="Calibri"/>
              </a:rPr>
              <a:t>;</a:t>
            </a:r>
          </a:p>
          <a:p>
            <a:pPr marL="673735" lvl="0" indent="-438150">
              <a:lnSpc>
                <a:spcPct val="151250"/>
              </a:lnSpc>
              <a:buClr>
                <a:schemeClr val="dk1"/>
              </a:buClr>
              <a:buSzPts val="1500"/>
              <a:buFont typeface="Calibri"/>
              <a:buChar char="-"/>
            </a:pPr>
            <a:r>
              <a:rPr lang="it-IT" dirty="0">
                <a:solidFill>
                  <a:schemeClr val="tx1"/>
                </a:solidFill>
                <a:latin typeface="Georgia" panose="02040502050405020303" pitchFamily="18" charset="0"/>
                <a:ea typeface="Calibri"/>
                <a:cs typeface="Calibri"/>
              </a:rPr>
              <a:t>il ricorso al tribunale per la nomina del liquidatore ex art. 2487 </a:t>
            </a:r>
            <a:r>
              <a:rPr lang="it-IT" dirty="0">
                <a:solidFill>
                  <a:schemeClr val="tx1"/>
                </a:solidFill>
                <a:latin typeface="Georgia" panose="02040502050405020303" pitchFamily="18" charset="0"/>
                <a:ea typeface="Calibri"/>
                <a:cs typeface="Calibri"/>
                <a:sym typeface="Calibri"/>
              </a:rPr>
              <a:t>cc.</a:t>
            </a:r>
            <a:endParaRPr dirty="0">
              <a:solidFill>
                <a:schemeClr val="tx1"/>
              </a:solidFill>
              <a:latin typeface="Georgia" panose="02040502050405020303" pitchFamily="18" charset="0"/>
              <a:ea typeface="Calibri"/>
              <a:cs typeface="Calibri"/>
              <a:sym typeface="Calibri"/>
            </a:endParaRPr>
          </a:p>
          <a:p>
            <a:pPr marL="330835" marR="582295" lvl="0" indent="0" algn="just" rtl="0">
              <a:lnSpc>
                <a:spcPct val="97916"/>
              </a:lnSpc>
              <a:spcBef>
                <a:spcPts val="0"/>
              </a:spcBef>
              <a:spcAft>
                <a:spcPts val="0"/>
              </a:spcAft>
              <a:buNone/>
            </a:pPr>
            <a:endParaRPr lang="it-IT" dirty="0">
              <a:solidFill>
                <a:schemeClr val="tx1"/>
              </a:solidFill>
              <a:latin typeface="Georgia" panose="02040502050405020303" pitchFamily="18" charset="0"/>
              <a:ea typeface="Calibri"/>
              <a:cs typeface="Calibri"/>
              <a:sym typeface="Calibri"/>
            </a:endParaRPr>
          </a:p>
          <a:p>
            <a:pPr marL="330835" marR="582295" lvl="0" indent="0" algn="just" rtl="0">
              <a:lnSpc>
                <a:spcPct val="97916"/>
              </a:lnSpc>
              <a:spcBef>
                <a:spcPts val="0"/>
              </a:spcBef>
              <a:spcAft>
                <a:spcPts val="0"/>
              </a:spcAft>
              <a:buNone/>
            </a:pPr>
            <a:r>
              <a:rPr lang="it-IT" dirty="0">
                <a:solidFill>
                  <a:schemeClr val="tx1"/>
                </a:solidFill>
                <a:latin typeface="Georgia" panose="02040502050405020303" pitchFamily="18" charset="0"/>
                <a:ea typeface="Calibri"/>
                <a:cs typeface="Calibri"/>
                <a:sym typeface="Calibri"/>
              </a:rPr>
              <a:t>La giurisprudenza (ordinanza Cass. n. 23200 del 31/07/2023) ritiene che i doveri di controllo imposti ai sindaci dall’art. 2403 cc siano di grande rilievo posto che riguardano tutta l’attività sociale essendo destinati a tutelare non solo l’interesse dei soci, ma anche quello concorrente dei creditori. I detti doveri non attengono al solo controllo formale ma anche a quello sostanziale posto che il compito primario dell’organo di controllo è quello di verificare il rispetto dei principi di corretta amministrazione.</a:t>
            </a:r>
            <a:endParaRPr dirty="0">
              <a:solidFill>
                <a:schemeClr val="tx1"/>
              </a:solidFill>
              <a:latin typeface="Georgia" panose="02040502050405020303" pitchFamily="18" charset="0"/>
              <a:ea typeface="Calibri"/>
              <a:cs typeface="Calibri"/>
              <a:sym typeface="Calibri"/>
            </a:endParaRPr>
          </a:p>
          <a:p>
            <a:pPr marL="1245235" marR="582930" lvl="0" indent="0" algn="just" rtl="0">
              <a:lnSpc>
                <a:spcPct val="97916"/>
              </a:lnSpc>
              <a:spcBef>
                <a:spcPts val="825"/>
              </a:spcBef>
              <a:spcAft>
                <a:spcPts val="0"/>
              </a:spcAft>
              <a:buNone/>
            </a:pPr>
            <a:r>
              <a:rPr lang="it-IT" dirty="0">
                <a:solidFill>
                  <a:schemeClr val="tx1"/>
                </a:solidFill>
                <a:latin typeface="Georgia" panose="02040502050405020303" pitchFamily="18" charset="0"/>
                <a:ea typeface="Calibri"/>
                <a:cs typeface="Calibri"/>
                <a:sym typeface="Calibri"/>
              </a:rPr>
              <a:t>Si ricorda inoltre che l’art. 2408 cc prevede che i sindaci possono/devono raccogliere la denunzia del socio che ritiene censurabili le modalità di gestione.</a:t>
            </a:r>
            <a:endParaRPr dirty="0">
              <a:solidFill>
                <a:schemeClr val="tx1"/>
              </a:solidFill>
              <a:latin typeface="Georgia" panose="02040502050405020303" pitchFamily="18" charset="0"/>
              <a:ea typeface="Calibri"/>
              <a:cs typeface="Calibri"/>
              <a:sym typeface="Calibri"/>
            </a:endParaRPr>
          </a:p>
          <a:p>
            <a:pPr marL="1245235" marR="580390" lvl="0" indent="0" algn="just" rtl="0">
              <a:lnSpc>
                <a:spcPct val="97916"/>
              </a:lnSpc>
              <a:spcBef>
                <a:spcPts val="815"/>
              </a:spcBef>
              <a:spcAft>
                <a:spcPts val="0"/>
              </a:spcAft>
              <a:buNone/>
            </a:pPr>
            <a:r>
              <a:rPr lang="it-IT" dirty="0">
                <a:solidFill>
                  <a:schemeClr val="tx1"/>
                </a:solidFill>
                <a:latin typeface="Georgia" panose="02040502050405020303" pitchFamily="18" charset="0"/>
                <a:ea typeface="Calibri"/>
                <a:cs typeface="Calibri"/>
                <a:sym typeface="Calibri"/>
              </a:rPr>
              <a:t>Si ricorda quanto al profilo di responsabilità del collegio sindacale (o del sindaco unico) l’art. 25 </a:t>
            </a:r>
            <a:r>
              <a:rPr lang="it-IT" dirty="0" err="1">
                <a:solidFill>
                  <a:schemeClr val="tx1"/>
                </a:solidFill>
                <a:latin typeface="Georgia" panose="02040502050405020303" pitchFamily="18" charset="0"/>
                <a:ea typeface="Calibri"/>
                <a:cs typeface="Calibri"/>
                <a:sym typeface="Calibri"/>
              </a:rPr>
              <a:t>octies</a:t>
            </a:r>
            <a:r>
              <a:rPr lang="it-IT" dirty="0">
                <a:solidFill>
                  <a:schemeClr val="tx1"/>
                </a:solidFill>
                <a:latin typeface="Georgia" panose="02040502050405020303" pitchFamily="18" charset="0"/>
                <a:ea typeface="Calibri"/>
                <a:cs typeface="Calibri"/>
                <a:sym typeface="Calibri"/>
              </a:rPr>
              <a:t> CCII, nell’ambito della composizione negoziata, prevede che la tempestiva segnalazione all’organo amministrativo viene “valutata ai fini della responsabilità prevista dall’art. 2407 cc”. (Responsabilità solidale e concorrente )</a:t>
            </a:r>
            <a:endParaRPr dirty="0">
              <a:solidFill>
                <a:schemeClr val="tx1"/>
              </a:solidFill>
              <a:latin typeface="Georgia" panose="02040502050405020303" pitchFamily="18" charset="0"/>
            </a:endParaRPr>
          </a:p>
        </p:txBody>
      </p:sp>
      <p:grpSp>
        <p:nvGrpSpPr>
          <p:cNvPr id="399" name="Google Shape;399;p26"/>
          <p:cNvGrpSpPr/>
          <p:nvPr/>
        </p:nvGrpSpPr>
        <p:grpSpPr>
          <a:xfrm>
            <a:off x="927824" y="4889220"/>
            <a:ext cx="393050" cy="311775"/>
            <a:chOff x="0" y="0"/>
            <a:chExt cx="393050" cy="311775"/>
          </a:xfrm>
        </p:grpSpPr>
        <p:sp>
          <p:nvSpPr>
            <p:cNvPr id="400" name="Google Shape;400;p26"/>
            <p:cNvSpPr/>
            <p:nvPr/>
          </p:nvSpPr>
          <p:spPr>
            <a:xfrm>
              <a:off x="0" y="0"/>
              <a:ext cx="393050" cy="3117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11112" y="11112"/>
              <a:ext cx="370840" cy="289560"/>
            </a:xfrm>
            <a:custGeom>
              <a:avLst/>
              <a:gdLst/>
              <a:ahLst/>
              <a:cxnLst/>
              <a:rect l="l" t="t" r="r" b="b"/>
              <a:pathLst>
                <a:path w="370840" h="289560" extrusionOk="0">
                  <a:moveTo>
                    <a:pt x="225552" y="0"/>
                  </a:moveTo>
                  <a:lnTo>
                    <a:pt x="0" y="0"/>
                  </a:lnTo>
                  <a:lnTo>
                    <a:pt x="144780" y="144780"/>
                  </a:lnTo>
                  <a:lnTo>
                    <a:pt x="0" y="289560"/>
                  </a:lnTo>
                  <a:lnTo>
                    <a:pt x="225552" y="289560"/>
                  </a:lnTo>
                  <a:lnTo>
                    <a:pt x="370332" y="144780"/>
                  </a:lnTo>
                  <a:lnTo>
                    <a:pt x="225552" y="0"/>
                  </a:lnTo>
                  <a:close/>
                </a:path>
              </a:pathLst>
            </a:custGeom>
            <a:solidFill>
              <a:srgbClr val="1A315F"/>
            </a:solidFill>
            <a:ln>
              <a:noFill/>
            </a:ln>
          </p:spPr>
        </p:sp>
        <p:sp>
          <p:nvSpPr>
            <p:cNvPr id="402" name="Google Shape;402;p26"/>
            <p:cNvSpPr/>
            <p:nvPr/>
          </p:nvSpPr>
          <p:spPr>
            <a:xfrm>
              <a:off x="11112" y="11112"/>
              <a:ext cx="370840" cy="289560"/>
            </a:xfrm>
            <a:custGeom>
              <a:avLst/>
              <a:gdLst/>
              <a:ahLst/>
              <a:cxnLst/>
              <a:rect l="l" t="t" r="r" b="b"/>
              <a:pathLst>
                <a:path w="370840" h="289560" extrusionOk="0">
                  <a:moveTo>
                    <a:pt x="0" y="0"/>
                  </a:moveTo>
                  <a:lnTo>
                    <a:pt x="225552" y="0"/>
                  </a:lnTo>
                  <a:lnTo>
                    <a:pt x="370332" y="144780"/>
                  </a:lnTo>
                  <a:lnTo>
                    <a:pt x="225552" y="289560"/>
                  </a:lnTo>
                  <a:lnTo>
                    <a:pt x="0" y="289560"/>
                  </a:lnTo>
                  <a:lnTo>
                    <a:pt x="144780" y="144780"/>
                  </a:lnTo>
                  <a:lnTo>
                    <a:pt x="0" y="0"/>
                  </a:lnTo>
                  <a:close/>
                </a:path>
              </a:pathLst>
            </a:custGeom>
            <a:noFill/>
            <a:ln w="22225" cap="flat" cmpd="sng">
              <a:solidFill>
                <a:srgbClr val="050F23"/>
              </a:solidFill>
              <a:prstDash val="solid"/>
              <a:round/>
              <a:headEnd type="none" w="sm" len="sm"/>
              <a:tailEnd type="none" w="sm" len="sm"/>
            </a:ln>
          </p:spPr>
        </p:sp>
      </p:grpSp>
      <p:grpSp>
        <p:nvGrpSpPr>
          <p:cNvPr id="403" name="Google Shape;403;p26"/>
          <p:cNvGrpSpPr/>
          <p:nvPr/>
        </p:nvGrpSpPr>
        <p:grpSpPr>
          <a:xfrm>
            <a:off x="912565" y="5524317"/>
            <a:ext cx="393050" cy="311775"/>
            <a:chOff x="0" y="0"/>
            <a:chExt cx="393050" cy="311775"/>
          </a:xfrm>
        </p:grpSpPr>
        <p:sp>
          <p:nvSpPr>
            <p:cNvPr id="404" name="Google Shape;404;p26"/>
            <p:cNvSpPr/>
            <p:nvPr/>
          </p:nvSpPr>
          <p:spPr>
            <a:xfrm>
              <a:off x="0" y="0"/>
              <a:ext cx="393050" cy="3117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11112" y="11112"/>
              <a:ext cx="370840" cy="289560"/>
            </a:xfrm>
            <a:custGeom>
              <a:avLst/>
              <a:gdLst/>
              <a:ahLst/>
              <a:cxnLst/>
              <a:rect l="l" t="t" r="r" b="b"/>
              <a:pathLst>
                <a:path w="370840" h="289560" extrusionOk="0">
                  <a:moveTo>
                    <a:pt x="225552" y="0"/>
                  </a:moveTo>
                  <a:lnTo>
                    <a:pt x="0" y="0"/>
                  </a:lnTo>
                  <a:lnTo>
                    <a:pt x="144780" y="144780"/>
                  </a:lnTo>
                  <a:lnTo>
                    <a:pt x="0" y="289560"/>
                  </a:lnTo>
                  <a:lnTo>
                    <a:pt x="225552" y="289560"/>
                  </a:lnTo>
                  <a:lnTo>
                    <a:pt x="370332" y="144780"/>
                  </a:lnTo>
                  <a:lnTo>
                    <a:pt x="225552" y="0"/>
                  </a:lnTo>
                  <a:close/>
                </a:path>
              </a:pathLst>
            </a:custGeom>
            <a:solidFill>
              <a:srgbClr val="1A315F"/>
            </a:solidFill>
            <a:ln>
              <a:noFill/>
            </a:ln>
          </p:spPr>
        </p:sp>
        <p:sp>
          <p:nvSpPr>
            <p:cNvPr id="406" name="Google Shape;406;p26"/>
            <p:cNvSpPr/>
            <p:nvPr/>
          </p:nvSpPr>
          <p:spPr>
            <a:xfrm>
              <a:off x="11112" y="11112"/>
              <a:ext cx="370840" cy="289560"/>
            </a:xfrm>
            <a:custGeom>
              <a:avLst/>
              <a:gdLst/>
              <a:ahLst/>
              <a:cxnLst/>
              <a:rect l="l" t="t" r="r" b="b"/>
              <a:pathLst>
                <a:path w="370840" h="289560" extrusionOk="0">
                  <a:moveTo>
                    <a:pt x="0" y="0"/>
                  </a:moveTo>
                  <a:lnTo>
                    <a:pt x="225552" y="0"/>
                  </a:lnTo>
                  <a:lnTo>
                    <a:pt x="370332" y="144780"/>
                  </a:lnTo>
                  <a:lnTo>
                    <a:pt x="225552" y="289560"/>
                  </a:lnTo>
                  <a:lnTo>
                    <a:pt x="0" y="289560"/>
                  </a:lnTo>
                  <a:lnTo>
                    <a:pt x="144780" y="144780"/>
                  </a:lnTo>
                  <a:lnTo>
                    <a:pt x="0" y="0"/>
                  </a:lnTo>
                  <a:close/>
                </a:path>
              </a:pathLst>
            </a:custGeom>
            <a:noFill/>
            <a:ln w="22225" cap="flat" cmpd="sng">
              <a:solidFill>
                <a:srgbClr val="050F23"/>
              </a:solidFill>
              <a:prstDash val="solid"/>
              <a:round/>
              <a:headEnd type="none" w="sm" len="sm"/>
              <a:tailEnd type="none" w="sm" len="sm"/>
            </a:ln>
          </p:spPr>
        </p:sp>
      </p:gr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1438" y="736847"/>
            <a:ext cx="8789262" cy="674703"/>
          </a:xfrm>
        </p:spPr>
        <p:txBody>
          <a:bodyPr/>
          <a:lstStyle/>
          <a:p>
            <a:r>
              <a:rPr lang="it-IT" sz="2400" dirty="0"/>
              <a:t>DALLA LEGGE FALLIMENTARE AL CODICE DELLA CRISI </a:t>
            </a:r>
          </a:p>
        </p:txBody>
      </p:sp>
      <p:sp>
        <p:nvSpPr>
          <p:cNvPr id="3" name="Segnaposto testo 2"/>
          <p:cNvSpPr>
            <a:spLocks noGrp="1"/>
          </p:cNvSpPr>
          <p:nvPr>
            <p:ph type="body" idx="1"/>
          </p:nvPr>
        </p:nvSpPr>
        <p:spPr>
          <a:xfrm>
            <a:off x="506026" y="1349406"/>
            <a:ext cx="8904673" cy="5224432"/>
          </a:xfrm>
        </p:spPr>
        <p:txBody>
          <a:bodyPr/>
          <a:lstStyle/>
          <a:p>
            <a:pPr marL="114300" indent="0">
              <a:buNone/>
            </a:pPr>
            <a:r>
              <a:rPr lang="it-IT" sz="1200" dirty="0"/>
              <a:t>Direttiva </a:t>
            </a:r>
            <a:r>
              <a:rPr lang="it-IT" sz="1200" dirty="0" err="1"/>
              <a:t>Insolvency</a:t>
            </a:r>
            <a:r>
              <a:rPr lang="it-IT" sz="1200" dirty="0"/>
              <a:t> (</a:t>
            </a:r>
            <a:r>
              <a:rPr lang="it-IT" sz="1200" b="1" i="1" dirty="0"/>
              <a:t>Direttiva (UE) 2019/1023</a:t>
            </a:r>
            <a:r>
              <a:rPr lang="it-IT" sz="1200" dirty="0"/>
              <a:t>)  sulla ristrutturazione e sull’insolvenza ha introdotto il concetto di  </a:t>
            </a:r>
            <a:r>
              <a:rPr lang="it-IT" sz="1200" b="1" dirty="0" err="1"/>
              <a:t>early</a:t>
            </a:r>
            <a:r>
              <a:rPr lang="it-IT" sz="1200" b="1" dirty="0"/>
              <a:t> </a:t>
            </a:r>
            <a:r>
              <a:rPr lang="it-IT" sz="1200" b="1" dirty="0" err="1"/>
              <a:t>warning</a:t>
            </a:r>
            <a:r>
              <a:rPr lang="it-IT" sz="1200" b="1" dirty="0"/>
              <a:t> </a:t>
            </a:r>
            <a:r>
              <a:rPr lang="it-IT" sz="1200" dirty="0"/>
              <a:t>(c.d. </a:t>
            </a:r>
            <a:r>
              <a:rPr lang="it-IT" sz="1200" b="1" dirty="0">
                <a:solidFill>
                  <a:schemeClr val="accent5">
                    <a:lumMod val="75000"/>
                  </a:schemeClr>
                </a:solidFill>
              </a:rPr>
              <a:t>allerta precoce</a:t>
            </a:r>
            <a:r>
              <a:rPr lang="it-IT" sz="1200" dirty="0"/>
              <a:t>) con l’obiettivo di contribuire al corretto funzionamento del mercato interno. </a:t>
            </a:r>
          </a:p>
          <a:p>
            <a:pPr marL="114300" indent="0">
              <a:buNone/>
            </a:pPr>
            <a:r>
              <a:rPr lang="it-IT" sz="1100" dirty="0"/>
              <a:t>Nel nostro ordinamento, la Direttiva </a:t>
            </a:r>
            <a:r>
              <a:rPr lang="it-IT" sz="1100" dirty="0" err="1"/>
              <a:t>Insolvency</a:t>
            </a:r>
            <a:r>
              <a:rPr lang="it-IT" sz="1100" dirty="0"/>
              <a:t> è stata recepita dal Decreto Legislativo n. 83/2022, che reca modifiche al Decreto Legislativo n. 14/2019, c.d. Codice della crisi d’impresa e dell’insolvenza</a:t>
            </a:r>
          </a:p>
          <a:p>
            <a:pPr marL="114300" indent="0">
              <a:buNone/>
            </a:pP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3</a:t>
            </a:fld>
            <a:endParaRPr lang="it-IT"/>
          </a:p>
        </p:txBody>
      </p:sp>
      <p:sp>
        <p:nvSpPr>
          <p:cNvPr id="5" name="Ovale 4"/>
          <p:cNvSpPr/>
          <p:nvPr/>
        </p:nvSpPr>
        <p:spPr>
          <a:xfrm>
            <a:off x="621438" y="2379216"/>
            <a:ext cx="3062796" cy="102980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Regio Decreto 16 marzo 1942 n. 267 </a:t>
            </a:r>
          </a:p>
        </p:txBody>
      </p:sp>
      <p:sp>
        <p:nvSpPr>
          <p:cNvPr id="6" name="Freccia in giù 5"/>
          <p:cNvSpPr/>
          <p:nvPr/>
        </p:nvSpPr>
        <p:spPr>
          <a:xfrm>
            <a:off x="1910520" y="3538753"/>
            <a:ext cx="484632" cy="287523"/>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621438" y="3865964"/>
            <a:ext cx="3364636" cy="25614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bg1"/>
                </a:solidFill>
              </a:rPr>
              <a:t>Ratio dell’impianto normativo </a:t>
            </a:r>
          </a:p>
          <a:p>
            <a:pPr algn="ctr"/>
            <a:r>
              <a:rPr lang="it-IT" dirty="0">
                <a:solidFill>
                  <a:schemeClr val="bg1"/>
                </a:solidFill>
              </a:rPr>
              <a:t>Gestione dell’attività liquidatoria dell’impresa insolvente – condannare l’imprenditore non meritevole - Approccio </a:t>
            </a:r>
            <a:r>
              <a:rPr lang="it-IT" dirty="0" err="1">
                <a:solidFill>
                  <a:schemeClr val="bg1"/>
                </a:solidFill>
              </a:rPr>
              <a:t>backword</a:t>
            </a:r>
            <a:r>
              <a:rPr lang="it-IT" dirty="0">
                <a:solidFill>
                  <a:schemeClr val="bg1"/>
                </a:solidFill>
              </a:rPr>
              <a:t> </a:t>
            </a:r>
            <a:r>
              <a:rPr lang="it-IT" dirty="0" err="1">
                <a:solidFill>
                  <a:schemeClr val="bg1"/>
                </a:solidFill>
              </a:rPr>
              <a:t>looking</a:t>
            </a:r>
            <a:endParaRPr lang="it-IT" dirty="0">
              <a:solidFill>
                <a:schemeClr val="bg1"/>
              </a:solidFill>
            </a:endParaRPr>
          </a:p>
          <a:p>
            <a:pPr algn="ctr"/>
            <a:endParaRPr lang="it-IT" dirty="0">
              <a:solidFill>
                <a:schemeClr val="accent2">
                  <a:lumMod val="60000"/>
                  <a:lumOff val="40000"/>
                </a:schemeClr>
              </a:solidFill>
            </a:endParaRPr>
          </a:p>
        </p:txBody>
      </p:sp>
      <p:sp>
        <p:nvSpPr>
          <p:cNvPr id="8" name="Ovale 7"/>
          <p:cNvSpPr/>
          <p:nvPr/>
        </p:nvSpPr>
        <p:spPr>
          <a:xfrm>
            <a:off x="6001305" y="2249488"/>
            <a:ext cx="3045041" cy="107076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err="1">
                <a:solidFill>
                  <a:schemeClr val="bg1"/>
                </a:solidFill>
              </a:rPr>
              <a:t>D.Lgs</a:t>
            </a:r>
            <a:r>
              <a:rPr lang="it-IT" sz="1200" dirty="0">
                <a:solidFill>
                  <a:schemeClr val="bg1"/>
                </a:solidFill>
              </a:rPr>
              <a:t> n. 14/2019 attuativo della legge delega di riforma delle procedure concorsuali </a:t>
            </a:r>
            <a:r>
              <a:rPr lang="it-IT" sz="1200" dirty="0" err="1">
                <a:solidFill>
                  <a:schemeClr val="bg1"/>
                </a:solidFill>
              </a:rPr>
              <a:t>D.lgs</a:t>
            </a:r>
            <a:r>
              <a:rPr lang="it-IT" sz="1200" dirty="0">
                <a:solidFill>
                  <a:schemeClr val="bg1"/>
                </a:solidFill>
              </a:rPr>
              <a:t> n. 155/2017 </a:t>
            </a:r>
          </a:p>
        </p:txBody>
      </p:sp>
      <p:sp>
        <p:nvSpPr>
          <p:cNvPr id="10" name="Freccia in giù 9"/>
          <p:cNvSpPr/>
          <p:nvPr/>
        </p:nvSpPr>
        <p:spPr>
          <a:xfrm>
            <a:off x="7182034" y="3433255"/>
            <a:ext cx="484632" cy="393021"/>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4689908" y="3865964"/>
            <a:ext cx="4489603" cy="256146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Ratio della riforma </a:t>
            </a:r>
          </a:p>
          <a:p>
            <a:pPr algn="ctr"/>
            <a:r>
              <a:rPr lang="it-IT" dirty="0"/>
              <a:t>Anticipare la </a:t>
            </a:r>
            <a:r>
              <a:rPr lang="it-IT" b="1" dirty="0"/>
              <a:t>situazione di crisi per la tutela dei valori aziendali : </a:t>
            </a:r>
            <a:r>
              <a:rPr lang="it-IT" dirty="0"/>
              <a:t>rilevazione tempestiva della crisi – salvaguardia della capacità imprenditoriale tramite la creazione delle condizioni per avviare in via preventiva le procedure di ristrutturazione volte ad evitare che la crisi diventi irreversibile nell’ottica della continuità aziendale - cultura della programmazione della misurazione e del controllo – approccio </a:t>
            </a:r>
            <a:r>
              <a:rPr lang="it-IT" dirty="0" err="1"/>
              <a:t>forward</a:t>
            </a:r>
            <a:r>
              <a:rPr lang="it-IT" dirty="0"/>
              <a:t> </a:t>
            </a:r>
            <a:r>
              <a:rPr lang="it-IT" dirty="0" err="1"/>
              <a:t>looking</a:t>
            </a:r>
            <a:r>
              <a:rPr lang="it-IT" dirty="0"/>
              <a:t> – premiare l’imprenditore meritevole – guardare al FUTURO</a:t>
            </a:r>
          </a:p>
        </p:txBody>
      </p:sp>
    </p:spTree>
    <p:extLst>
      <p:ext uri="{BB962C8B-B14F-4D97-AF65-F5344CB8AC3E}">
        <p14:creationId xmlns:p14="http://schemas.microsoft.com/office/powerpoint/2010/main" val="701818030"/>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27"/>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30</a:t>
            </a:fld>
            <a:endParaRPr/>
          </a:p>
        </p:txBody>
      </p:sp>
      <p:sp>
        <p:nvSpPr>
          <p:cNvPr id="412" name="Google Shape;412;p27"/>
          <p:cNvSpPr/>
          <p:nvPr/>
        </p:nvSpPr>
        <p:spPr>
          <a:xfrm>
            <a:off x="620094" y="664800"/>
            <a:ext cx="8576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800" dirty="0">
                <a:solidFill>
                  <a:schemeClr val="accent6">
                    <a:lumMod val="75000"/>
                  </a:schemeClr>
                </a:solidFill>
                <a:latin typeface="Georgia"/>
                <a:ea typeface="Georgia"/>
                <a:cs typeface="Georgia"/>
                <a:sym typeface="Georgia"/>
              </a:rPr>
              <a:t>LA VIGILANZA DELL’ORGANO DI CONTROLLO </a:t>
            </a:r>
            <a:endParaRPr sz="2000" dirty="0">
              <a:solidFill>
                <a:schemeClr val="accent6">
                  <a:lumMod val="75000"/>
                </a:schemeClr>
              </a:solidFill>
            </a:endParaRPr>
          </a:p>
        </p:txBody>
      </p:sp>
      <p:sp>
        <p:nvSpPr>
          <p:cNvPr id="413" name="Google Shape;413;p27"/>
          <p:cNvSpPr txBox="1"/>
          <p:nvPr/>
        </p:nvSpPr>
        <p:spPr>
          <a:xfrm>
            <a:off x="363614" y="1311000"/>
            <a:ext cx="8926690" cy="5331237"/>
          </a:xfrm>
          <a:prstGeom prst="rect">
            <a:avLst/>
          </a:prstGeom>
          <a:noFill/>
          <a:ln>
            <a:noFill/>
          </a:ln>
        </p:spPr>
        <p:txBody>
          <a:bodyPr spcFirstLastPara="1" wrap="square" lIns="91425" tIns="91425" rIns="91425" bIns="91425" anchor="t" anchorCtr="0">
            <a:spAutoFit/>
          </a:bodyPr>
          <a:lstStyle/>
          <a:p>
            <a:pPr marL="258445" marR="478155" lvl="0" indent="0" algn="just" rtl="0">
              <a:lnSpc>
                <a:spcPct val="97916"/>
              </a:lnSpc>
              <a:spcBef>
                <a:spcPts val="405"/>
              </a:spcBef>
              <a:spcAft>
                <a:spcPts val="0"/>
              </a:spcAft>
              <a:buNone/>
            </a:pPr>
            <a:r>
              <a:rPr lang="it-IT" sz="1200" dirty="0">
                <a:solidFill>
                  <a:srgbClr val="3C3C3C"/>
                </a:solidFill>
                <a:latin typeface="Georgia" panose="02040502050405020303" pitchFamily="18" charset="0"/>
                <a:ea typeface="Calibri"/>
                <a:cs typeface="Calibri"/>
                <a:sym typeface="Calibri"/>
              </a:rPr>
              <a:t>Sul tema della vigilanza dell’organo di controllo nelle situazioni di crisi dell’impresa rileva, nell’ambito del </a:t>
            </a:r>
            <a:r>
              <a:rPr lang="it-IT" sz="1200" b="1" dirty="0">
                <a:solidFill>
                  <a:srgbClr val="3C3C3C"/>
                </a:solidFill>
                <a:latin typeface="Georgia" panose="02040502050405020303" pitchFamily="18" charset="0"/>
                <a:ea typeface="Calibri"/>
                <a:cs typeface="Calibri"/>
                <a:sym typeface="Calibri"/>
              </a:rPr>
              <a:t>documento emanato nel 2021 a cura del CNDCEC,</a:t>
            </a:r>
            <a:r>
              <a:rPr lang="it-IT" sz="1200" dirty="0">
                <a:solidFill>
                  <a:srgbClr val="3C3C3C"/>
                </a:solidFill>
                <a:latin typeface="Georgia" panose="02040502050405020303" pitchFamily="18" charset="0"/>
                <a:ea typeface="Calibri"/>
                <a:cs typeface="Calibri"/>
                <a:sym typeface="Calibri"/>
              </a:rPr>
              <a:t> dal titolo </a:t>
            </a:r>
            <a:r>
              <a:rPr lang="it-IT" sz="1200" b="1" dirty="0">
                <a:solidFill>
                  <a:srgbClr val="3C3C3C"/>
                </a:solidFill>
                <a:latin typeface="Georgia" panose="02040502050405020303" pitchFamily="18" charset="0"/>
                <a:ea typeface="Calibri"/>
                <a:cs typeface="Calibri"/>
                <a:sym typeface="Calibri"/>
              </a:rPr>
              <a:t>“Norme di comportamento del collegio sindacale di società non quotate”</a:t>
            </a:r>
            <a:r>
              <a:rPr lang="it-IT" sz="1200" dirty="0">
                <a:solidFill>
                  <a:srgbClr val="3C3C3C"/>
                </a:solidFill>
                <a:latin typeface="Georgia" panose="02040502050405020303" pitchFamily="18" charset="0"/>
                <a:ea typeface="Calibri"/>
                <a:cs typeface="Calibri"/>
                <a:sym typeface="Calibri"/>
              </a:rPr>
              <a:t>, il capitolo 11: “</a:t>
            </a:r>
            <a:r>
              <a:rPr lang="it-IT" sz="1200" b="1" dirty="0">
                <a:solidFill>
                  <a:srgbClr val="3C3C3C"/>
                </a:solidFill>
                <a:latin typeface="Georgia" panose="02040502050405020303" pitchFamily="18" charset="0"/>
                <a:ea typeface="Calibri"/>
                <a:cs typeface="Calibri"/>
                <a:sym typeface="Calibri"/>
              </a:rPr>
              <a:t>Attività del collegio sindacale nella crisi di impresa</a:t>
            </a:r>
            <a:r>
              <a:rPr lang="it-IT" sz="1200" dirty="0">
                <a:solidFill>
                  <a:srgbClr val="3C3C3C"/>
                </a:solidFill>
                <a:latin typeface="Georgia" panose="02040502050405020303" pitchFamily="18" charset="0"/>
                <a:ea typeface="Calibri"/>
                <a:cs typeface="Calibri"/>
                <a:sym typeface="Calibri"/>
              </a:rPr>
              <a:t>” che, nelle 12 declinazioni esamina le varie situazioni connesse all’attività di controllo nell’ambito della crisi.</a:t>
            </a:r>
            <a:endParaRPr sz="1200" dirty="0">
              <a:solidFill>
                <a:schemeClr val="dk1"/>
              </a:solidFill>
              <a:latin typeface="Georgia" panose="02040502050405020303" pitchFamily="18" charset="0"/>
              <a:ea typeface="Calibri"/>
              <a:cs typeface="Calibri"/>
              <a:sym typeface="Calibri"/>
            </a:endParaRPr>
          </a:p>
          <a:p>
            <a:pPr marL="258445" lvl="0" indent="0" algn="just" rtl="0">
              <a:spcBef>
                <a:spcPts val="1790"/>
              </a:spcBef>
              <a:spcAft>
                <a:spcPts val="0"/>
              </a:spcAft>
              <a:buNone/>
            </a:pPr>
            <a:r>
              <a:rPr lang="it-IT" sz="1200" dirty="0">
                <a:solidFill>
                  <a:srgbClr val="3C3C3C"/>
                </a:solidFill>
                <a:latin typeface="Georgia" panose="02040502050405020303" pitchFamily="18" charset="0"/>
                <a:ea typeface="Calibri"/>
                <a:cs typeface="Calibri"/>
                <a:sym typeface="Calibri"/>
              </a:rPr>
              <a:t>Si richiamano:</a:t>
            </a:r>
            <a:endParaRPr sz="1200" dirty="0">
              <a:solidFill>
                <a:schemeClr val="dk1"/>
              </a:solidFill>
              <a:latin typeface="Georgia" panose="02040502050405020303" pitchFamily="18" charset="0"/>
              <a:ea typeface="Calibri"/>
              <a:cs typeface="Calibri"/>
              <a:sym typeface="Calibri"/>
            </a:endParaRPr>
          </a:p>
          <a:p>
            <a:pPr marL="258445" lvl="0" indent="0" algn="l" rtl="0">
              <a:lnSpc>
                <a:spcPct val="120833"/>
              </a:lnSpc>
              <a:spcBef>
                <a:spcPts val="1780"/>
              </a:spcBef>
              <a:spcAft>
                <a:spcPts val="0"/>
              </a:spcAft>
              <a:buNone/>
            </a:pPr>
            <a:r>
              <a:rPr lang="it-IT" sz="1200" dirty="0">
                <a:solidFill>
                  <a:srgbClr val="3C3C3C"/>
                </a:solidFill>
                <a:latin typeface="Georgia" panose="02040502050405020303" pitchFamily="18" charset="0"/>
                <a:ea typeface="Calibri"/>
                <a:cs typeface="Calibri"/>
                <a:sym typeface="Calibri"/>
              </a:rPr>
              <a:t>“</a:t>
            </a:r>
            <a:r>
              <a:rPr lang="it-IT" sz="1200" b="1" dirty="0">
                <a:solidFill>
                  <a:srgbClr val="3C3C3C"/>
                </a:solidFill>
                <a:latin typeface="Georgia" panose="02040502050405020303" pitchFamily="18" charset="0"/>
                <a:ea typeface="Calibri"/>
                <a:cs typeface="Calibri"/>
                <a:sym typeface="Calibri"/>
              </a:rPr>
              <a:t>Norma 11.1: Vigilanza del collegio sindacale per la rilevazione tempestiva della perdita della continuità</a:t>
            </a:r>
            <a:endParaRPr sz="1200" b="1" dirty="0">
              <a:solidFill>
                <a:schemeClr val="dk1"/>
              </a:solidFill>
              <a:latin typeface="Georgia" panose="02040502050405020303" pitchFamily="18" charset="0"/>
              <a:ea typeface="Calibri"/>
              <a:cs typeface="Calibri"/>
              <a:sym typeface="Calibri"/>
            </a:endParaRPr>
          </a:p>
          <a:p>
            <a:pPr marL="258445" marR="225425" lvl="0" indent="0" algn="l" rtl="0">
              <a:lnSpc>
                <a:spcPct val="97916"/>
              </a:lnSpc>
              <a:spcBef>
                <a:spcPts val="10"/>
              </a:spcBef>
              <a:spcAft>
                <a:spcPts val="0"/>
              </a:spcAft>
              <a:buNone/>
            </a:pPr>
            <a:r>
              <a:rPr lang="it-IT" sz="1200" i="1" dirty="0">
                <a:solidFill>
                  <a:srgbClr val="3C3C3C"/>
                </a:solidFill>
                <a:latin typeface="Georgia" panose="02040502050405020303" pitchFamily="18" charset="0"/>
                <a:ea typeface="Calibri"/>
                <a:cs typeface="Calibri"/>
                <a:sym typeface="Calibri"/>
              </a:rPr>
              <a:t>Il collegio sindacale, nello svolgimento della funzione riconosciutagli dalla legge, vigila che il sistema di controllo e gli assetti organizzativi adottati dalla società risultino adeguati a rilevare tempestivamente segnali di perdita della continuità aziendale.</a:t>
            </a:r>
            <a:endParaRPr sz="1200" i="1" dirty="0">
              <a:solidFill>
                <a:schemeClr val="dk1"/>
              </a:solidFill>
              <a:latin typeface="Georgia" panose="02040502050405020303" pitchFamily="18" charset="0"/>
              <a:ea typeface="Calibri"/>
              <a:cs typeface="Calibri"/>
              <a:sym typeface="Calibri"/>
            </a:endParaRPr>
          </a:p>
          <a:p>
            <a:pPr marL="258445" marR="1861185" lvl="0" indent="0" algn="just" rtl="0">
              <a:lnSpc>
                <a:spcPct val="97916"/>
              </a:lnSpc>
              <a:spcBef>
                <a:spcPts val="5"/>
              </a:spcBef>
              <a:spcAft>
                <a:spcPts val="0"/>
              </a:spcAft>
              <a:buNone/>
            </a:pPr>
            <a:r>
              <a:rPr lang="it-IT" sz="1200" i="1" dirty="0">
                <a:solidFill>
                  <a:srgbClr val="3C3C3C"/>
                </a:solidFill>
                <a:latin typeface="Georgia" panose="02040502050405020303" pitchFamily="18" charset="0"/>
                <a:ea typeface="Calibri"/>
                <a:cs typeface="Calibri"/>
                <a:sym typeface="Calibri"/>
              </a:rPr>
              <a:t>Il collegio sindacale può chiedere chiarimenti all’organo di amministrazione e, se del caso sollecitare lo stesso ad adottare opportuni provvedimenti. Riferimenti normativi: artt. 2086, 2381, 2475 co 6, 2403, 2403 bis, 2409 </a:t>
            </a:r>
            <a:r>
              <a:rPr lang="it-IT" sz="1200" i="1" dirty="0" err="1">
                <a:solidFill>
                  <a:srgbClr val="3C3C3C"/>
                </a:solidFill>
                <a:latin typeface="Georgia" panose="02040502050405020303" pitchFamily="18" charset="0"/>
                <a:ea typeface="Calibri"/>
                <a:cs typeface="Calibri"/>
                <a:sym typeface="Calibri"/>
              </a:rPr>
              <a:t>septies</a:t>
            </a:r>
            <a:r>
              <a:rPr lang="it-IT" sz="1200" dirty="0">
                <a:solidFill>
                  <a:srgbClr val="3C3C3C"/>
                </a:solidFill>
                <a:latin typeface="Georgia" panose="02040502050405020303" pitchFamily="18" charset="0"/>
                <a:ea typeface="Calibri"/>
                <a:cs typeface="Calibri"/>
                <a:sym typeface="Calibri"/>
              </a:rPr>
              <a:t>.”</a:t>
            </a:r>
            <a:endParaRPr sz="1200" dirty="0">
              <a:solidFill>
                <a:schemeClr val="dk1"/>
              </a:solidFill>
              <a:latin typeface="Georgia" panose="02040502050405020303" pitchFamily="18" charset="0"/>
              <a:ea typeface="Calibri"/>
              <a:cs typeface="Calibri"/>
              <a:sym typeface="Calibri"/>
            </a:endParaRPr>
          </a:p>
          <a:p>
            <a:pPr marL="258445" lvl="0" indent="0" algn="l" rtl="0">
              <a:lnSpc>
                <a:spcPct val="120833"/>
              </a:lnSpc>
              <a:spcBef>
                <a:spcPts val="1430"/>
              </a:spcBef>
              <a:spcAft>
                <a:spcPts val="0"/>
              </a:spcAft>
              <a:buNone/>
            </a:pPr>
            <a:r>
              <a:rPr lang="it-IT" sz="1200" dirty="0">
                <a:solidFill>
                  <a:srgbClr val="3C3C3C"/>
                </a:solidFill>
                <a:latin typeface="Georgia" panose="02040502050405020303" pitchFamily="18" charset="0"/>
                <a:ea typeface="Calibri"/>
                <a:cs typeface="Calibri"/>
                <a:sym typeface="Calibri"/>
              </a:rPr>
              <a:t>“</a:t>
            </a:r>
            <a:r>
              <a:rPr lang="it-IT" sz="1200" b="1" dirty="0">
                <a:solidFill>
                  <a:srgbClr val="3C3C3C"/>
                </a:solidFill>
                <a:latin typeface="Georgia" panose="02040502050405020303" pitchFamily="18" charset="0"/>
                <a:ea typeface="Calibri"/>
                <a:cs typeface="Calibri"/>
                <a:sym typeface="Calibri"/>
              </a:rPr>
              <a:t>Norma 11.2: Vigilanza del collegio sindacale per la rilevazione tempestiva della crisi</a:t>
            </a:r>
            <a:endParaRPr sz="1200" b="1" dirty="0">
              <a:solidFill>
                <a:schemeClr val="dk1"/>
              </a:solidFill>
              <a:latin typeface="Georgia" panose="02040502050405020303" pitchFamily="18" charset="0"/>
              <a:ea typeface="Calibri"/>
              <a:cs typeface="Calibri"/>
              <a:sym typeface="Calibri"/>
            </a:endParaRPr>
          </a:p>
          <a:p>
            <a:pPr marL="258445" marR="225425" lvl="0" indent="0" algn="l" rtl="0">
              <a:lnSpc>
                <a:spcPct val="97916"/>
              </a:lnSpc>
              <a:spcBef>
                <a:spcPts val="10"/>
              </a:spcBef>
              <a:spcAft>
                <a:spcPts val="0"/>
              </a:spcAft>
              <a:buNone/>
            </a:pPr>
            <a:r>
              <a:rPr lang="it-IT" sz="1200" i="1" dirty="0">
                <a:solidFill>
                  <a:srgbClr val="3C3C3C"/>
                </a:solidFill>
                <a:latin typeface="Georgia" panose="02040502050405020303" pitchFamily="18" charset="0"/>
                <a:ea typeface="Calibri"/>
                <a:cs typeface="Calibri"/>
                <a:sym typeface="Calibri"/>
              </a:rPr>
              <a:t>Il collegio sindacale, nello svolgimento della funzione riconosciutagli dalla legge, vigila che il sistema di controllo interno e gli assetti organizzativi, amministrativi e contabili adottati dalla società risultino adeguati anche in funzione della rilevazione tempestiva della crisi di impresa.</a:t>
            </a:r>
            <a:endParaRPr sz="1200" i="1" dirty="0">
              <a:solidFill>
                <a:schemeClr val="dk1"/>
              </a:solidFill>
              <a:latin typeface="Georgia" panose="02040502050405020303" pitchFamily="18" charset="0"/>
              <a:ea typeface="Calibri"/>
              <a:cs typeface="Calibri"/>
              <a:sym typeface="Calibri"/>
            </a:endParaRPr>
          </a:p>
          <a:p>
            <a:pPr marL="258445" lvl="0" indent="0" algn="l" rtl="0">
              <a:lnSpc>
                <a:spcPct val="120000"/>
              </a:lnSpc>
              <a:spcBef>
                <a:spcPts val="0"/>
              </a:spcBef>
              <a:spcAft>
                <a:spcPts val="0"/>
              </a:spcAft>
              <a:buNone/>
            </a:pPr>
            <a:r>
              <a:rPr lang="it-IT" sz="1200" i="1" dirty="0">
                <a:solidFill>
                  <a:srgbClr val="3C3C3C"/>
                </a:solidFill>
                <a:latin typeface="Georgia" panose="02040502050405020303" pitchFamily="18" charset="0"/>
                <a:ea typeface="Calibri"/>
                <a:cs typeface="Calibri"/>
                <a:sym typeface="Calibri"/>
              </a:rPr>
              <a:t>Il collegio sindacale può chiedere chiarimenti all’organo di amministrazione e, se del caso, sollecitare lo stesso ad adottare opportune implementazioni dell’assetto organizzativo.</a:t>
            </a:r>
            <a:endParaRPr sz="1200" i="1" dirty="0">
              <a:solidFill>
                <a:schemeClr val="dk1"/>
              </a:solidFill>
              <a:latin typeface="Georgia" panose="02040502050405020303" pitchFamily="18" charset="0"/>
              <a:ea typeface="Calibri"/>
              <a:cs typeface="Calibri"/>
              <a:sym typeface="Calibri"/>
            </a:endParaRPr>
          </a:p>
          <a:p>
            <a:pPr marL="258445" lvl="0" indent="0" algn="l" rtl="0">
              <a:lnSpc>
                <a:spcPct val="97916"/>
              </a:lnSpc>
              <a:spcBef>
                <a:spcPts val="10"/>
              </a:spcBef>
              <a:spcAft>
                <a:spcPts val="0"/>
              </a:spcAft>
              <a:buNone/>
            </a:pPr>
            <a:r>
              <a:rPr lang="it-IT" sz="1200" i="1" dirty="0">
                <a:solidFill>
                  <a:srgbClr val="3C3C3C"/>
                </a:solidFill>
                <a:latin typeface="Georgia" panose="02040502050405020303" pitchFamily="18" charset="0"/>
                <a:ea typeface="Calibri"/>
                <a:cs typeface="Calibri"/>
                <a:sym typeface="Calibri"/>
              </a:rPr>
              <a:t>In caso di rilevazione di fondati segnali di crisi, il collegio sindacale chiede chiarimenti all’organo di amministrazione e vigila che lo stesso si attivi senza indugio per l’adozione e l’attuazione di uno degli strumenti previsti dall’ordinamento per il superamento della crisi.</a:t>
            </a:r>
            <a:endParaRPr sz="1200" i="1" dirty="0">
              <a:solidFill>
                <a:schemeClr val="dk1"/>
              </a:solidFill>
              <a:latin typeface="Georgia" panose="02040502050405020303" pitchFamily="18" charset="0"/>
              <a:ea typeface="Calibri"/>
              <a:cs typeface="Calibri"/>
              <a:sym typeface="Calibri"/>
            </a:endParaRPr>
          </a:p>
          <a:p>
            <a:pPr marL="258445" lvl="0" indent="0" algn="l" rtl="0">
              <a:lnSpc>
                <a:spcPct val="120833"/>
              </a:lnSpc>
              <a:spcBef>
                <a:spcPts val="0"/>
              </a:spcBef>
              <a:spcAft>
                <a:spcPts val="0"/>
              </a:spcAft>
              <a:buNone/>
            </a:pPr>
            <a:r>
              <a:rPr lang="it-IT" sz="1200" i="1" dirty="0">
                <a:solidFill>
                  <a:srgbClr val="3C3C3C"/>
                </a:solidFill>
                <a:latin typeface="Georgia" panose="02040502050405020303" pitchFamily="18" charset="0"/>
                <a:ea typeface="Calibri"/>
                <a:cs typeface="Calibri"/>
                <a:sym typeface="Calibri"/>
              </a:rPr>
              <a:t>Riferimenti normativi: artt. 2086, 2381, 2403, 2403 bis co 2 cc</a:t>
            </a:r>
            <a:r>
              <a:rPr lang="it-IT" sz="1200" dirty="0">
                <a:solidFill>
                  <a:srgbClr val="3C3C3C"/>
                </a:solidFill>
                <a:latin typeface="Georgia" panose="02040502050405020303" pitchFamily="18" charset="0"/>
                <a:ea typeface="Calibri"/>
                <a:cs typeface="Calibri"/>
                <a:sym typeface="Calibri"/>
              </a:rPr>
              <a:t>.”</a:t>
            </a:r>
            <a:endParaRPr sz="1200" dirty="0">
              <a:solidFill>
                <a:schemeClr val="dk1"/>
              </a:solidFill>
              <a:latin typeface="Georgia" panose="02040502050405020303" pitchFamily="18" charset="0"/>
              <a:ea typeface="Calibri"/>
              <a:cs typeface="Calibri"/>
              <a:sym typeface="Calibri"/>
            </a:endParaRPr>
          </a:p>
          <a:p>
            <a:pPr marL="258445" lvl="0" indent="0" algn="l" rtl="0">
              <a:lnSpc>
                <a:spcPct val="120833"/>
              </a:lnSpc>
              <a:spcBef>
                <a:spcPts val="0"/>
              </a:spcBef>
              <a:spcAft>
                <a:spcPts val="0"/>
              </a:spcAft>
              <a:buNone/>
            </a:pPr>
            <a:endParaRPr dirty="0"/>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8"/>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600" b="0"/>
              <a:t>31</a:t>
            </a:fld>
            <a:endParaRPr sz="1600" b="0"/>
          </a:p>
        </p:txBody>
      </p:sp>
      <p:sp>
        <p:nvSpPr>
          <p:cNvPr id="419" name="Google Shape;419;p28"/>
          <p:cNvSpPr txBox="1"/>
          <p:nvPr/>
        </p:nvSpPr>
        <p:spPr>
          <a:xfrm>
            <a:off x="220544" y="907283"/>
            <a:ext cx="8938727" cy="5636897"/>
          </a:xfrm>
          <a:prstGeom prst="rect">
            <a:avLst/>
          </a:prstGeom>
          <a:noFill/>
          <a:ln>
            <a:noFill/>
          </a:ln>
        </p:spPr>
        <p:txBody>
          <a:bodyPr spcFirstLastPara="1" wrap="square" lIns="91425" tIns="91425" rIns="91425" bIns="91425" anchor="t" anchorCtr="0">
            <a:spAutoFit/>
          </a:bodyPr>
          <a:lstStyle/>
          <a:p>
            <a:pPr marL="258445" lvl="0">
              <a:spcBef>
                <a:spcPts val="1415"/>
              </a:spcBef>
            </a:pPr>
            <a:r>
              <a:rPr lang="it-IT" sz="2400" dirty="0">
                <a:solidFill>
                  <a:schemeClr val="accent6">
                    <a:lumMod val="75000"/>
                  </a:schemeClr>
                </a:solidFill>
                <a:latin typeface="Georgia" panose="02040502050405020303" pitchFamily="18" charset="0"/>
                <a:ea typeface="Calibri"/>
                <a:cs typeface="Calibri"/>
                <a:sym typeface="Calibri"/>
              </a:rPr>
              <a:t>“Norme di comportamento del collegio sindacale di società non quotate”</a:t>
            </a:r>
          </a:p>
          <a:p>
            <a:pPr marL="258445" lvl="0" indent="0" algn="l" rtl="0">
              <a:lnSpc>
                <a:spcPct val="120833"/>
              </a:lnSpc>
              <a:spcBef>
                <a:spcPts val="1415"/>
              </a:spcBef>
              <a:spcAft>
                <a:spcPts val="0"/>
              </a:spcAft>
              <a:buNone/>
            </a:pPr>
            <a:r>
              <a:rPr lang="it-IT" sz="1100" dirty="0">
                <a:solidFill>
                  <a:srgbClr val="3C3C3C"/>
                </a:solidFill>
                <a:latin typeface="Georgia" panose="02040502050405020303" pitchFamily="18" charset="0"/>
                <a:ea typeface="Calibri"/>
                <a:cs typeface="Calibri"/>
                <a:sym typeface="Calibri"/>
              </a:rPr>
              <a:t>“</a:t>
            </a:r>
            <a:r>
              <a:rPr lang="it-IT" sz="1100" b="1" dirty="0">
                <a:solidFill>
                  <a:srgbClr val="3C3C3C"/>
                </a:solidFill>
                <a:latin typeface="Georgia" panose="02040502050405020303" pitchFamily="18" charset="0"/>
                <a:ea typeface="Calibri"/>
                <a:cs typeface="Calibri"/>
                <a:sym typeface="Calibri"/>
              </a:rPr>
              <a:t>Norma 11.3: Segnalazione alla assemblea e denunzia al tribunale</a:t>
            </a:r>
            <a:endParaRPr sz="1100" b="1" dirty="0">
              <a:solidFill>
                <a:schemeClr val="dk1"/>
              </a:solidFill>
              <a:latin typeface="Georgia" panose="02040502050405020303" pitchFamily="18" charset="0"/>
              <a:ea typeface="Calibri"/>
              <a:cs typeface="Calibri"/>
              <a:sym typeface="Calibri"/>
            </a:endParaRPr>
          </a:p>
          <a:p>
            <a:pPr marL="258445" lvl="0" indent="0" algn="just" rtl="0">
              <a:lnSpc>
                <a:spcPct val="120000"/>
              </a:lnSpc>
              <a:spcBef>
                <a:spcPts val="0"/>
              </a:spcBef>
              <a:spcAft>
                <a:spcPts val="0"/>
              </a:spcAft>
              <a:buNone/>
            </a:pPr>
            <a:r>
              <a:rPr lang="it-IT" sz="1100" i="1" dirty="0">
                <a:solidFill>
                  <a:srgbClr val="3C3C3C"/>
                </a:solidFill>
                <a:latin typeface="Georgia" panose="02040502050405020303" pitchFamily="18" charset="0"/>
                <a:ea typeface="Calibri"/>
                <a:cs typeface="Calibri"/>
                <a:sym typeface="Calibri"/>
              </a:rPr>
              <a:t>Nel caso gli amministratori omettano l’adozione di opportuni provvedimenti, il collegio sindacale può convocare l’assemblea ai sensi dell’art. 2406 cc.</a:t>
            </a:r>
            <a:endParaRPr sz="1100" i="1" dirty="0">
              <a:solidFill>
                <a:schemeClr val="dk1"/>
              </a:solidFill>
              <a:latin typeface="Georgia" panose="02040502050405020303" pitchFamily="18" charset="0"/>
              <a:ea typeface="Calibri"/>
              <a:cs typeface="Calibri"/>
              <a:sym typeface="Calibri"/>
            </a:endParaRPr>
          </a:p>
          <a:p>
            <a:pPr marL="258445" lvl="0" indent="0" algn="just" rtl="0">
              <a:lnSpc>
                <a:spcPct val="97916"/>
              </a:lnSpc>
              <a:spcBef>
                <a:spcPts val="10"/>
              </a:spcBef>
              <a:spcAft>
                <a:spcPts val="0"/>
              </a:spcAft>
              <a:buNone/>
            </a:pPr>
            <a:r>
              <a:rPr lang="it-IT" sz="1100" i="1" dirty="0">
                <a:solidFill>
                  <a:srgbClr val="3C3C3C"/>
                </a:solidFill>
                <a:latin typeface="Georgia" panose="02040502050405020303" pitchFamily="18" charset="0"/>
                <a:ea typeface="Calibri"/>
                <a:cs typeface="Calibri"/>
                <a:sym typeface="Calibri"/>
              </a:rPr>
              <a:t>Nei casi in cui il ricorso all’assemblea non abbia avuto luogo o i suoi esiti non siano ritenuti adeguati, il collegio sindacale, qualora la condotta degli amministratori integri anche i presupposti di grave irregolarità, ove consentito dalla legge, può proporre la denunzia al tribunale ex art. 2409 cc.</a:t>
            </a:r>
            <a:endParaRPr sz="1100" i="1" dirty="0">
              <a:solidFill>
                <a:schemeClr val="dk1"/>
              </a:solidFill>
              <a:latin typeface="Georgia" panose="02040502050405020303" pitchFamily="18" charset="0"/>
              <a:ea typeface="Calibri"/>
              <a:cs typeface="Calibri"/>
              <a:sym typeface="Calibri"/>
            </a:endParaRPr>
          </a:p>
          <a:p>
            <a:pPr marL="258445" lvl="0" indent="0" algn="l" rtl="0">
              <a:lnSpc>
                <a:spcPct val="120833"/>
              </a:lnSpc>
              <a:spcBef>
                <a:spcPts val="0"/>
              </a:spcBef>
              <a:spcAft>
                <a:spcPts val="0"/>
              </a:spcAft>
              <a:buNone/>
            </a:pPr>
            <a:r>
              <a:rPr lang="it-IT" sz="1100" i="1" dirty="0">
                <a:solidFill>
                  <a:srgbClr val="3C3C3C"/>
                </a:solidFill>
                <a:latin typeface="Georgia" panose="02040502050405020303" pitchFamily="18" charset="0"/>
                <a:ea typeface="Calibri"/>
                <a:cs typeface="Calibri"/>
                <a:sym typeface="Calibri"/>
              </a:rPr>
              <a:t>Riferimenti normativi: artt. 2086, 2406, 2409 cc</a:t>
            </a:r>
            <a:r>
              <a:rPr lang="it-IT" sz="1100" dirty="0">
                <a:solidFill>
                  <a:srgbClr val="3C3C3C"/>
                </a:solidFill>
                <a:latin typeface="Georgia" panose="02040502050405020303" pitchFamily="18" charset="0"/>
                <a:ea typeface="Calibri"/>
                <a:cs typeface="Calibri"/>
                <a:sym typeface="Calibri"/>
              </a:rPr>
              <a:t>.”</a:t>
            </a:r>
          </a:p>
          <a:p>
            <a:pPr marL="258445" lvl="0">
              <a:lnSpc>
                <a:spcPct val="120833"/>
              </a:lnSpc>
            </a:pPr>
            <a:r>
              <a:rPr lang="it-IT" sz="1100" b="1" dirty="0">
                <a:solidFill>
                  <a:srgbClr val="3C3C3C"/>
                </a:solidFill>
                <a:latin typeface="Georgia" panose="02040502050405020303" pitchFamily="18" charset="0"/>
                <a:ea typeface="Calibri"/>
                <a:cs typeface="Calibri"/>
              </a:rPr>
              <a:t>Norma 11.4. Segnalazione all’assemblea e denunzia al Tribunale </a:t>
            </a:r>
          </a:p>
          <a:p>
            <a:pPr marL="258445" lvl="0" algn="just">
              <a:lnSpc>
                <a:spcPct val="120833"/>
              </a:lnSpc>
            </a:pPr>
            <a:r>
              <a:rPr lang="it-IT" sz="1100" i="1" dirty="0">
                <a:solidFill>
                  <a:srgbClr val="3C3C3C"/>
                </a:solidFill>
                <a:latin typeface="Georgia" panose="02040502050405020303" pitchFamily="18" charset="0"/>
                <a:ea typeface="Calibri"/>
                <a:cs typeface="Calibri"/>
              </a:rPr>
              <a:t>Nel caso in cui gli amministratori, a seguito della segnalazione del collegio sindacale, non riferiscano in ordine alle iniziative intraprese, il collegio sindacale adotta i rimedi </a:t>
            </a:r>
            <a:r>
              <a:rPr lang="it-IT" sz="1100" i="1" dirty="0" err="1">
                <a:solidFill>
                  <a:srgbClr val="3C3C3C"/>
                </a:solidFill>
                <a:latin typeface="Georgia" panose="02040502050405020303" pitchFamily="18" charset="0"/>
                <a:ea typeface="Calibri"/>
                <a:cs typeface="Calibri"/>
              </a:rPr>
              <a:t>endosocietari</a:t>
            </a:r>
            <a:r>
              <a:rPr lang="it-IT" sz="1100" i="1" dirty="0">
                <a:solidFill>
                  <a:srgbClr val="3C3C3C"/>
                </a:solidFill>
                <a:latin typeface="Georgia" panose="02040502050405020303" pitchFamily="18" charset="0"/>
                <a:ea typeface="Calibri"/>
                <a:cs typeface="Calibri"/>
              </a:rPr>
              <a:t> che ritiene maggiormente opportuni. Nel caso in cui gli amministratori non assumano le iniziative idonee per il superamento delle condizioni di squilibrio che hanno motivato la segnalazione dei sindaci, ovvero non attuino uno degli strumenti previsti dall’ordinamento per il superamento della crisi o dell’insolvenza, il collegio sindacale può convocare l’assemblea ai sensi dell’art. 2406 c.c. Nei casi in cui il ricorso all’assemblea non abbia avuto luogo o i suoi esiti non siano ritenuti adeguati, il collegio sindacale, qualora la condotta degli amministratori integri anche i presupposti di gravi irregolarità, ove consentito della legge, può proporre la denunzia al Tribunale ex art. 2409 </a:t>
            </a:r>
            <a:r>
              <a:rPr lang="it-IT" sz="1100" i="1" dirty="0" err="1">
                <a:solidFill>
                  <a:srgbClr val="3C3C3C"/>
                </a:solidFill>
                <a:latin typeface="Georgia" panose="02040502050405020303" pitchFamily="18" charset="0"/>
                <a:ea typeface="Calibri"/>
                <a:cs typeface="Calibri"/>
              </a:rPr>
              <a:t>c.c</a:t>
            </a:r>
            <a:endParaRPr lang="it-IT" sz="1100" dirty="0">
              <a:solidFill>
                <a:srgbClr val="3C3C3C"/>
              </a:solidFill>
              <a:latin typeface="Georgia" panose="02040502050405020303" pitchFamily="18" charset="0"/>
              <a:ea typeface="Calibri"/>
              <a:cs typeface="Calibri"/>
              <a:sym typeface="Calibri"/>
            </a:endParaRPr>
          </a:p>
          <a:p>
            <a:pPr marL="258445" lvl="0">
              <a:lnSpc>
                <a:spcPct val="120833"/>
              </a:lnSpc>
            </a:pPr>
            <a:r>
              <a:rPr lang="it-IT" sz="1100" b="1" dirty="0">
                <a:solidFill>
                  <a:srgbClr val="3C3C3C"/>
                </a:solidFill>
                <a:latin typeface="Georgia" panose="02040502050405020303" pitchFamily="18" charset="0"/>
                <a:ea typeface="Calibri"/>
                <a:cs typeface="Calibri"/>
              </a:rPr>
              <a:t>Norma 11.5. Vigilanza del collegio sindacale durante la composizione negoziata </a:t>
            </a:r>
            <a:r>
              <a:rPr lang="it-IT" sz="1200" dirty="0">
                <a:latin typeface="Georgia" panose="02040502050405020303" pitchFamily="18" charset="0"/>
              </a:rPr>
              <a:t> </a:t>
            </a:r>
          </a:p>
          <a:p>
            <a:pPr marL="258445" lvl="0" algn="just">
              <a:lnSpc>
                <a:spcPct val="120833"/>
              </a:lnSpc>
            </a:pPr>
            <a:r>
              <a:rPr lang="it-IT" sz="1100" i="1" dirty="0">
                <a:solidFill>
                  <a:srgbClr val="3C3C3C"/>
                </a:solidFill>
                <a:latin typeface="Georgia" panose="02040502050405020303" pitchFamily="18" charset="0"/>
                <a:ea typeface="Calibri"/>
                <a:cs typeface="Calibri"/>
              </a:rPr>
              <a:t>Il collegio sindacale svolge le funzioni riconosciutegli dalla legge e verifica che l’esperto nominato sia in possesso dei requisiti di indipendenza previsti dalla legge. In pendenza delle trattative, Il collegio sindacale scambia informazioni con l’esperto indipendente e intensifica lo scambio di informazioni con l’organo amministrativo. Concluse le trattative, il collegio sindacale vigila sull’attuazione delle soluzioni individuate che siano idonee al superamento della situazione di squilibrio patrimoniale o economico-finanziario della società o del ricorso agli altri strumenti di regolazione della crisi o dell’insolvenza disciplinati dall’ordinamento.</a:t>
            </a:r>
            <a:endParaRPr sz="1100" i="1" dirty="0">
              <a:solidFill>
                <a:srgbClr val="3C3C3C"/>
              </a:solidFill>
              <a:latin typeface="Georgia" panose="02040502050405020303" pitchFamily="18" charset="0"/>
              <a:ea typeface="Calibri"/>
              <a:cs typeface="Calibri"/>
            </a:endParaRPr>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lvl="0"/>
            <a:r>
              <a:rPr lang="it-IT" sz="2400" dirty="0">
                <a:solidFill>
                  <a:schemeClr val="accent6">
                    <a:lumMod val="75000"/>
                  </a:schemeClr>
                </a:solidFill>
                <a:latin typeface="Georgia" panose="02040502050405020303" pitchFamily="18" charset="0"/>
                <a:ea typeface="Calibri"/>
                <a:cs typeface="Calibri"/>
                <a:sym typeface="Calibri"/>
              </a:rPr>
              <a:t>“Norme di comportamento del collegio sindacale di società non quotate”</a:t>
            </a:r>
            <a:br>
              <a:rPr lang="it-IT" sz="2400" dirty="0">
                <a:solidFill>
                  <a:schemeClr val="accent6">
                    <a:lumMod val="75000"/>
                  </a:schemeClr>
                </a:solidFill>
                <a:latin typeface="Georgia" panose="02040502050405020303" pitchFamily="18" charset="0"/>
                <a:ea typeface="Calibri"/>
                <a:cs typeface="Calibri"/>
                <a:sym typeface="Calibri"/>
              </a:rPr>
            </a:br>
            <a:endParaRPr lang="it-IT" sz="2400" dirty="0">
              <a:solidFill>
                <a:schemeClr val="accent6">
                  <a:lumMod val="75000"/>
                </a:schemeClr>
              </a:solidFill>
              <a:latin typeface="Georgia" panose="02040502050405020303" pitchFamily="18" charset="0"/>
            </a:endParaRPr>
          </a:p>
        </p:txBody>
      </p:sp>
      <p:sp>
        <p:nvSpPr>
          <p:cNvPr id="3" name="Segnaposto testo 2"/>
          <p:cNvSpPr>
            <a:spLocks noGrp="1"/>
          </p:cNvSpPr>
          <p:nvPr>
            <p:ph type="body" idx="1"/>
          </p:nvPr>
        </p:nvSpPr>
        <p:spPr>
          <a:xfrm>
            <a:off x="495300" y="2073642"/>
            <a:ext cx="8508023" cy="3694112"/>
          </a:xfrm>
        </p:spPr>
        <p:txBody>
          <a:bodyPr/>
          <a:lstStyle/>
          <a:p>
            <a:pPr marL="114300" indent="0">
              <a:buNone/>
            </a:pPr>
            <a:r>
              <a:rPr lang="it-IT" sz="1400" b="1" dirty="0">
                <a:solidFill>
                  <a:srgbClr val="3C3C3C"/>
                </a:solidFill>
                <a:latin typeface="Georgia" panose="02040502050405020303" pitchFamily="18" charset="0"/>
                <a:ea typeface="Calibri"/>
                <a:cs typeface="Calibri"/>
                <a:sym typeface="Arial"/>
              </a:rPr>
              <a:t>Norma 11.6. Vigilanza del collegio sindacale in relazione agli strumenti di regolazione della crisi e dell’insolvenza adottati dall’impresa </a:t>
            </a:r>
          </a:p>
          <a:p>
            <a:pPr marL="114300" indent="0" algn="just">
              <a:buNone/>
            </a:pPr>
            <a:r>
              <a:rPr lang="it-IT" sz="1400" i="1" dirty="0">
                <a:solidFill>
                  <a:srgbClr val="3C3C3C"/>
                </a:solidFill>
                <a:latin typeface="Georgia" panose="02040502050405020303" pitchFamily="18" charset="0"/>
                <a:ea typeface="Calibri"/>
                <a:cs typeface="Calibri"/>
                <a:sym typeface="Arial"/>
              </a:rPr>
              <a:t>Il collegio sindacale, qualora gli amministratori decidano l’accesso a uno strumento di regolazione della crisi e dell’insolvenza, prende conoscenza del contenuto della proposta e delle condizioni del piano. Il collegio sindacale vigila che gli amministratori forniscano informazioni ai soci dell’avvenuta decisione e che gli stessi riferiscano periodicamente ai soci sull’andamento dello stesso. Il collegio sindacale vigila sull’esecuzione dello strumento di regolazione della crisi, intensificando la vigilanza sul relativo stato di avanzamento, anche sulla base delle indicazioni contenute nel provvedimento di omologazione dello strumento. Qualora gli amministratori non provvedano a quanto a essi demandato dal provvedimento di omologazione, il collegio sindacale può fare istanza al tribunale per la nomina di un amministratore giudiziario. In tutti i casi in cui ne è prevista la nomina, il collegio sindacale vigila che il professionista incaricato dal debitore delle attestazioni, a corredo del piano e della proposta, sia in possesso dei requisiti di professionalità e di indipendenza previsti dalla legge. Il collegio vigila altresì che il contenuto formale dell’attestazione del professionista indipendente sia conforme a quanto previsto dalla legge.</a:t>
            </a:r>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32</a:t>
            </a:fld>
            <a:endParaRPr lang="it-IT"/>
          </a:p>
        </p:txBody>
      </p:sp>
    </p:spTree>
    <p:extLst>
      <p:ext uri="{BB962C8B-B14F-4D97-AF65-F5344CB8AC3E}">
        <p14:creationId xmlns:p14="http://schemas.microsoft.com/office/powerpoint/2010/main" val="759514544"/>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sz="2400" dirty="0">
                <a:solidFill>
                  <a:schemeClr val="accent6">
                    <a:lumMod val="75000"/>
                  </a:schemeClr>
                </a:solidFill>
                <a:latin typeface="Georgia" panose="02040502050405020303" pitchFamily="18" charset="0"/>
              </a:rPr>
              <a:t>Norme di Comportamento del collegio sindacale </a:t>
            </a:r>
          </a:p>
        </p:txBody>
      </p:sp>
      <p:sp>
        <p:nvSpPr>
          <p:cNvPr id="4" name="Segnaposto testo 3"/>
          <p:cNvSpPr>
            <a:spLocks noGrp="1"/>
          </p:cNvSpPr>
          <p:nvPr>
            <p:ph type="body" idx="1"/>
          </p:nvPr>
        </p:nvSpPr>
        <p:spPr>
          <a:xfrm>
            <a:off x="495300" y="2346204"/>
            <a:ext cx="8402515" cy="3773243"/>
          </a:xfrm>
        </p:spPr>
        <p:txBody>
          <a:bodyPr/>
          <a:lstStyle/>
          <a:p>
            <a:pPr marL="0" indent="0" algn="just">
              <a:spcBef>
                <a:spcPts val="130"/>
              </a:spcBef>
              <a:buNone/>
            </a:pPr>
            <a:r>
              <a:rPr lang="it-IT" sz="1600" dirty="0">
                <a:latin typeface="Georgia" panose="02040502050405020303" pitchFamily="18" charset="0"/>
                <a:cs typeface="Verdana"/>
              </a:rPr>
              <a:t>Nella</a:t>
            </a:r>
            <a:r>
              <a:rPr lang="it-IT" sz="1600" spc="60" dirty="0">
                <a:latin typeface="Georgia" panose="02040502050405020303" pitchFamily="18" charset="0"/>
                <a:cs typeface="Verdana"/>
              </a:rPr>
              <a:t> </a:t>
            </a:r>
            <a:r>
              <a:rPr lang="it-IT" sz="1600" b="1" spc="85" dirty="0">
                <a:latin typeface="Georgia" panose="02040502050405020303" pitchFamily="18" charset="0"/>
                <a:cs typeface="Tahoma"/>
              </a:rPr>
              <a:t>Norma</a:t>
            </a:r>
            <a:r>
              <a:rPr lang="it-IT" sz="1600" b="1" spc="180" dirty="0">
                <a:latin typeface="Georgia" panose="02040502050405020303" pitchFamily="18" charset="0"/>
                <a:cs typeface="Tahoma"/>
              </a:rPr>
              <a:t> </a:t>
            </a:r>
            <a:r>
              <a:rPr lang="it-IT" sz="1600" b="1" dirty="0">
                <a:latin typeface="Georgia" panose="02040502050405020303" pitchFamily="18" charset="0"/>
                <a:cs typeface="Tahoma"/>
              </a:rPr>
              <a:t>3.7</a:t>
            </a:r>
            <a:r>
              <a:rPr lang="it-IT" sz="1600" b="1" spc="190" dirty="0">
                <a:latin typeface="Georgia" panose="02040502050405020303" pitchFamily="18" charset="0"/>
                <a:cs typeface="Tahoma"/>
              </a:rPr>
              <a:t> </a:t>
            </a:r>
            <a:r>
              <a:rPr lang="it-IT" sz="1600" dirty="0">
                <a:latin typeface="Georgia" panose="02040502050405020303" pitchFamily="18" charset="0"/>
                <a:cs typeface="Verdana"/>
              </a:rPr>
              <a:t>a</a:t>
            </a:r>
            <a:r>
              <a:rPr lang="it-IT" sz="1600" spc="60" dirty="0">
                <a:latin typeface="Georgia" panose="02040502050405020303" pitchFamily="18" charset="0"/>
                <a:cs typeface="Verdana"/>
              </a:rPr>
              <a:t> </a:t>
            </a:r>
            <a:r>
              <a:rPr lang="it-IT" sz="1600" dirty="0">
                <a:latin typeface="Georgia" panose="02040502050405020303" pitchFamily="18" charset="0"/>
                <a:cs typeface="Verdana"/>
              </a:rPr>
              <a:t>pag.</a:t>
            </a:r>
            <a:r>
              <a:rPr lang="it-IT" sz="1600" spc="65" dirty="0">
                <a:latin typeface="Georgia" panose="02040502050405020303" pitchFamily="18" charset="0"/>
                <a:cs typeface="Verdana"/>
              </a:rPr>
              <a:t> </a:t>
            </a:r>
            <a:r>
              <a:rPr lang="it-IT" sz="1600" dirty="0">
                <a:latin typeface="Georgia" panose="02040502050405020303" pitchFamily="18" charset="0"/>
                <a:cs typeface="Verdana"/>
              </a:rPr>
              <a:t>62</a:t>
            </a:r>
            <a:r>
              <a:rPr lang="it-IT" sz="1600" spc="70" dirty="0">
                <a:latin typeface="Georgia" panose="02040502050405020303" pitchFamily="18" charset="0"/>
                <a:cs typeface="Verdana"/>
              </a:rPr>
              <a:t> </a:t>
            </a:r>
            <a:r>
              <a:rPr lang="it-IT" sz="1600" dirty="0">
                <a:latin typeface="Georgia" panose="02040502050405020303" pitchFamily="18" charset="0"/>
                <a:cs typeface="Verdana"/>
              </a:rPr>
              <a:t>del</a:t>
            </a:r>
            <a:r>
              <a:rPr lang="it-IT" sz="1600" spc="50" dirty="0">
                <a:latin typeface="Georgia" panose="02040502050405020303" pitchFamily="18" charset="0"/>
                <a:cs typeface="Verdana"/>
              </a:rPr>
              <a:t> </a:t>
            </a:r>
            <a:r>
              <a:rPr lang="it-IT" sz="1600" spc="80" dirty="0">
                <a:latin typeface="Georgia" panose="02040502050405020303" pitchFamily="18" charset="0"/>
                <a:cs typeface="Verdana"/>
              </a:rPr>
              <a:t>documento</a:t>
            </a:r>
            <a:r>
              <a:rPr lang="it-IT" sz="1600" spc="60" dirty="0">
                <a:latin typeface="Georgia" panose="02040502050405020303" pitchFamily="18" charset="0"/>
                <a:cs typeface="Verdana"/>
              </a:rPr>
              <a:t> </a:t>
            </a:r>
            <a:r>
              <a:rPr lang="it-IT" sz="1600" b="1" dirty="0">
                <a:latin typeface="Georgia" panose="02040502050405020303" pitchFamily="18" charset="0"/>
                <a:cs typeface="Verdana"/>
              </a:rPr>
              <a:t>Norme di Comportamento del Collegio Sindacale per le società non quotate</a:t>
            </a:r>
            <a:r>
              <a:rPr lang="it-IT" sz="1600" b="1" spc="60" dirty="0">
                <a:latin typeface="Georgia" panose="02040502050405020303" pitchFamily="18" charset="0"/>
                <a:cs typeface="Verdana"/>
              </a:rPr>
              <a:t> </a:t>
            </a:r>
            <a:r>
              <a:rPr lang="it-IT" sz="1600" dirty="0">
                <a:latin typeface="Georgia" panose="02040502050405020303" pitchFamily="18" charset="0"/>
                <a:cs typeface="Verdana"/>
              </a:rPr>
              <a:t>si</a:t>
            </a:r>
            <a:r>
              <a:rPr lang="it-IT" sz="1600" spc="65" dirty="0">
                <a:latin typeface="Georgia" panose="02040502050405020303" pitchFamily="18" charset="0"/>
                <a:cs typeface="Verdana"/>
              </a:rPr>
              <a:t> </a:t>
            </a:r>
            <a:r>
              <a:rPr lang="it-IT" sz="1600" dirty="0">
                <a:latin typeface="Georgia" panose="02040502050405020303" pitchFamily="18" charset="0"/>
                <a:cs typeface="Verdana"/>
              </a:rPr>
              <a:t>fa</a:t>
            </a:r>
            <a:r>
              <a:rPr lang="it-IT" sz="1600" spc="70" dirty="0">
                <a:latin typeface="Georgia" panose="02040502050405020303" pitchFamily="18" charset="0"/>
                <a:cs typeface="Verdana"/>
              </a:rPr>
              <a:t> </a:t>
            </a:r>
            <a:r>
              <a:rPr lang="it-IT" sz="1600" dirty="0">
                <a:latin typeface="Georgia" panose="02040502050405020303" pitchFamily="18" charset="0"/>
                <a:cs typeface="Verdana"/>
              </a:rPr>
              <a:t>riferimento</a:t>
            </a:r>
            <a:r>
              <a:rPr lang="it-IT" sz="1600" spc="45" dirty="0">
                <a:latin typeface="Georgia" panose="02040502050405020303" pitchFamily="18" charset="0"/>
                <a:cs typeface="Verdana"/>
              </a:rPr>
              <a:t> </a:t>
            </a:r>
            <a:r>
              <a:rPr lang="it-IT" sz="1600" spc="-25" dirty="0">
                <a:latin typeface="Georgia" panose="02040502050405020303" pitchFamily="18" charset="0"/>
                <a:cs typeface="Verdana"/>
              </a:rPr>
              <a:t>al </a:t>
            </a:r>
            <a:r>
              <a:rPr lang="it-IT" sz="1600" b="1" i="1" spc="-25" dirty="0">
                <a:solidFill>
                  <a:srgbClr val="FF0000"/>
                </a:solidFill>
                <a:latin typeface="Georgia" panose="02040502050405020303" pitchFamily="18" charset="0"/>
                <a:cs typeface="Verdana"/>
              </a:rPr>
              <a:t>SISTEMA</a:t>
            </a:r>
            <a:r>
              <a:rPr lang="it-IT" sz="1600" b="1" i="1" spc="110" dirty="0">
                <a:solidFill>
                  <a:srgbClr val="FF0000"/>
                </a:solidFill>
                <a:latin typeface="Georgia" panose="02040502050405020303" pitchFamily="18" charset="0"/>
                <a:cs typeface="Verdana"/>
              </a:rPr>
              <a:t>  </a:t>
            </a:r>
            <a:r>
              <a:rPr lang="it-IT" sz="1600" b="1" i="1" spc="-85" dirty="0">
                <a:solidFill>
                  <a:srgbClr val="FF0000"/>
                </a:solidFill>
                <a:latin typeface="Georgia" panose="02040502050405020303" pitchFamily="18" charset="0"/>
                <a:cs typeface="Verdana"/>
              </a:rPr>
              <a:t>AMMINISTRATIVO</a:t>
            </a:r>
            <a:r>
              <a:rPr lang="it-IT" sz="1600" b="1" i="1" spc="120" dirty="0">
                <a:solidFill>
                  <a:srgbClr val="FF0000"/>
                </a:solidFill>
                <a:latin typeface="Georgia" panose="02040502050405020303" pitchFamily="18" charset="0"/>
                <a:cs typeface="Verdana"/>
              </a:rPr>
              <a:t>  </a:t>
            </a:r>
            <a:r>
              <a:rPr lang="it-IT" sz="1600" b="1" i="1" spc="-395" dirty="0">
                <a:solidFill>
                  <a:srgbClr val="FF0000"/>
                </a:solidFill>
                <a:latin typeface="Georgia" panose="02040502050405020303" pitchFamily="18" charset="0"/>
                <a:cs typeface="Verdana"/>
              </a:rPr>
              <a:t>–</a:t>
            </a:r>
            <a:r>
              <a:rPr lang="it-IT" sz="1600" b="1" i="1" spc="110" dirty="0">
                <a:solidFill>
                  <a:srgbClr val="FF0000"/>
                </a:solidFill>
                <a:latin typeface="Georgia" panose="02040502050405020303" pitchFamily="18" charset="0"/>
                <a:cs typeface="Verdana"/>
              </a:rPr>
              <a:t>  </a:t>
            </a:r>
            <a:r>
              <a:rPr lang="it-IT" sz="1600" b="1" i="1" spc="-10" dirty="0">
                <a:solidFill>
                  <a:srgbClr val="FF0000"/>
                </a:solidFill>
                <a:latin typeface="Georgia" panose="02040502050405020303" pitchFamily="18" charset="0"/>
                <a:cs typeface="Verdana"/>
              </a:rPr>
              <a:t>CONTABILE</a:t>
            </a:r>
            <a:r>
              <a:rPr lang="it-IT" sz="1600" b="1" i="1" spc="110" dirty="0">
                <a:solidFill>
                  <a:srgbClr val="FF0000"/>
                </a:solidFill>
                <a:latin typeface="Georgia" panose="02040502050405020303" pitchFamily="18" charset="0"/>
                <a:cs typeface="Verdana"/>
              </a:rPr>
              <a:t>  </a:t>
            </a:r>
            <a:r>
              <a:rPr lang="it-IT" sz="1600" dirty="0">
                <a:latin typeface="Georgia" panose="02040502050405020303" pitchFamily="18" charset="0"/>
                <a:cs typeface="Verdana"/>
              </a:rPr>
              <a:t>e</a:t>
            </a:r>
            <a:r>
              <a:rPr lang="it-IT" sz="1600" spc="90" dirty="0">
                <a:latin typeface="Georgia" panose="02040502050405020303" pitchFamily="18" charset="0"/>
                <a:cs typeface="Verdana"/>
              </a:rPr>
              <a:t>  </a:t>
            </a:r>
            <a:r>
              <a:rPr lang="it-IT" sz="1600" spc="60" dirty="0">
                <a:latin typeface="Georgia" panose="02040502050405020303" pitchFamily="18" charset="0"/>
                <a:cs typeface="Verdana"/>
              </a:rPr>
              <a:t>quindi</a:t>
            </a:r>
            <a:r>
              <a:rPr lang="it-IT" sz="1600" spc="95" dirty="0">
                <a:latin typeface="Georgia" panose="02040502050405020303" pitchFamily="18" charset="0"/>
                <a:cs typeface="Verdana"/>
              </a:rPr>
              <a:t>  </a:t>
            </a:r>
            <a:r>
              <a:rPr lang="it-IT" sz="1600" dirty="0">
                <a:latin typeface="Georgia" panose="02040502050405020303" pitchFamily="18" charset="0"/>
                <a:cs typeface="Verdana"/>
              </a:rPr>
              <a:t>agli</a:t>
            </a:r>
            <a:r>
              <a:rPr lang="it-IT" sz="1600" spc="90" dirty="0">
                <a:latin typeface="Georgia" panose="02040502050405020303" pitchFamily="18" charset="0"/>
                <a:cs typeface="Verdana"/>
              </a:rPr>
              <a:t>  </a:t>
            </a:r>
            <a:r>
              <a:rPr lang="it-IT" sz="1600" b="1" i="1" spc="-55" dirty="0">
                <a:solidFill>
                  <a:srgbClr val="004982"/>
                </a:solidFill>
                <a:latin typeface="Georgia" panose="02040502050405020303" pitchFamily="18" charset="0"/>
                <a:cs typeface="Verdana"/>
              </a:rPr>
              <a:t>ASSETTI </a:t>
            </a:r>
            <a:r>
              <a:rPr lang="it-IT" sz="1600" b="1" i="1" spc="-160" dirty="0">
                <a:solidFill>
                  <a:srgbClr val="004982"/>
                </a:solidFill>
                <a:latin typeface="Georgia" panose="02040502050405020303" pitchFamily="18" charset="0"/>
                <a:cs typeface="Verdana"/>
              </a:rPr>
              <a:t>AMMINISTRATIVI</a:t>
            </a:r>
            <a:r>
              <a:rPr lang="it-IT" sz="1600" b="1" i="1" spc="5" dirty="0">
                <a:solidFill>
                  <a:srgbClr val="004982"/>
                </a:solidFill>
                <a:latin typeface="Georgia" panose="02040502050405020303" pitchFamily="18" charset="0"/>
                <a:cs typeface="Verdana"/>
              </a:rPr>
              <a:t> </a:t>
            </a:r>
            <a:r>
              <a:rPr lang="it-IT" sz="1600" spc="65" dirty="0">
                <a:latin typeface="Georgia" panose="02040502050405020303" pitchFamily="18" charset="0"/>
                <a:cs typeface="Verdana"/>
              </a:rPr>
              <a:t>che</a:t>
            </a:r>
            <a:r>
              <a:rPr lang="it-IT" sz="1600" spc="-15" dirty="0">
                <a:latin typeface="Georgia" panose="02040502050405020303" pitchFamily="18" charset="0"/>
                <a:cs typeface="Verdana"/>
              </a:rPr>
              <a:t> </a:t>
            </a:r>
            <a:r>
              <a:rPr lang="it-IT" sz="1600" dirty="0">
                <a:latin typeface="Georgia" panose="02040502050405020303" pitchFamily="18" charset="0"/>
                <a:cs typeface="Verdana"/>
              </a:rPr>
              <a:t>sono</a:t>
            </a:r>
            <a:r>
              <a:rPr lang="it-IT" sz="1600" spc="-15" dirty="0">
                <a:latin typeface="Georgia" panose="02040502050405020303" pitchFamily="18" charset="0"/>
                <a:cs typeface="Verdana"/>
              </a:rPr>
              <a:t> </a:t>
            </a:r>
            <a:r>
              <a:rPr lang="it-IT" sz="1600" dirty="0">
                <a:latin typeface="Georgia" panose="02040502050405020303" pitchFamily="18" charset="0"/>
                <a:cs typeface="Verdana"/>
              </a:rPr>
              <a:t>definiti</a:t>
            </a:r>
            <a:r>
              <a:rPr lang="it-IT" sz="1600" spc="-35" dirty="0">
                <a:latin typeface="Georgia" panose="02040502050405020303" pitchFamily="18" charset="0"/>
                <a:cs typeface="Verdana"/>
              </a:rPr>
              <a:t> </a:t>
            </a:r>
            <a:r>
              <a:rPr lang="it-IT" sz="1600" spc="90" dirty="0">
                <a:latin typeface="Georgia" panose="02040502050405020303" pitchFamily="18" charset="0"/>
                <a:cs typeface="Verdana"/>
              </a:rPr>
              <a:t>come</a:t>
            </a:r>
            <a:r>
              <a:rPr lang="it-IT" sz="1600" spc="-15" dirty="0">
                <a:latin typeface="Georgia" panose="02040502050405020303" pitchFamily="18" charset="0"/>
                <a:cs typeface="Verdana"/>
              </a:rPr>
              <a:t> </a:t>
            </a:r>
            <a:r>
              <a:rPr lang="it-IT" sz="1600" spc="-100" dirty="0">
                <a:latin typeface="Georgia" panose="02040502050405020303" pitchFamily="18" charset="0"/>
                <a:cs typeface="Verdana"/>
              </a:rPr>
              <a:t>«</a:t>
            </a:r>
            <a:r>
              <a:rPr lang="it-IT" sz="1600" b="1" i="1" spc="-100" dirty="0">
                <a:latin typeface="Georgia" panose="02040502050405020303" pitchFamily="18" charset="0"/>
                <a:cs typeface="Verdana"/>
              </a:rPr>
              <a:t>l’insieme</a:t>
            </a:r>
            <a:r>
              <a:rPr lang="it-IT" sz="1600" b="1" i="1" spc="5" dirty="0">
                <a:latin typeface="Georgia" panose="02040502050405020303" pitchFamily="18" charset="0"/>
                <a:cs typeface="Verdana"/>
              </a:rPr>
              <a:t> </a:t>
            </a:r>
            <a:r>
              <a:rPr lang="it-IT" sz="1600" b="1" i="1" spc="-40" dirty="0">
                <a:latin typeface="Georgia" panose="02040502050405020303" pitchFamily="18" charset="0"/>
                <a:cs typeface="Verdana"/>
              </a:rPr>
              <a:t>delle</a:t>
            </a:r>
            <a:r>
              <a:rPr lang="it-IT" sz="1600" b="1" i="1" spc="5" dirty="0">
                <a:latin typeface="Georgia" panose="02040502050405020303" pitchFamily="18" charset="0"/>
                <a:cs typeface="Verdana"/>
              </a:rPr>
              <a:t> </a:t>
            </a:r>
            <a:r>
              <a:rPr lang="it-IT" sz="1600" b="1" i="1" spc="-65" dirty="0">
                <a:latin typeface="Georgia" panose="02040502050405020303" pitchFamily="18" charset="0"/>
                <a:cs typeface="Verdana"/>
              </a:rPr>
              <a:t>direttive,</a:t>
            </a:r>
            <a:r>
              <a:rPr lang="it-IT" sz="1600" b="1" i="1" spc="5" dirty="0">
                <a:latin typeface="Georgia" panose="02040502050405020303" pitchFamily="18" charset="0"/>
                <a:cs typeface="Verdana"/>
              </a:rPr>
              <a:t> </a:t>
            </a:r>
            <a:r>
              <a:rPr lang="it-IT" sz="1600" b="1" i="1" spc="-10" dirty="0">
                <a:latin typeface="Georgia" panose="02040502050405020303" pitchFamily="18" charset="0"/>
                <a:cs typeface="Verdana"/>
              </a:rPr>
              <a:t>delle </a:t>
            </a:r>
            <a:r>
              <a:rPr lang="it-IT" sz="1600" b="1" i="1" spc="-45" dirty="0">
                <a:latin typeface="Georgia" panose="02040502050405020303" pitchFamily="18" charset="0"/>
                <a:cs typeface="Verdana"/>
              </a:rPr>
              <a:t>procedure</a:t>
            </a:r>
            <a:r>
              <a:rPr lang="it-IT" sz="1600" b="1" i="1" spc="-80" dirty="0">
                <a:latin typeface="Georgia" panose="02040502050405020303" pitchFamily="18" charset="0"/>
                <a:cs typeface="Verdana"/>
              </a:rPr>
              <a:t> </a:t>
            </a:r>
            <a:r>
              <a:rPr lang="it-IT" sz="1600" b="1" i="1" dirty="0">
                <a:latin typeface="Georgia" panose="02040502050405020303" pitchFamily="18" charset="0"/>
                <a:cs typeface="Verdana"/>
              </a:rPr>
              <a:t>e</a:t>
            </a:r>
            <a:r>
              <a:rPr lang="it-IT" sz="1600" b="1" i="1" spc="-80" dirty="0">
                <a:latin typeface="Georgia" panose="02040502050405020303" pitchFamily="18" charset="0"/>
                <a:cs typeface="Verdana"/>
              </a:rPr>
              <a:t> </a:t>
            </a:r>
            <a:r>
              <a:rPr lang="it-IT" sz="1600" b="1" i="1" spc="-35" dirty="0">
                <a:latin typeface="Georgia" panose="02040502050405020303" pitchFamily="18" charset="0"/>
                <a:cs typeface="Verdana"/>
              </a:rPr>
              <a:t>delle</a:t>
            </a:r>
            <a:r>
              <a:rPr lang="it-IT" sz="1600" b="1" i="1" spc="-80" dirty="0">
                <a:latin typeface="Georgia" panose="02040502050405020303" pitchFamily="18" charset="0"/>
                <a:cs typeface="Verdana"/>
              </a:rPr>
              <a:t> </a:t>
            </a:r>
            <a:r>
              <a:rPr lang="it-IT" sz="1600" b="1" i="1" spc="-60" dirty="0">
                <a:latin typeface="Georgia" panose="02040502050405020303" pitchFamily="18" charset="0"/>
                <a:cs typeface="Verdana"/>
              </a:rPr>
              <a:t>prassi</a:t>
            </a:r>
            <a:r>
              <a:rPr lang="it-IT" sz="1600" b="1" i="1" spc="-85" dirty="0">
                <a:latin typeface="Georgia" panose="02040502050405020303" pitchFamily="18" charset="0"/>
                <a:cs typeface="Verdana"/>
              </a:rPr>
              <a:t> </a:t>
            </a:r>
            <a:r>
              <a:rPr lang="it-IT" sz="1600" b="1" i="1" spc="-40" dirty="0">
                <a:latin typeface="Georgia" panose="02040502050405020303" pitchFamily="18" charset="0"/>
                <a:cs typeface="Verdana"/>
              </a:rPr>
              <a:t>operative</a:t>
            </a:r>
            <a:r>
              <a:rPr lang="it-IT" sz="1600" b="1" i="1" spc="-80" dirty="0">
                <a:latin typeface="Georgia" panose="02040502050405020303" pitchFamily="18" charset="0"/>
                <a:cs typeface="Verdana"/>
              </a:rPr>
              <a:t> </a:t>
            </a:r>
            <a:r>
              <a:rPr lang="it-IT" sz="1600" b="1" i="1" spc="-40" dirty="0">
                <a:solidFill>
                  <a:srgbClr val="004982"/>
                </a:solidFill>
                <a:latin typeface="Georgia" panose="02040502050405020303" pitchFamily="18" charset="0"/>
                <a:cs typeface="Verdana"/>
              </a:rPr>
              <a:t>dirette</a:t>
            </a:r>
            <a:r>
              <a:rPr lang="it-IT" sz="1600" b="1" i="1" spc="-80" dirty="0">
                <a:solidFill>
                  <a:srgbClr val="004982"/>
                </a:solidFill>
                <a:latin typeface="Georgia" panose="02040502050405020303" pitchFamily="18" charset="0"/>
                <a:cs typeface="Verdana"/>
              </a:rPr>
              <a:t> </a:t>
            </a:r>
            <a:r>
              <a:rPr lang="it-IT" sz="1600" b="1" i="1" spc="50" dirty="0">
                <a:solidFill>
                  <a:srgbClr val="004982"/>
                </a:solidFill>
                <a:latin typeface="Georgia" panose="02040502050405020303" pitchFamily="18" charset="0"/>
                <a:cs typeface="Verdana"/>
              </a:rPr>
              <a:t>a</a:t>
            </a:r>
            <a:r>
              <a:rPr lang="it-IT" sz="1600" b="1" i="1" spc="-90" dirty="0">
                <a:solidFill>
                  <a:srgbClr val="004982"/>
                </a:solidFill>
                <a:latin typeface="Georgia" panose="02040502050405020303" pitchFamily="18" charset="0"/>
                <a:cs typeface="Verdana"/>
              </a:rPr>
              <a:t> </a:t>
            </a:r>
            <a:r>
              <a:rPr lang="it-IT" sz="1600" b="1" i="1" spc="-30" dirty="0">
                <a:solidFill>
                  <a:srgbClr val="004982"/>
                </a:solidFill>
                <a:latin typeface="Georgia" panose="02040502050405020303" pitchFamily="18" charset="0"/>
                <a:cs typeface="Verdana"/>
              </a:rPr>
              <a:t>garantire</a:t>
            </a:r>
            <a:r>
              <a:rPr lang="it-IT" sz="1600" b="1" i="1" spc="-80" dirty="0">
                <a:solidFill>
                  <a:srgbClr val="004982"/>
                </a:solidFill>
                <a:latin typeface="Georgia" panose="02040502050405020303" pitchFamily="18" charset="0"/>
                <a:cs typeface="Verdana"/>
              </a:rPr>
              <a:t> </a:t>
            </a:r>
            <a:r>
              <a:rPr lang="it-IT" sz="1600" b="1" i="1" dirty="0">
                <a:solidFill>
                  <a:srgbClr val="004982"/>
                </a:solidFill>
                <a:latin typeface="Georgia" panose="02040502050405020303" pitchFamily="18" charset="0"/>
                <a:cs typeface="Verdana"/>
              </a:rPr>
              <a:t>la</a:t>
            </a:r>
            <a:r>
              <a:rPr lang="it-IT" sz="1600" b="1" i="1" spc="-85" dirty="0">
                <a:solidFill>
                  <a:srgbClr val="004982"/>
                </a:solidFill>
                <a:latin typeface="Georgia" panose="02040502050405020303" pitchFamily="18" charset="0"/>
                <a:cs typeface="Verdana"/>
              </a:rPr>
              <a:t> </a:t>
            </a:r>
            <a:r>
              <a:rPr lang="it-IT" sz="1600" b="1" i="1" spc="-20" dirty="0">
                <a:solidFill>
                  <a:srgbClr val="004982"/>
                </a:solidFill>
                <a:latin typeface="Georgia" panose="02040502050405020303" pitchFamily="18" charset="0"/>
                <a:cs typeface="Verdana"/>
              </a:rPr>
              <a:t>completezza, </a:t>
            </a:r>
            <a:r>
              <a:rPr lang="it-IT" sz="1600" b="1" i="1" dirty="0">
                <a:solidFill>
                  <a:srgbClr val="004982"/>
                </a:solidFill>
                <a:latin typeface="Georgia" panose="02040502050405020303" pitchFamily="18" charset="0"/>
                <a:cs typeface="Verdana"/>
              </a:rPr>
              <a:t>la</a:t>
            </a:r>
            <a:r>
              <a:rPr lang="it-IT" sz="1600" b="1" i="1" spc="100" dirty="0">
                <a:solidFill>
                  <a:srgbClr val="004982"/>
                </a:solidFill>
                <a:latin typeface="Georgia" panose="02040502050405020303" pitchFamily="18" charset="0"/>
                <a:cs typeface="Verdana"/>
              </a:rPr>
              <a:t>  </a:t>
            </a:r>
            <a:r>
              <a:rPr lang="it-IT" sz="1600" b="1" i="1" dirty="0">
                <a:solidFill>
                  <a:srgbClr val="004982"/>
                </a:solidFill>
                <a:latin typeface="Georgia" panose="02040502050405020303" pitchFamily="18" charset="0"/>
                <a:cs typeface="Verdana"/>
              </a:rPr>
              <a:t>correttezza</a:t>
            </a:r>
            <a:r>
              <a:rPr lang="it-IT" sz="1600" b="1" i="1" spc="110" dirty="0">
                <a:solidFill>
                  <a:srgbClr val="004982"/>
                </a:solidFill>
                <a:latin typeface="Georgia" panose="02040502050405020303" pitchFamily="18" charset="0"/>
                <a:cs typeface="Verdana"/>
              </a:rPr>
              <a:t>  </a:t>
            </a:r>
            <a:r>
              <a:rPr lang="it-IT" sz="1600" b="1" i="1" dirty="0">
                <a:solidFill>
                  <a:srgbClr val="004982"/>
                </a:solidFill>
                <a:latin typeface="Georgia" panose="02040502050405020303" pitchFamily="18" charset="0"/>
                <a:cs typeface="Verdana"/>
              </a:rPr>
              <a:t>e</a:t>
            </a:r>
            <a:r>
              <a:rPr lang="it-IT" sz="1600" b="1" i="1" spc="105" dirty="0">
                <a:solidFill>
                  <a:srgbClr val="004982"/>
                </a:solidFill>
                <a:latin typeface="Georgia" panose="02040502050405020303" pitchFamily="18" charset="0"/>
                <a:cs typeface="Verdana"/>
              </a:rPr>
              <a:t>  </a:t>
            </a:r>
            <a:r>
              <a:rPr lang="it-IT" sz="1600" b="1" i="1" dirty="0">
                <a:solidFill>
                  <a:srgbClr val="004982"/>
                </a:solidFill>
                <a:latin typeface="Georgia" panose="02040502050405020303" pitchFamily="18" charset="0"/>
                <a:cs typeface="Verdana"/>
              </a:rPr>
              <a:t>la</a:t>
            </a:r>
            <a:r>
              <a:rPr lang="it-IT" sz="1600" b="1" i="1" spc="100" dirty="0">
                <a:solidFill>
                  <a:srgbClr val="004982"/>
                </a:solidFill>
                <a:latin typeface="Georgia" panose="02040502050405020303" pitchFamily="18" charset="0"/>
                <a:cs typeface="Verdana"/>
              </a:rPr>
              <a:t>  </a:t>
            </a:r>
            <a:r>
              <a:rPr lang="it-IT" sz="1600" b="1" i="1" dirty="0">
                <a:solidFill>
                  <a:srgbClr val="004982"/>
                </a:solidFill>
                <a:latin typeface="Georgia" panose="02040502050405020303" pitchFamily="18" charset="0"/>
                <a:cs typeface="Verdana"/>
              </a:rPr>
              <a:t>tempestività</a:t>
            </a:r>
            <a:r>
              <a:rPr lang="it-IT" sz="1600" b="1" i="1" spc="105" dirty="0">
                <a:solidFill>
                  <a:srgbClr val="004982"/>
                </a:solidFill>
                <a:latin typeface="Georgia" panose="02040502050405020303" pitchFamily="18" charset="0"/>
                <a:cs typeface="Verdana"/>
              </a:rPr>
              <a:t>  </a:t>
            </a:r>
            <a:r>
              <a:rPr lang="it-IT" sz="1600" b="1" i="1" dirty="0">
                <a:solidFill>
                  <a:srgbClr val="004982"/>
                </a:solidFill>
                <a:latin typeface="Georgia" panose="02040502050405020303" pitchFamily="18" charset="0"/>
                <a:cs typeface="Verdana"/>
              </a:rPr>
              <a:t>di</a:t>
            </a:r>
            <a:r>
              <a:rPr lang="it-IT" sz="1600" b="1" i="1" spc="95" dirty="0">
                <a:solidFill>
                  <a:srgbClr val="004982"/>
                </a:solidFill>
                <a:latin typeface="Georgia" panose="02040502050405020303" pitchFamily="18" charset="0"/>
                <a:cs typeface="Verdana"/>
              </a:rPr>
              <a:t>  </a:t>
            </a:r>
            <a:r>
              <a:rPr lang="it-IT" sz="1600" b="1" i="1" dirty="0">
                <a:solidFill>
                  <a:srgbClr val="004982"/>
                </a:solidFill>
                <a:latin typeface="Georgia" panose="02040502050405020303" pitchFamily="18" charset="0"/>
                <a:cs typeface="Verdana"/>
              </a:rPr>
              <a:t>una</a:t>
            </a:r>
            <a:r>
              <a:rPr lang="it-IT" sz="1600" b="1" i="1" spc="105" dirty="0">
                <a:solidFill>
                  <a:srgbClr val="004982"/>
                </a:solidFill>
                <a:latin typeface="Georgia" panose="02040502050405020303" pitchFamily="18" charset="0"/>
                <a:cs typeface="Verdana"/>
              </a:rPr>
              <a:t>  </a:t>
            </a:r>
            <a:r>
              <a:rPr lang="it-IT" sz="1600" b="1" i="1" dirty="0">
                <a:solidFill>
                  <a:srgbClr val="004982"/>
                </a:solidFill>
                <a:latin typeface="Georgia" panose="02040502050405020303" pitchFamily="18" charset="0"/>
                <a:cs typeface="Verdana"/>
              </a:rPr>
              <a:t>informativa</a:t>
            </a:r>
            <a:r>
              <a:rPr lang="it-IT" sz="1600" b="1" i="1" spc="105" dirty="0">
                <a:solidFill>
                  <a:srgbClr val="004982"/>
                </a:solidFill>
                <a:latin typeface="Georgia" panose="02040502050405020303" pitchFamily="18" charset="0"/>
                <a:cs typeface="Verdana"/>
              </a:rPr>
              <a:t>  </a:t>
            </a:r>
            <a:r>
              <a:rPr lang="it-IT" sz="1600" b="1" i="1" spc="-25" dirty="0">
                <a:solidFill>
                  <a:srgbClr val="004982"/>
                </a:solidFill>
                <a:latin typeface="Georgia" panose="02040502050405020303" pitchFamily="18" charset="0"/>
                <a:cs typeface="Verdana"/>
              </a:rPr>
              <a:t>societaria </a:t>
            </a:r>
            <a:r>
              <a:rPr lang="it-IT" sz="1600" b="1" i="1" spc="-55" dirty="0">
                <a:solidFill>
                  <a:srgbClr val="004982"/>
                </a:solidFill>
                <a:latin typeface="Georgia" panose="02040502050405020303" pitchFamily="18" charset="0"/>
                <a:cs typeface="Verdana"/>
              </a:rPr>
              <a:t>attendibile</a:t>
            </a:r>
            <a:r>
              <a:rPr lang="it-IT" sz="1600" i="1" spc="-55" dirty="0">
                <a:latin typeface="Georgia" panose="02040502050405020303" pitchFamily="18" charset="0"/>
                <a:cs typeface="Verdana"/>
              </a:rPr>
              <a:t>,</a:t>
            </a:r>
            <a:r>
              <a:rPr lang="it-IT" sz="1600" i="1" spc="-70" dirty="0">
                <a:latin typeface="Georgia" panose="02040502050405020303" pitchFamily="18" charset="0"/>
                <a:cs typeface="Verdana"/>
              </a:rPr>
              <a:t> </a:t>
            </a:r>
            <a:r>
              <a:rPr lang="it-IT" sz="1600" i="1" dirty="0">
                <a:latin typeface="Georgia" panose="02040502050405020303" pitchFamily="18" charset="0"/>
                <a:cs typeface="Verdana"/>
              </a:rPr>
              <a:t>in</a:t>
            </a:r>
            <a:r>
              <a:rPr lang="it-IT" sz="1600" i="1" spc="-100" dirty="0">
                <a:latin typeface="Georgia" panose="02040502050405020303" pitchFamily="18" charset="0"/>
                <a:cs typeface="Verdana"/>
              </a:rPr>
              <a:t> </a:t>
            </a:r>
            <a:r>
              <a:rPr lang="it-IT" sz="1600" i="1" spc="70" dirty="0">
                <a:latin typeface="Georgia" panose="02040502050405020303" pitchFamily="18" charset="0"/>
                <a:cs typeface="Verdana"/>
              </a:rPr>
              <a:t>accordo</a:t>
            </a:r>
            <a:r>
              <a:rPr lang="it-IT" sz="1600" i="1" spc="-130" dirty="0">
                <a:latin typeface="Georgia" panose="02040502050405020303" pitchFamily="18" charset="0"/>
                <a:cs typeface="Verdana"/>
              </a:rPr>
              <a:t> </a:t>
            </a:r>
            <a:r>
              <a:rPr lang="it-IT" sz="1600" i="1" spc="85" dirty="0">
                <a:latin typeface="Georgia" panose="02040502050405020303" pitchFamily="18" charset="0"/>
                <a:cs typeface="Verdana"/>
              </a:rPr>
              <a:t>con</a:t>
            </a:r>
            <a:r>
              <a:rPr lang="it-IT" sz="1600" i="1" spc="-114" dirty="0">
                <a:latin typeface="Georgia" panose="02040502050405020303" pitchFamily="18" charset="0"/>
                <a:cs typeface="Verdana"/>
              </a:rPr>
              <a:t> </a:t>
            </a:r>
            <a:r>
              <a:rPr lang="it-IT" sz="1600" i="1" spc="-20" dirty="0">
                <a:latin typeface="Georgia" panose="02040502050405020303" pitchFamily="18" charset="0"/>
                <a:cs typeface="Verdana"/>
              </a:rPr>
              <a:t>i</a:t>
            </a:r>
            <a:r>
              <a:rPr lang="it-IT" sz="1600" i="1" spc="-95" dirty="0">
                <a:latin typeface="Georgia" panose="02040502050405020303" pitchFamily="18" charset="0"/>
                <a:cs typeface="Verdana"/>
              </a:rPr>
              <a:t> </a:t>
            </a:r>
            <a:r>
              <a:rPr lang="it-IT" sz="1600" i="1" dirty="0">
                <a:latin typeface="Georgia" panose="02040502050405020303" pitchFamily="18" charset="0"/>
                <a:cs typeface="Verdana"/>
              </a:rPr>
              <a:t>principi</a:t>
            </a:r>
            <a:r>
              <a:rPr lang="it-IT" sz="1600" i="1" spc="-125" dirty="0">
                <a:latin typeface="Georgia" panose="02040502050405020303" pitchFamily="18" charset="0"/>
                <a:cs typeface="Verdana"/>
              </a:rPr>
              <a:t> </a:t>
            </a:r>
            <a:r>
              <a:rPr lang="it-IT" sz="1600" i="1" spc="55" dirty="0">
                <a:latin typeface="Georgia" panose="02040502050405020303" pitchFamily="18" charset="0"/>
                <a:cs typeface="Verdana"/>
              </a:rPr>
              <a:t>contabili</a:t>
            </a:r>
            <a:r>
              <a:rPr lang="it-IT" sz="1600" i="1" spc="-130" dirty="0">
                <a:latin typeface="Georgia" panose="02040502050405020303" pitchFamily="18" charset="0"/>
                <a:cs typeface="Verdana"/>
              </a:rPr>
              <a:t> </a:t>
            </a:r>
            <a:r>
              <a:rPr lang="it-IT" sz="1600" i="1" spc="70" dirty="0">
                <a:latin typeface="Georgia" panose="02040502050405020303" pitchFamily="18" charset="0"/>
                <a:cs typeface="Verdana"/>
              </a:rPr>
              <a:t>adottati</a:t>
            </a:r>
            <a:r>
              <a:rPr lang="it-IT" sz="1600" i="1" spc="-135" dirty="0">
                <a:latin typeface="Georgia" panose="02040502050405020303" pitchFamily="18" charset="0"/>
                <a:cs typeface="Verdana"/>
              </a:rPr>
              <a:t> </a:t>
            </a:r>
            <a:r>
              <a:rPr lang="it-IT" sz="1600" i="1" spc="-10" dirty="0">
                <a:latin typeface="Georgia" panose="02040502050405020303" pitchFamily="18" charset="0"/>
                <a:cs typeface="Verdana"/>
              </a:rPr>
              <a:t>dall’impresa».</a:t>
            </a:r>
            <a:endParaRPr lang="it-IT" sz="1600" dirty="0">
              <a:latin typeface="Georgia" panose="02040502050405020303" pitchFamily="18" charset="0"/>
              <a:cs typeface="Verdana"/>
            </a:endParaRPr>
          </a:p>
          <a:p>
            <a:pPr marL="0" indent="0" algn="just">
              <a:spcBef>
                <a:spcPts val="915"/>
              </a:spcBef>
              <a:buNone/>
            </a:pPr>
            <a:r>
              <a:rPr lang="it-IT" sz="1600" dirty="0">
                <a:latin typeface="Georgia" panose="02040502050405020303" pitchFamily="18" charset="0"/>
                <a:cs typeface="Verdana"/>
              </a:rPr>
              <a:t>Sempre</a:t>
            </a:r>
            <a:r>
              <a:rPr lang="it-IT" sz="1600" spc="110" dirty="0">
                <a:latin typeface="Georgia" panose="02040502050405020303" pitchFamily="18" charset="0"/>
                <a:cs typeface="Verdana"/>
              </a:rPr>
              <a:t> </a:t>
            </a:r>
            <a:r>
              <a:rPr lang="it-IT" sz="1600" dirty="0">
                <a:latin typeface="Georgia" panose="02040502050405020303" pitchFamily="18" charset="0"/>
                <a:cs typeface="Verdana"/>
              </a:rPr>
              <a:t>la</a:t>
            </a:r>
            <a:r>
              <a:rPr lang="it-IT" sz="1600" spc="110" dirty="0">
                <a:latin typeface="Georgia" panose="02040502050405020303" pitchFamily="18" charset="0"/>
                <a:cs typeface="Verdana"/>
              </a:rPr>
              <a:t> </a:t>
            </a:r>
            <a:r>
              <a:rPr lang="it-IT" sz="1600" b="1" spc="85" dirty="0">
                <a:latin typeface="Georgia" panose="02040502050405020303" pitchFamily="18" charset="0"/>
                <a:cs typeface="Tahoma"/>
              </a:rPr>
              <a:t>Norma</a:t>
            </a:r>
            <a:r>
              <a:rPr lang="it-IT" sz="1600" b="1" spc="229" dirty="0">
                <a:latin typeface="Georgia" panose="02040502050405020303" pitchFamily="18" charset="0"/>
                <a:cs typeface="Tahoma"/>
              </a:rPr>
              <a:t> </a:t>
            </a:r>
            <a:r>
              <a:rPr lang="it-IT" sz="1600" b="1" dirty="0">
                <a:latin typeface="Georgia" panose="02040502050405020303" pitchFamily="18" charset="0"/>
                <a:cs typeface="Tahoma"/>
              </a:rPr>
              <a:t>3.7</a:t>
            </a:r>
            <a:r>
              <a:rPr lang="it-IT" sz="1600" b="1" spc="229" dirty="0">
                <a:latin typeface="Georgia" panose="02040502050405020303" pitchFamily="18" charset="0"/>
                <a:cs typeface="Tahoma"/>
              </a:rPr>
              <a:t> </a:t>
            </a:r>
            <a:r>
              <a:rPr lang="it-IT" sz="1600" dirty="0">
                <a:latin typeface="Georgia" panose="02040502050405020303" pitchFamily="18" charset="0"/>
                <a:cs typeface="Verdana"/>
              </a:rPr>
              <a:t>a</a:t>
            </a:r>
            <a:r>
              <a:rPr lang="it-IT" sz="1600" spc="114" dirty="0">
                <a:latin typeface="Georgia" panose="02040502050405020303" pitchFamily="18" charset="0"/>
                <a:cs typeface="Verdana"/>
              </a:rPr>
              <a:t> </a:t>
            </a:r>
            <a:r>
              <a:rPr lang="it-IT" sz="1600" dirty="0">
                <a:latin typeface="Georgia" panose="02040502050405020303" pitchFamily="18" charset="0"/>
                <a:cs typeface="Verdana"/>
              </a:rPr>
              <a:t>pag.</a:t>
            </a:r>
            <a:r>
              <a:rPr lang="it-IT" sz="1600" spc="120" dirty="0">
                <a:latin typeface="Georgia" panose="02040502050405020303" pitchFamily="18" charset="0"/>
                <a:cs typeface="Verdana"/>
              </a:rPr>
              <a:t> </a:t>
            </a:r>
            <a:r>
              <a:rPr lang="it-IT" sz="1600" dirty="0">
                <a:latin typeface="Georgia" panose="02040502050405020303" pitchFamily="18" charset="0"/>
                <a:cs typeface="Verdana"/>
              </a:rPr>
              <a:t>64</a:t>
            </a:r>
            <a:r>
              <a:rPr lang="it-IT" sz="1600" spc="110" dirty="0">
                <a:latin typeface="Georgia" panose="02040502050405020303" pitchFamily="18" charset="0"/>
                <a:cs typeface="Verdana"/>
              </a:rPr>
              <a:t> </a:t>
            </a:r>
            <a:r>
              <a:rPr lang="it-IT" sz="1600" dirty="0">
                <a:latin typeface="Georgia" panose="02040502050405020303" pitchFamily="18" charset="0"/>
                <a:cs typeface="Verdana"/>
              </a:rPr>
              <a:t>definisce</a:t>
            </a:r>
            <a:r>
              <a:rPr lang="it-IT" sz="1600" spc="114" dirty="0">
                <a:latin typeface="Georgia" panose="02040502050405020303" pitchFamily="18" charset="0"/>
                <a:cs typeface="Verdana"/>
              </a:rPr>
              <a:t> </a:t>
            </a:r>
            <a:r>
              <a:rPr lang="it-IT" sz="1600" dirty="0">
                <a:latin typeface="Georgia" panose="02040502050405020303" pitchFamily="18" charset="0"/>
                <a:cs typeface="Verdana"/>
              </a:rPr>
              <a:t>gli</a:t>
            </a:r>
            <a:r>
              <a:rPr lang="it-IT" sz="1600" spc="110" dirty="0">
                <a:latin typeface="Georgia" panose="02040502050405020303" pitchFamily="18" charset="0"/>
                <a:cs typeface="Verdana"/>
              </a:rPr>
              <a:t> </a:t>
            </a:r>
            <a:r>
              <a:rPr lang="it-IT" sz="1600" b="1" i="1" spc="-110" dirty="0">
                <a:solidFill>
                  <a:srgbClr val="00457C"/>
                </a:solidFill>
                <a:latin typeface="Georgia" panose="02040502050405020303" pitchFamily="18" charset="0"/>
                <a:cs typeface="Verdana"/>
              </a:rPr>
              <a:t>ASSETTI</a:t>
            </a:r>
            <a:r>
              <a:rPr lang="it-IT" sz="1600" b="1" i="1" spc="135" dirty="0">
                <a:solidFill>
                  <a:srgbClr val="00457C"/>
                </a:solidFill>
                <a:latin typeface="Georgia" panose="02040502050405020303" pitchFamily="18" charset="0"/>
                <a:cs typeface="Verdana"/>
              </a:rPr>
              <a:t> </a:t>
            </a:r>
            <a:r>
              <a:rPr lang="it-IT" sz="1600" b="1" i="1" spc="-95" dirty="0">
                <a:solidFill>
                  <a:srgbClr val="00457C"/>
                </a:solidFill>
                <a:latin typeface="Georgia" panose="02040502050405020303" pitchFamily="18" charset="0"/>
                <a:cs typeface="Verdana"/>
              </a:rPr>
              <a:t>CONTABILI</a:t>
            </a:r>
            <a:r>
              <a:rPr lang="it-IT" sz="1600" b="1" i="1" spc="135" dirty="0">
                <a:solidFill>
                  <a:srgbClr val="00457C"/>
                </a:solidFill>
                <a:latin typeface="Georgia" panose="02040502050405020303" pitchFamily="18" charset="0"/>
                <a:cs typeface="Verdana"/>
              </a:rPr>
              <a:t> </a:t>
            </a:r>
            <a:r>
              <a:rPr lang="it-IT" sz="1600" spc="60" dirty="0">
                <a:latin typeface="Georgia" panose="02040502050405020303" pitchFamily="18" charset="0"/>
                <a:cs typeface="Verdana"/>
              </a:rPr>
              <a:t>come </a:t>
            </a:r>
            <a:r>
              <a:rPr lang="it-IT" sz="1600" dirty="0">
                <a:latin typeface="Georgia" panose="02040502050405020303" pitchFamily="18" charset="0"/>
                <a:cs typeface="Verdana"/>
              </a:rPr>
              <a:t>«</a:t>
            </a:r>
            <a:r>
              <a:rPr lang="it-IT" sz="1600" b="1" i="1" dirty="0">
                <a:latin typeface="Georgia" panose="02040502050405020303" pitchFamily="18" charset="0"/>
                <a:cs typeface="Verdana"/>
              </a:rPr>
              <a:t>quella</a:t>
            </a:r>
            <a:r>
              <a:rPr lang="it-IT" sz="1600" b="1" i="1" spc="215" dirty="0">
                <a:latin typeface="Georgia" panose="02040502050405020303" pitchFamily="18" charset="0"/>
                <a:cs typeface="Verdana"/>
              </a:rPr>
              <a:t> </a:t>
            </a:r>
            <a:r>
              <a:rPr lang="it-IT" sz="1600" b="1" i="1" dirty="0">
                <a:latin typeface="Georgia" panose="02040502050405020303" pitchFamily="18" charset="0"/>
                <a:cs typeface="Verdana"/>
              </a:rPr>
              <a:t>parte</a:t>
            </a:r>
            <a:r>
              <a:rPr lang="it-IT" sz="1600" b="1" i="1" spc="220" dirty="0">
                <a:latin typeface="Georgia" panose="02040502050405020303" pitchFamily="18" charset="0"/>
                <a:cs typeface="Verdana"/>
              </a:rPr>
              <a:t> </a:t>
            </a:r>
            <a:r>
              <a:rPr lang="it-IT" sz="1600" b="1" i="1" dirty="0">
                <a:latin typeface="Georgia" panose="02040502050405020303" pitchFamily="18" charset="0"/>
                <a:cs typeface="Verdana"/>
              </a:rPr>
              <a:t>degli</a:t>
            </a:r>
            <a:r>
              <a:rPr lang="it-IT" sz="1600" b="1" i="1" spc="215" dirty="0">
                <a:latin typeface="Georgia" panose="02040502050405020303" pitchFamily="18" charset="0"/>
                <a:cs typeface="Verdana"/>
              </a:rPr>
              <a:t> </a:t>
            </a:r>
            <a:r>
              <a:rPr lang="it-IT" sz="1600" b="1" i="1" dirty="0">
                <a:latin typeface="Georgia" panose="02040502050405020303" pitchFamily="18" charset="0"/>
                <a:cs typeface="Verdana"/>
              </a:rPr>
              <a:t>assetti</a:t>
            </a:r>
            <a:r>
              <a:rPr lang="it-IT" sz="1600" b="1" i="1" spc="215" dirty="0">
                <a:latin typeface="Georgia" panose="02040502050405020303" pitchFamily="18" charset="0"/>
                <a:cs typeface="Verdana"/>
              </a:rPr>
              <a:t> </a:t>
            </a:r>
            <a:r>
              <a:rPr lang="it-IT" sz="1600" b="1" i="1" dirty="0">
                <a:latin typeface="Georgia" panose="02040502050405020303" pitchFamily="18" charset="0"/>
                <a:cs typeface="Verdana"/>
              </a:rPr>
              <a:t>amministrativi</a:t>
            </a:r>
            <a:r>
              <a:rPr lang="it-IT" sz="1600" b="1" i="1" spc="215" dirty="0">
                <a:latin typeface="Georgia" panose="02040502050405020303" pitchFamily="18" charset="0"/>
                <a:cs typeface="Verdana"/>
              </a:rPr>
              <a:t> </a:t>
            </a:r>
            <a:r>
              <a:rPr lang="it-IT" sz="1600" b="1" i="1" dirty="0">
                <a:latin typeface="Georgia" panose="02040502050405020303" pitchFamily="18" charset="0"/>
                <a:cs typeface="Verdana"/>
              </a:rPr>
              <a:t>orientati</a:t>
            </a:r>
            <a:r>
              <a:rPr lang="it-IT" sz="1600" b="1" i="1" spc="210" dirty="0">
                <a:latin typeface="Georgia" panose="02040502050405020303" pitchFamily="18" charset="0"/>
                <a:cs typeface="Verdana"/>
              </a:rPr>
              <a:t> </a:t>
            </a:r>
            <a:r>
              <a:rPr lang="it-IT" sz="1600" b="1" i="1" spc="50" dirty="0">
                <a:latin typeface="Georgia" panose="02040502050405020303" pitchFamily="18" charset="0"/>
                <a:cs typeface="Verdana"/>
              </a:rPr>
              <a:t>a</a:t>
            </a:r>
            <a:r>
              <a:rPr lang="it-IT" sz="1600" b="1" i="1" spc="215" dirty="0">
                <a:latin typeface="Georgia" panose="02040502050405020303" pitchFamily="18" charset="0"/>
                <a:cs typeface="Verdana"/>
              </a:rPr>
              <a:t> </a:t>
            </a:r>
            <a:r>
              <a:rPr lang="it-IT" sz="1600" b="1" i="1" dirty="0">
                <a:latin typeface="Georgia" panose="02040502050405020303" pitchFamily="18" charset="0"/>
                <a:cs typeface="Verdana"/>
              </a:rPr>
              <a:t>una</a:t>
            </a:r>
            <a:r>
              <a:rPr lang="it-IT" sz="1600" b="1" i="1" spc="220" dirty="0">
                <a:latin typeface="Georgia" panose="02040502050405020303" pitchFamily="18" charset="0"/>
                <a:cs typeface="Verdana"/>
              </a:rPr>
              <a:t> </a:t>
            </a:r>
            <a:r>
              <a:rPr lang="it-IT" sz="1600" b="1" i="1" spc="-10" dirty="0">
                <a:latin typeface="Georgia" panose="02040502050405020303" pitchFamily="18" charset="0"/>
                <a:cs typeface="Verdana"/>
              </a:rPr>
              <a:t>corretta </a:t>
            </a:r>
            <a:r>
              <a:rPr lang="it-IT" sz="1600" b="1" i="1" dirty="0">
                <a:latin typeface="Georgia" panose="02040502050405020303" pitchFamily="18" charset="0"/>
                <a:cs typeface="Verdana"/>
              </a:rPr>
              <a:t>traduzione</a:t>
            </a:r>
            <a:r>
              <a:rPr lang="it-IT" sz="1600" b="1" i="1" spc="130" dirty="0">
                <a:latin typeface="Georgia" panose="02040502050405020303" pitchFamily="18" charset="0"/>
                <a:cs typeface="Verdana"/>
              </a:rPr>
              <a:t>   </a:t>
            </a:r>
            <a:r>
              <a:rPr lang="it-IT" sz="1600" b="1" i="1" dirty="0">
                <a:latin typeface="Georgia" panose="02040502050405020303" pitchFamily="18" charset="0"/>
                <a:cs typeface="Verdana"/>
              </a:rPr>
              <a:t>contabile</a:t>
            </a:r>
            <a:r>
              <a:rPr lang="it-IT" sz="1600" b="1" i="1" spc="135" dirty="0">
                <a:latin typeface="Georgia" panose="02040502050405020303" pitchFamily="18" charset="0"/>
                <a:cs typeface="Verdana"/>
              </a:rPr>
              <a:t>   </a:t>
            </a:r>
            <a:r>
              <a:rPr lang="it-IT" sz="1600" b="1" i="1" dirty="0">
                <a:latin typeface="Georgia" panose="02040502050405020303" pitchFamily="18" charset="0"/>
                <a:cs typeface="Verdana"/>
              </a:rPr>
              <a:t>dei</a:t>
            </a:r>
            <a:r>
              <a:rPr lang="it-IT" sz="1600" b="1" i="1" spc="135" dirty="0">
                <a:latin typeface="Georgia" panose="02040502050405020303" pitchFamily="18" charset="0"/>
                <a:cs typeface="Verdana"/>
              </a:rPr>
              <a:t>   </a:t>
            </a:r>
            <a:r>
              <a:rPr lang="it-IT" sz="1600" b="1" i="1" dirty="0">
                <a:latin typeface="Georgia" panose="02040502050405020303" pitchFamily="18" charset="0"/>
                <a:cs typeface="Verdana"/>
              </a:rPr>
              <a:t>fatti</a:t>
            </a:r>
            <a:r>
              <a:rPr lang="it-IT" sz="1600" b="1" i="1" spc="130" dirty="0">
                <a:latin typeface="Georgia" panose="02040502050405020303" pitchFamily="18" charset="0"/>
                <a:cs typeface="Verdana"/>
              </a:rPr>
              <a:t>   </a:t>
            </a:r>
            <a:r>
              <a:rPr lang="it-IT" sz="1600" b="1" i="1" dirty="0">
                <a:latin typeface="Georgia" panose="02040502050405020303" pitchFamily="18" charset="0"/>
                <a:cs typeface="Verdana"/>
              </a:rPr>
              <a:t>di</a:t>
            </a:r>
            <a:r>
              <a:rPr lang="it-IT" sz="1600" b="1" i="1" spc="130" dirty="0">
                <a:latin typeface="Georgia" panose="02040502050405020303" pitchFamily="18" charset="0"/>
                <a:cs typeface="Verdana"/>
              </a:rPr>
              <a:t>   </a:t>
            </a:r>
            <a:r>
              <a:rPr lang="it-IT" sz="1600" b="1" i="1" dirty="0">
                <a:latin typeface="Georgia" panose="02040502050405020303" pitchFamily="18" charset="0"/>
                <a:cs typeface="Verdana"/>
              </a:rPr>
              <a:t>gestione</a:t>
            </a:r>
            <a:r>
              <a:rPr lang="it-IT" sz="1600" i="1" dirty="0">
                <a:latin typeface="Georgia" panose="02040502050405020303" pitchFamily="18" charset="0"/>
                <a:cs typeface="Verdana"/>
              </a:rPr>
              <a:t>,</a:t>
            </a:r>
            <a:r>
              <a:rPr lang="it-IT" sz="1600" i="1" spc="114" dirty="0">
                <a:latin typeface="Georgia" panose="02040502050405020303" pitchFamily="18" charset="0"/>
                <a:cs typeface="Verdana"/>
              </a:rPr>
              <a:t>   </a:t>
            </a:r>
            <a:r>
              <a:rPr lang="it-IT" sz="1600" i="1" dirty="0">
                <a:latin typeface="Georgia" panose="02040502050405020303" pitchFamily="18" charset="0"/>
                <a:cs typeface="Verdana"/>
              </a:rPr>
              <a:t>sia</a:t>
            </a:r>
            <a:r>
              <a:rPr lang="it-IT" sz="1600" i="1" spc="495" dirty="0">
                <a:latin typeface="Georgia" panose="02040502050405020303" pitchFamily="18" charset="0"/>
                <a:cs typeface="Verdana"/>
              </a:rPr>
              <a:t>  </a:t>
            </a:r>
            <a:r>
              <a:rPr lang="it-IT" sz="1600" i="1" spc="80" dirty="0">
                <a:latin typeface="Georgia" panose="02040502050405020303" pitchFamily="18" charset="0"/>
                <a:cs typeface="Verdana"/>
              </a:rPr>
              <a:t>ai</a:t>
            </a:r>
            <a:r>
              <a:rPr lang="it-IT" sz="1600" i="1" spc="495" dirty="0">
                <a:latin typeface="Georgia" panose="02040502050405020303" pitchFamily="18" charset="0"/>
                <a:cs typeface="Verdana"/>
              </a:rPr>
              <a:t>  </a:t>
            </a:r>
            <a:r>
              <a:rPr lang="it-IT" sz="1600" i="1" dirty="0">
                <a:latin typeface="Georgia" panose="02040502050405020303" pitchFamily="18" charset="0"/>
                <a:cs typeface="Verdana"/>
              </a:rPr>
              <a:t>fini</a:t>
            </a:r>
            <a:r>
              <a:rPr lang="it-IT" sz="1600" i="1" spc="495" dirty="0">
                <a:latin typeface="Georgia" panose="02040502050405020303" pitchFamily="18" charset="0"/>
                <a:cs typeface="Verdana"/>
              </a:rPr>
              <a:t>  </a:t>
            </a:r>
            <a:r>
              <a:rPr lang="it-IT" sz="1600" i="1" spc="25" dirty="0">
                <a:latin typeface="Georgia" panose="02040502050405020303" pitchFamily="18" charset="0"/>
                <a:cs typeface="Verdana"/>
              </a:rPr>
              <a:t>di </a:t>
            </a:r>
            <a:r>
              <a:rPr lang="it-IT" sz="1600" i="1" spc="50" dirty="0">
                <a:latin typeface="Georgia" panose="02040502050405020303" pitchFamily="18" charset="0"/>
                <a:cs typeface="Verdana"/>
              </a:rPr>
              <a:t>programmazione,</a:t>
            </a:r>
            <a:r>
              <a:rPr lang="it-IT" sz="1600" i="1" spc="-25" dirty="0">
                <a:latin typeface="Georgia" panose="02040502050405020303" pitchFamily="18" charset="0"/>
                <a:cs typeface="Verdana"/>
              </a:rPr>
              <a:t>  </a:t>
            </a:r>
            <a:r>
              <a:rPr lang="it-IT" sz="1600" i="1" dirty="0">
                <a:latin typeface="Georgia" panose="02040502050405020303" pitchFamily="18" charset="0"/>
                <a:cs typeface="Verdana"/>
              </a:rPr>
              <a:t>sia</a:t>
            </a:r>
            <a:r>
              <a:rPr lang="it-IT" sz="1600" i="1" spc="-25" dirty="0">
                <a:latin typeface="Georgia" panose="02040502050405020303" pitchFamily="18" charset="0"/>
                <a:cs typeface="Verdana"/>
              </a:rPr>
              <a:t>  </a:t>
            </a:r>
            <a:r>
              <a:rPr lang="it-IT" sz="1600" i="1" spc="70" dirty="0">
                <a:latin typeface="Georgia" panose="02040502050405020303" pitchFamily="18" charset="0"/>
                <a:cs typeface="Verdana"/>
              </a:rPr>
              <a:t>ai</a:t>
            </a:r>
            <a:r>
              <a:rPr lang="it-IT" sz="1600" i="1" spc="-15" dirty="0">
                <a:latin typeface="Georgia" panose="02040502050405020303" pitchFamily="18" charset="0"/>
                <a:cs typeface="Verdana"/>
              </a:rPr>
              <a:t>  </a:t>
            </a:r>
            <a:r>
              <a:rPr lang="it-IT" sz="1600" i="1" dirty="0">
                <a:latin typeface="Georgia" panose="02040502050405020303" pitchFamily="18" charset="0"/>
                <a:cs typeface="Verdana"/>
              </a:rPr>
              <a:t>fini</a:t>
            </a:r>
            <a:r>
              <a:rPr lang="it-IT" sz="1600" i="1" spc="-15" dirty="0">
                <a:latin typeface="Georgia" panose="02040502050405020303" pitchFamily="18" charset="0"/>
                <a:cs typeface="Verdana"/>
              </a:rPr>
              <a:t>  </a:t>
            </a:r>
            <a:r>
              <a:rPr lang="it-IT" sz="1600" i="1" spc="50" dirty="0">
                <a:latin typeface="Georgia" panose="02040502050405020303" pitchFamily="18" charset="0"/>
                <a:cs typeface="Verdana"/>
              </a:rPr>
              <a:t>di</a:t>
            </a:r>
            <a:r>
              <a:rPr lang="it-IT" sz="1600" i="1" spc="-25" dirty="0">
                <a:latin typeface="Georgia" panose="02040502050405020303" pitchFamily="18" charset="0"/>
                <a:cs typeface="Verdana"/>
              </a:rPr>
              <a:t>  </a:t>
            </a:r>
            <a:r>
              <a:rPr lang="it-IT" sz="1600" i="1" dirty="0">
                <a:latin typeface="Georgia" panose="02040502050405020303" pitchFamily="18" charset="0"/>
                <a:cs typeface="Verdana"/>
              </a:rPr>
              <a:t>consuntivazione</a:t>
            </a:r>
            <a:r>
              <a:rPr lang="it-IT" sz="1600" i="1" spc="-15" dirty="0">
                <a:latin typeface="Georgia" panose="02040502050405020303" pitchFamily="18" charset="0"/>
                <a:cs typeface="Verdana"/>
              </a:rPr>
              <a:t>  </a:t>
            </a:r>
            <a:r>
              <a:rPr lang="it-IT" sz="1600" i="1" dirty="0">
                <a:latin typeface="Georgia" panose="02040502050405020303" pitchFamily="18" charset="0"/>
                <a:cs typeface="Verdana"/>
              </a:rPr>
              <a:t>per</a:t>
            </a:r>
            <a:r>
              <a:rPr lang="it-IT" sz="1600" i="1" spc="-20" dirty="0">
                <a:latin typeface="Georgia" panose="02040502050405020303" pitchFamily="18" charset="0"/>
                <a:cs typeface="Verdana"/>
              </a:rPr>
              <a:t>  </a:t>
            </a:r>
            <a:r>
              <a:rPr lang="it-IT" sz="1600" i="1" spc="80" dirty="0">
                <a:latin typeface="Georgia" panose="02040502050405020303" pitchFamily="18" charset="0"/>
                <a:cs typeface="Verdana"/>
              </a:rPr>
              <a:t>la</a:t>
            </a:r>
            <a:r>
              <a:rPr lang="it-IT" sz="1600" i="1" spc="-30" dirty="0">
                <a:latin typeface="Georgia" panose="02040502050405020303" pitchFamily="18" charset="0"/>
                <a:cs typeface="Verdana"/>
              </a:rPr>
              <a:t>  </a:t>
            </a:r>
            <a:r>
              <a:rPr lang="it-IT" sz="1600" i="1" dirty="0">
                <a:latin typeface="Georgia" panose="02040502050405020303" pitchFamily="18" charset="0"/>
                <a:cs typeface="Verdana"/>
              </a:rPr>
              <a:t>gestione</a:t>
            </a:r>
            <a:r>
              <a:rPr lang="it-IT" sz="1600" i="1" spc="-25" dirty="0">
                <a:latin typeface="Georgia" panose="02040502050405020303" pitchFamily="18" charset="0"/>
                <a:cs typeface="Verdana"/>
              </a:rPr>
              <a:t>  </a:t>
            </a:r>
            <a:r>
              <a:rPr lang="it-IT" sz="1600" i="1" dirty="0">
                <a:latin typeface="Georgia" panose="02040502050405020303" pitchFamily="18" charset="0"/>
                <a:cs typeface="Verdana"/>
              </a:rPr>
              <a:t>e</a:t>
            </a:r>
            <a:r>
              <a:rPr lang="it-IT" sz="1600" i="1" spc="-20" dirty="0">
                <a:latin typeface="Georgia" panose="02040502050405020303" pitchFamily="18" charset="0"/>
                <a:cs typeface="Verdana"/>
              </a:rPr>
              <a:t>  </a:t>
            </a:r>
            <a:r>
              <a:rPr lang="it-IT" sz="1600" i="1" spc="55" dirty="0">
                <a:latin typeface="Georgia" panose="02040502050405020303" pitchFamily="18" charset="0"/>
                <a:cs typeface="Verdana"/>
              </a:rPr>
              <a:t>la </a:t>
            </a:r>
            <a:r>
              <a:rPr lang="it-IT" sz="1600" i="1" spc="70" dirty="0">
                <a:latin typeface="Georgia" panose="02040502050405020303" pitchFamily="18" charset="0"/>
                <a:cs typeface="Verdana"/>
              </a:rPr>
              <a:t>comunicazione</a:t>
            </a:r>
            <a:r>
              <a:rPr lang="it-IT" sz="1600" i="1" spc="-105" dirty="0">
                <a:latin typeface="Georgia" panose="02040502050405020303" pitchFamily="18" charset="0"/>
                <a:cs typeface="Verdana"/>
              </a:rPr>
              <a:t> </a:t>
            </a:r>
            <a:r>
              <a:rPr lang="it-IT" sz="1600" i="1" dirty="0">
                <a:latin typeface="Georgia" panose="02040502050405020303" pitchFamily="18" charset="0"/>
                <a:cs typeface="Verdana"/>
              </a:rPr>
              <a:t>all’esterno</a:t>
            </a:r>
            <a:r>
              <a:rPr lang="it-IT" sz="1600" i="1" spc="-85" dirty="0">
                <a:latin typeface="Georgia" panose="02040502050405020303" pitchFamily="18" charset="0"/>
                <a:cs typeface="Verdana"/>
              </a:rPr>
              <a:t> </a:t>
            </a:r>
            <a:r>
              <a:rPr lang="it-IT" sz="1600" i="1" spc="-10" dirty="0">
                <a:latin typeface="Georgia" panose="02040502050405020303" pitchFamily="18" charset="0"/>
                <a:cs typeface="Verdana"/>
              </a:rPr>
              <a:t>dell’impresa</a:t>
            </a:r>
            <a:r>
              <a:rPr lang="it-IT" sz="1600" spc="-10" dirty="0">
                <a:latin typeface="Georgia" panose="02040502050405020303" pitchFamily="18" charset="0"/>
                <a:cs typeface="Verdana"/>
              </a:rPr>
              <a:t>».</a:t>
            </a:r>
            <a:endParaRPr lang="it-IT" sz="1600" dirty="0">
              <a:latin typeface="Georgia" panose="02040502050405020303" pitchFamily="18" charset="0"/>
              <a:cs typeface="Verdana"/>
            </a:endParaRPr>
          </a:p>
          <a:p>
            <a:pPr marL="114300" indent="0">
              <a:buNone/>
            </a:pPr>
            <a:endParaRPr lang="it-IT" dirty="0"/>
          </a:p>
        </p:txBody>
      </p:sp>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33</a:t>
            </a:fld>
            <a:endParaRPr lang="it-IT"/>
          </a:p>
        </p:txBody>
      </p:sp>
    </p:spTree>
    <p:extLst>
      <p:ext uri="{BB962C8B-B14F-4D97-AF65-F5344CB8AC3E}">
        <p14:creationId xmlns:p14="http://schemas.microsoft.com/office/powerpoint/2010/main" val="1113587671"/>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29208" y="1250302"/>
            <a:ext cx="8981492" cy="999186"/>
          </a:xfrm>
        </p:spPr>
        <p:txBody>
          <a:bodyPr/>
          <a:lstStyle/>
          <a:p>
            <a:br>
              <a:rPr lang="it-IT" sz="1600" b="1" i="1" dirty="0">
                <a:solidFill>
                  <a:srgbClr val="FF0000"/>
                </a:solidFill>
              </a:rPr>
            </a:br>
            <a:br>
              <a:rPr lang="it-IT" sz="1600" b="1" i="1" dirty="0">
                <a:solidFill>
                  <a:srgbClr val="FF0000"/>
                </a:solidFill>
              </a:rPr>
            </a:br>
            <a:r>
              <a:rPr lang="it-IT" sz="1800" b="1" i="1" dirty="0">
                <a:solidFill>
                  <a:srgbClr val="FF0000"/>
                </a:solidFill>
              </a:rPr>
              <a:t>Art. 25 </a:t>
            </a:r>
            <a:r>
              <a:rPr lang="it-IT" sz="1800" b="1" i="1" dirty="0" err="1">
                <a:solidFill>
                  <a:srgbClr val="FF0000"/>
                </a:solidFill>
              </a:rPr>
              <a:t>decies</a:t>
            </a:r>
            <a:r>
              <a:rPr lang="it-IT" sz="1800" b="1" i="1" dirty="0">
                <a:solidFill>
                  <a:srgbClr val="FF0000"/>
                </a:solidFill>
              </a:rPr>
              <a:t> – obblighi di comunicazione per banche ed intermediari finanziari</a:t>
            </a:r>
            <a:br>
              <a:rPr lang="it-IT" i="1" dirty="0"/>
            </a:br>
            <a:endParaRPr lang="it-IT" i="1" dirty="0"/>
          </a:p>
        </p:txBody>
      </p:sp>
      <p:sp>
        <p:nvSpPr>
          <p:cNvPr id="3" name="Segnaposto testo 2"/>
          <p:cNvSpPr>
            <a:spLocks noGrp="1"/>
          </p:cNvSpPr>
          <p:nvPr>
            <p:ph type="body" idx="1"/>
          </p:nvPr>
        </p:nvSpPr>
        <p:spPr/>
        <p:txBody>
          <a:bodyPr/>
          <a:lstStyle/>
          <a:p>
            <a:endParaRPr lang="it-IT" dirty="0"/>
          </a:p>
          <a:p>
            <a:pPr marL="114300" indent="0" algn="just">
              <a:buNone/>
            </a:pPr>
            <a:r>
              <a:rPr lang="it-IT" dirty="0"/>
              <a:t>1. </a:t>
            </a:r>
            <a:r>
              <a:rPr lang="it-IT" sz="1600" dirty="0">
                <a:latin typeface="Georgia" panose="02040502050405020303" pitchFamily="18" charset="0"/>
                <a:cs typeface="Verdana"/>
              </a:rPr>
              <a:t>Le banche e gli altri intermediari finanziari di cui all’art. 106 del testo unico bancario quando comunicano al cliente variazioni, </a:t>
            </a:r>
            <a:r>
              <a:rPr lang="it-IT" sz="1600" b="1" strike="sngStrike" dirty="0">
                <a:solidFill>
                  <a:srgbClr val="00B050"/>
                </a:solidFill>
                <a:latin typeface="Georgia" panose="02040502050405020303" pitchFamily="18" charset="0"/>
                <a:cs typeface="Verdana"/>
              </a:rPr>
              <a:t>revisioni</a:t>
            </a:r>
            <a:r>
              <a:rPr lang="it-IT" sz="1600" b="1" dirty="0">
                <a:solidFill>
                  <a:srgbClr val="00B050"/>
                </a:solidFill>
                <a:latin typeface="Georgia" panose="02040502050405020303" pitchFamily="18" charset="0"/>
                <a:cs typeface="Verdana"/>
              </a:rPr>
              <a:t> in senso peggiorativo, sospensioni </a:t>
            </a:r>
            <a:r>
              <a:rPr lang="it-IT" sz="1600" dirty="0">
                <a:latin typeface="Georgia" panose="02040502050405020303" pitchFamily="18" charset="0"/>
                <a:cs typeface="Verdana"/>
              </a:rPr>
              <a:t>o revoche  ne danno notizia anche agli organi di controllo societari se esistenti </a:t>
            </a:r>
          </a:p>
          <a:p>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34</a:t>
            </a:fld>
            <a:endParaRPr lang="it-IT"/>
          </a:p>
        </p:txBody>
      </p:sp>
      <p:sp>
        <p:nvSpPr>
          <p:cNvPr id="19" name="Rettangolo 18"/>
          <p:cNvSpPr/>
          <p:nvPr/>
        </p:nvSpPr>
        <p:spPr>
          <a:xfrm>
            <a:off x="597159" y="5570376"/>
            <a:ext cx="8698646" cy="4478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In verde le modifiche previste dalla bozza di correttivo al CCII</a:t>
            </a:r>
          </a:p>
        </p:txBody>
      </p:sp>
      <p:grpSp>
        <p:nvGrpSpPr>
          <p:cNvPr id="2049" name="Group 47"/>
          <p:cNvGrpSpPr>
            <a:grpSpLocks/>
          </p:cNvGrpSpPr>
          <p:nvPr/>
        </p:nvGrpSpPr>
        <p:grpSpPr bwMode="auto">
          <a:xfrm>
            <a:off x="2852738" y="630238"/>
            <a:ext cx="30162" cy="6350"/>
            <a:chOff x="0" y="0"/>
            <a:chExt cx="30480" cy="6350"/>
          </a:xfrm>
        </p:grpSpPr>
      </p:grpSp>
      <p:grpSp>
        <p:nvGrpSpPr>
          <p:cNvPr id="2051" name="Group 3"/>
          <p:cNvGrpSpPr>
            <a:grpSpLocks/>
          </p:cNvGrpSpPr>
          <p:nvPr/>
        </p:nvGrpSpPr>
        <p:grpSpPr bwMode="auto">
          <a:xfrm>
            <a:off x="2852738" y="630238"/>
            <a:ext cx="30162" cy="6350"/>
            <a:chOff x="0" y="0"/>
            <a:chExt cx="30480" cy="6350"/>
          </a:xfrm>
        </p:grpSpPr>
      </p:grpSp>
    </p:spTree>
    <p:extLst>
      <p:ext uri="{BB962C8B-B14F-4D97-AF65-F5344CB8AC3E}">
        <p14:creationId xmlns:p14="http://schemas.microsoft.com/office/powerpoint/2010/main" val="234728622"/>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6"/>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35</a:t>
            </a:fld>
            <a:endParaRPr/>
          </a:p>
        </p:txBody>
      </p:sp>
      <p:sp>
        <p:nvSpPr>
          <p:cNvPr id="271" name="Google Shape;271;p16"/>
          <p:cNvSpPr/>
          <p:nvPr/>
        </p:nvSpPr>
        <p:spPr>
          <a:xfrm>
            <a:off x="620094" y="932404"/>
            <a:ext cx="85761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accent6">
                    <a:lumMod val="75000"/>
                  </a:schemeClr>
                </a:solidFill>
                <a:latin typeface="Georgia"/>
                <a:ea typeface="Georgia"/>
                <a:cs typeface="Georgia"/>
                <a:sym typeface="Georgia"/>
              </a:rPr>
              <a:t>GLI ADEGUATI ASSETTI</a:t>
            </a:r>
            <a:endParaRPr sz="1800" dirty="0">
              <a:solidFill>
                <a:schemeClr val="accent6">
                  <a:lumMod val="75000"/>
                </a:schemeClr>
              </a:solidFill>
            </a:endParaRPr>
          </a:p>
        </p:txBody>
      </p:sp>
      <p:sp>
        <p:nvSpPr>
          <p:cNvPr id="272" name="Google Shape;272;p16"/>
          <p:cNvSpPr/>
          <p:nvPr/>
        </p:nvSpPr>
        <p:spPr>
          <a:xfrm>
            <a:off x="620094" y="1559808"/>
            <a:ext cx="8488737" cy="4976013"/>
          </a:xfrm>
          <a:prstGeom prst="rect">
            <a:avLst/>
          </a:prstGeom>
          <a:noFill/>
          <a:ln>
            <a:noFill/>
          </a:ln>
        </p:spPr>
        <p:txBody>
          <a:bodyPr spcFirstLastPara="1" wrap="square" lIns="0" tIns="0" rIns="0" bIns="0" anchor="t" anchorCtr="0">
            <a:noAutofit/>
          </a:bodyPr>
          <a:lstStyle/>
          <a:p>
            <a:pPr marL="0" marR="610870" lvl="0" indent="0" algn="just" rtl="0">
              <a:lnSpc>
                <a:spcPct val="97916"/>
              </a:lnSpc>
              <a:spcBef>
                <a:spcPts val="0"/>
              </a:spcBef>
              <a:spcAft>
                <a:spcPts val="0"/>
              </a:spcAft>
              <a:buNone/>
            </a:pPr>
            <a:endParaRPr sz="2400" b="0" i="0" u="none" strike="noStrike" cap="none" dirty="0">
              <a:solidFill>
                <a:srgbClr val="000000"/>
              </a:solidFill>
              <a:latin typeface="Calibri"/>
              <a:ea typeface="Calibri"/>
              <a:cs typeface="Calibri"/>
              <a:sym typeface="Calibri"/>
            </a:endParaRPr>
          </a:p>
          <a:p>
            <a:pPr marL="0" marR="610870" lvl="0" indent="0" algn="just" rtl="0">
              <a:lnSpc>
                <a:spcPct val="97916"/>
              </a:lnSpc>
              <a:spcBef>
                <a:spcPts val="0"/>
              </a:spcBef>
              <a:spcAft>
                <a:spcPts val="0"/>
              </a:spcAft>
              <a:buNone/>
            </a:pPr>
            <a:r>
              <a:rPr lang="it-IT" b="1" i="0" u="none" strike="noStrike" cap="none" dirty="0">
                <a:solidFill>
                  <a:srgbClr val="000000"/>
                </a:solidFill>
                <a:latin typeface="Georgia" panose="02040502050405020303" pitchFamily="18" charset="0"/>
                <a:ea typeface="Calibri"/>
                <a:cs typeface="Calibri"/>
                <a:sym typeface="Calibri"/>
              </a:rPr>
              <a:t>Cassetta degli attrezzi per costruire un assetto adeguato</a:t>
            </a:r>
            <a:endParaRPr dirty="0">
              <a:latin typeface="Georgia" panose="02040502050405020303" pitchFamily="18" charset="0"/>
              <a:ea typeface="Calibri"/>
              <a:cs typeface="Calibri"/>
              <a:sym typeface="Calibri"/>
            </a:endParaRPr>
          </a:p>
          <a:p>
            <a:pPr marL="0" marR="610870" lvl="0" indent="0" algn="just" rtl="0">
              <a:lnSpc>
                <a:spcPct val="97916"/>
              </a:lnSpc>
              <a:spcBef>
                <a:spcPts val="0"/>
              </a:spcBef>
              <a:spcAft>
                <a:spcPts val="0"/>
              </a:spcAft>
              <a:buNone/>
            </a:pPr>
            <a:r>
              <a:rPr lang="it-IT" dirty="0">
                <a:latin typeface="Georgia" panose="02040502050405020303" pitchFamily="18" charset="0"/>
                <a:ea typeface="Calibri"/>
                <a:cs typeface="Calibri"/>
                <a:sym typeface="Calibri"/>
              </a:rPr>
              <a:t> </a:t>
            </a:r>
            <a:endParaRPr dirty="0">
              <a:latin typeface="Georgia" panose="02040502050405020303" pitchFamily="18" charset="0"/>
              <a:ea typeface="Calibri"/>
              <a:cs typeface="Calibri"/>
              <a:sym typeface="Calibri"/>
            </a:endParaRPr>
          </a:p>
          <a:p>
            <a:pPr marL="457200" marR="610870" indent="-381000" algn="just">
              <a:lnSpc>
                <a:spcPct val="97916"/>
              </a:lnSpc>
              <a:buSzPts val="2400"/>
              <a:buFont typeface="Calibri"/>
              <a:buChar char="-"/>
            </a:pPr>
            <a:r>
              <a:rPr lang="it-IT" b="1" dirty="0">
                <a:latin typeface="Georgia" panose="02040502050405020303" pitchFamily="18" charset="0"/>
                <a:ea typeface="Calibri"/>
                <a:cs typeface="Calibri"/>
                <a:sym typeface="Calibri"/>
              </a:rPr>
              <a:t>Test pratico per la perseguibilità del risanamento della composizione negoziata </a:t>
            </a:r>
          </a:p>
          <a:p>
            <a:pPr marL="457200" marR="610870" lvl="0" indent="-381000" algn="just" rtl="0">
              <a:lnSpc>
                <a:spcPct val="97916"/>
              </a:lnSpc>
              <a:spcBef>
                <a:spcPts val="0"/>
              </a:spcBef>
              <a:spcAft>
                <a:spcPts val="0"/>
              </a:spcAft>
              <a:buSzPts val="2400"/>
              <a:buFont typeface="Calibri"/>
              <a:buChar char="-"/>
            </a:pPr>
            <a:r>
              <a:rPr lang="it-IT" b="1" dirty="0">
                <a:latin typeface="Georgia" panose="02040502050405020303" pitchFamily="18" charset="0"/>
                <a:ea typeface="Calibri"/>
                <a:cs typeface="Calibri"/>
                <a:sym typeface="Calibri"/>
              </a:rPr>
              <a:t>Relazione particolareggiata di cui al Decreto dirigenziale del 28 settembre 2021 aggiornata con il Decreto dirigenziale del 21 marzo 2023 .</a:t>
            </a:r>
          </a:p>
          <a:p>
            <a:pPr marL="457200" marR="610870" indent="-381000" algn="just">
              <a:lnSpc>
                <a:spcPct val="97916"/>
              </a:lnSpc>
              <a:buSzPts val="2400"/>
              <a:buFont typeface="Calibri"/>
              <a:buChar char="-"/>
            </a:pPr>
            <a:r>
              <a:rPr lang="it-IT" b="1" dirty="0">
                <a:solidFill>
                  <a:schemeClr val="tx1"/>
                </a:solidFill>
                <a:latin typeface="Georgia" panose="02040502050405020303" pitchFamily="18" charset="0"/>
                <a:ea typeface="Calibri"/>
                <a:cs typeface="Calibri"/>
                <a:sym typeface="Calibri"/>
              </a:rPr>
              <a:t>Informativa economica finanziaria della Fondazione dei dottori Commercialisti</a:t>
            </a:r>
          </a:p>
          <a:p>
            <a:pPr marL="457200" marR="610870" lvl="0" indent="-381000" algn="just" rtl="0">
              <a:lnSpc>
                <a:spcPct val="97916"/>
              </a:lnSpc>
              <a:spcBef>
                <a:spcPts val="0"/>
              </a:spcBef>
              <a:spcAft>
                <a:spcPts val="0"/>
              </a:spcAft>
              <a:buSzPts val="2400"/>
              <a:buFont typeface="Calibri"/>
              <a:buChar char="-"/>
            </a:pPr>
            <a:r>
              <a:rPr lang="it-IT" dirty="0">
                <a:latin typeface="Georgia" panose="02040502050405020303" pitchFamily="18" charset="0"/>
                <a:ea typeface="Calibri"/>
                <a:cs typeface="Calibri"/>
                <a:sym typeface="Calibri"/>
              </a:rPr>
              <a:t>Documento di ricerca dal titolo “</a:t>
            </a:r>
            <a:r>
              <a:rPr lang="it-IT" b="1" dirty="0">
                <a:latin typeface="Georgia" panose="02040502050405020303" pitchFamily="18" charset="0"/>
                <a:ea typeface="Calibri"/>
                <a:cs typeface="Calibri"/>
                <a:sym typeface="Calibri"/>
              </a:rPr>
              <a:t>Assetti Organizzativi, amministrativi e contabili: profili civilistici e aziendalistici” a cura della Fondazione Nazionale dei Commercialisti del 07/07/2023</a:t>
            </a:r>
            <a:r>
              <a:rPr lang="it-IT" dirty="0">
                <a:latin typeface="Georgia" panose="02040502050405020303" pitchFamily="18" charset="0"/>
                <a:ea typeface="Calibri"/>
                <a:cs typeface="Calibri"/>
                <a:sym typeface="Calibri"/>
              </a:rPr>
              <a:t> (a seguire anche FNC) dove nei capitoli 6), 7) 8), 9), 10 vengono fornite indicazioni delle modalità di istituzione di tale struttura operativa. </a:t>
            </a:r>
          </a:p>
          <a:p>
            <a:pPr marL="457200" marR="610870" lvl="0" indent="-381000" algn="just" rtl="0">
              <a:lnSpc>
                <a:spcPct val="97916"/>
              </a:lnSpc>
              <a:spcBef>
                <a:spcPts val="0"/>
              </a:spcBef>
              <a:spcAft>
                <a:spcPts val="0"/>
              </a:spcAft>
              <a:buSzPts val="2400"/>
              <a:buFont typeface="Calibri"/>
              <a:buChar char="-"/>
            </a:pPr>
            <a:r>
              <a:rPr lang="it-IT" dirty="0">
                <a:latin typeface="Georgia" panose="02040502050405020303" pitchFamily="18" charset="0"/>
                <a:ea typeface="Calibri"/>
                <a:cs typeface="Calibri"/>
                <a:sym typeface="Calibri"/>
              </a:rPr>
              <a:t>documento di ricerca dal titolo “</a:t>
            </a:r>
            <a:r>
              <a:rPr lang="it-IT" b="1" dirty="0">
                <a:latin typeface="Georgia" panose="02040502050405020303" pitchFamily="18" charset="0"/>
                <a:ea typeface="Calibri"/>
                <a:cs typeface="Calibri"/>
                <a:sym typeface="Calibri"/>
              </a:rPr>
              <a:t>Assetti organizzativi, amministrativi e contabili: check list operative” del 25 luglio 2023 </a:t>
            </a:r>
          </a:p>
          <a:p>
            <a:pPr marL="457200" marR="610870" lvl="0" indent="-381000" algn="just" rtl="0">
              <a:lnSpc>
                <a:spcPct val="97916"/>
              </a:lnSpc>
              <a:spcBef>
                <a:spcPts val="0"/>
              </a:spcBef>
              <a:spcAft>
                <a:spcPts val="0"/>
              </a:spcAft>
              <a:buSzPts val="2400"/>
              <a:buFont typeface="Calibri"/>
              <a:buChar char="-"/>
            </a:pPr>
            <a:r>
              <a:rPr lang="it-IT" b="1" dirty="0">
                <a:solidFill>
                  <a:schemeClr val="tx1"/>
                </a:solidFill>
                <a:latin typeface="Georgia" panose="02040502050405020303" pitchFamily="18" charset="0"/>
                <a:ea typeface="Calibri"/>
                <a:cs typeface="Calibri"/>
                <a:sym typeface="Calibri"/>
              </a:rPr>
              <a:t>Principi Guida per la redazione del business Plan (ordine dottori commercialisti Milano)</a:t>
            </a:r>
          </a:p>
          <a:p>
            <a:pPr marL="457200" marR="610870" indent="-381000" algn="just">
              <a:lnSpc>
                <a:spcPct val="97916"/>
              </a:lnSpc>
              <a:buSzPts val="2400"/>
              <a:buFont typeface="Calibri"/>
              <a:buChar char="-"/>
            </a:pPr>
            <a:r>
              <a:rPr lang="it-IT" b="1" dirty="0">
                <a:latin typeface="Georgia" panose="02040502050405020303" pitchFamily="18" charset="0"/>
                <a:ea typeface="Calibri"/>
                <a:cs typeface="Calibri"/>
                <a:sym typeface="Calibri"/>
              </a:rPr>
              <a:t>Dotarsi di cruscotti di controllo fondati sulla Balance </a:t>
            </a:r>
            <a:r>
              <a:rPr lang="it-IT" b="1" dirty="0" err="1">
                <a:latin typeface="Georgia" panose="02040502050405020303" pitchFamily="18" charset="0"/>
                <a:ea typeface="Calibri"/>
                <a:cs typeface="Calibri"/>
                <a:sym typeface="Calibri"/>
              </a:rPr>
              <a:t>scorecard</a:t>
            </a:r>
            <a:r>
              <a:rPr lang="it-IT" b="1" dirty="0">
                <a:latin typeface="Georgia" panose="02040502050405020303" pitchFamily="18" charset="0"/>
                <a:ea typeface="Calibri"/>
                <a:cs typeface="Calibri"/>
                <a:sym typeface="Calibri"/>
              </a:rPr>
              <a:t> </a:t>
            </a:r>
          </a:p>
          <a:p>
            <a:pPr marL="457200" marR="610870" lvl="0" indent="-381000" algn="just" rtl="0">
              <a:lnSpc>
                <a:spcPct val="97916"/>
              </a:lnSpc>
              <a:spcBef>
                <a:spcPts val="0"/>
              </a:spcBef>
              <a:spcAft>
                <a:spcPts val="0"/>
              </a:spcAft>
              <a:buSzPts val="2400"/>
              <a:buFont typeface="Calibri"/>
              <a:buChar char="-"/>
            </a:pPr>
            <a:r>
              <a:rPr lang="it-IT" b="1" dirty="0">
                <a:solidFill>
                  <a:schemeClr val="tx1"/>
                </a:solidFill>
                <a:latin typeface="Georgia" panose="02040502050405020303" pitchFamily="18" charset="0"/>
                <a:ea typeface="Calibri"/>
                <a:cs typeface="Calibri"/>
                <a:sym typeface="Calibri"/>
              </a:rPr>
              <a:t>Linee Guida EBA</a:t>
            </a:r>
          </a:p>
          <a:p>
            <a:pPr marL="457200" marR="610870" lvl="0" indent="-381000" algn="just" rtl="0">
              <a:lnSpc>
                <a:spcPct val="97916"/>
              </a:lnSpc>
              <a:spcBef>
                <a:spcPts val="0"/>
              </a:spcBef>
              <a:spcAft>
                <a:spcPts val="0"/>
              </a:spcAft>
              <a:buSzPts val="2400"/>
              <a:buFont typeface="Calibri"/>
              <a:buChar char="-"/>
            </a:pPr>
            <a:r>
              <a:rPr lang="it-IT" b="1" dirty="0" err="1">
                <a:solidFill>
                  <a:schemeClr val="tx1"/>
                </a:solidFill>
                <a:latin typeface="Georgia" panose="02040502050405020303" pitchFamily="18" charset="0"/>
                <a:ea typeface="Calibri"/>
                <a:cs typeface="Calibri"/>
                <a:sym typeface="Calibri"/>
              </a:rPr>
              <a:t>Check</a:t>
            </a:r>
            <a:r>
              <a:rPr lang="it-IT" b="1" dirty="0">
                <a:solidFill>
                  <a:schemeClr val="tx1"/>
                </a:solidFill>
                <a:latin typeface="Georgia" panose="02040502050405020303" pitchFamily="18" charset="0"/>
                <a:ea typeface="Calibri"/>
                <a:cs typeface="Calibri"/>
                <a:sym typeface="Calibri"/>
              </a:rPr>
              <a:t> List IFAC  (ESG)</a:t>
            </a:r>
          </a:p>
          <a:p>
            <a:pPr marL="457200" marR="610870" lvl="0" indent="-381000" algn="just" rtl="0">
              <a:lnSpc>
                <a:spcPct val="97916"/>
              </a:lnSpc>
              <a:spcBef>
                <a:spcPts val="0"/>
              </a:spcBef>
              <a:spcAft>
                <a:spcPts val="0"/>
              </a:spcAft>
              <a:buSzPts val="2400"/>
              <a:buFont typeface="Calibri"/>
              <a:buChar char="-"/>
            </a:pPr>
            <a:r>
              <a:rPr lang="it-IT" b="1" dirty="0">
                <a:solidFill>
                  <a:schemeClr val="tx1"/>
                </a:solidFill>
                <a:latin typeface="Georgia" panose="02040502050405020303" pitchFamily="18" charset="0"/>
                <a:ea typeface="Calibri"/>
                <a:cs typeface="Calibri"/>
                <a:sym typeface="Calibri"/>
              </a:rPr>
              <a:t>OIC 11 </a:t>
            </a:r>
          </a:p>
          <a:p>
            <a:pPr marL="457200" marR="610870" lvl="0" indent="-381000" algn="just" rtl="0">
              <a:lnSpc>
                <a:spcPct val="97916"/>
              </a:lnSpc>
              <a:spcBef>
                <a:spcPts val="0"/>
              </a:spcBef>
              <a:spcAft>
                <a:spcPts val="0"/>
              </a:spcAft>
              <a:buSzPts val="2400"/>
              <a:buFont typeface="Calibri"/>
              <a:buChar char="-"/>
            </a:pPr>
            <a:r>
              <a:rPr lang="it-IT" b="1" dirty="0">
                <a:solidFill>
                  <a:schemeClr val="tx1"/>
                </a:solidFill>
                <a:latin typeface="Georgia" panose="02040502050405020303" pitchFamily="18" charset="0"/>
                <a:ea typeface="Calibri"/>
                <a:cs typeface="Calibri"/>
                <a:sym typeface="Calibri"/>
              </a:rPr>
              <a:t>ISA 570 (</a:t>
            </a:r>
            <a:r>
              <a:rPr lang="it-IT" b="1" dirty="0" err="1">
                <a:solidFill>
                  <a:schemeClr val="tx1"/>
                </a:solidFill>
                <a:latin typeface="Georgia" panose="02040502050405020303" pitchFamily="18" charset="0"/>
                <a:ea typeface="Calibri"/>
                <a:cs typeface="Calibri"/>
                <a:sym typeface="Calibri"/>
              </a:rPr>
              <a:t>going</a:t>
            </a:r>
            <a:r>
              <a:rPr lang="it-IT" b="1" dirty="0">
                <a:solidFill>
                  <a:schemeClr val="tx1"/>
                </a:solidFill>
                <a:latin typeface="Georgia" panose="02040502050405020303" pitchFamily="18" charset="0"/>
                <a:ea typeface="Calibri"/>
                <a:cs typeface="Calibri"/>
                <a:sym typeface="Calibri"/>
              </a:rPr>
              <a:t> </a:t>
            </a:r>
            <a:r>
              <a:rPr lang="it-IT" b="1" dirty="0" err="1">
                <a:solidFill>
                  <a:schemeClr val="tx1"/>
                </a:solidFill>
                <a:latin typeface="Georgia" panose="02040502050405020303" pitchFamily="18" charset="0"/>
                <a:ea typeface="Calibri"/>
                <a:cs typeface="Calibri"/>
                <a:sym typeface="Calibri"/>
              </a:rPr>
              <a:t>concern</a:t>
            </a:r>
            <a:r>
              <a:rPr lang="it-IT" b="1" dirty="0">
                <a:solidFill>
                  <a:schemeClr val="tx1"/>
                </a:solidFill>
                <a:latin typeface="Georgia" panose="02040502050405020303" pitchFamily="18" charset="0"/>
                <a:ea typeface="Calibri"/>
                <a:cs typeface="Calibri"/>
                <a:sym typeface="Calibri"/>
              </a:rPr>
              <a:t>)</a:t>
            </a:r>
            <a:endParaRPr b="1" dirty="0">
              <a:solidFill>
                <a:schemeClr val="tx1"/>
              </a:solidFill>
              <a:latin typeface="Georgia" panose="02040502050405020303" pitchFamily="18" charset="0"/>
              <a:ea typeface="Calibri"/>
              <a:cs typeface="Calibri"/>
              <a:sym typeface="Calibri"/>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36</a:t>
            </a:fld>
            <a:endParaRPr lang="it-IT" dirty="0"/>
          </a:p>
        </p:txBody>
      </p:sp>
      <p:graphicFrame>
        <p:nvGraphicFramePr>
          <p:cNvPr id="5" name="Diagramma 4"/>
          <p:cNvGraphicFramePr/>
          <p:nvPr>
            <p:extLst>
              <p:ext uri="{D42A27DB-BD31-4B8C-83A1-F6EECF244321}">
                <p14:modId xmlns:p14="http://schemas.microsoft.com/office/powerpoint/2010/main" val="2304083230"/>
              </p:ext>
            </p:extLst>
          </p:nvPr>
        </p:nvGraphicFramePr>
        <p:xfrm>
          <a:off x="1174212" y="870013"/>
          <a:ext cx="6958851" cy="4483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a 2"/>
          <p:cNvGraphicFramePr/>
          <p:nvPr>
            <p:extLst>
              <p:ext uri="{D42A27DB-BD31-4B8C-83A1-F6EECF244321}">
                <p14:modId xmlns:p14="http://schemas.microsoft.com/office/powerpoint/2010/main" val="4122390774"/>
              </p:ext>
            </p:extLst>
          </p:nvPr>
        </p:nvGraphicFramePr>
        <p:xfrm>
          <a:off x="115410" y="2237173"/>
          <a:ext cx="1674310" cy="20063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7" name="Connettore 2 6"/>
          <p:cNvCxnSpPr/>
          <p:nvPr/>
        </p:nvCxnSpPr>
        <p:spPr>
          <a:xfrm flipH="1">
            <a:off x="1890411" y="3271419"/>
            <a:ext cx="423021"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Diagramma 9"/>
          <p:cNvGraphicFramePr/>
          <p:nvPr>
            <p:extLst>
              <p:ext uri="{D42A27DB-BD31-4B8C-83A1-F6EECF244321}">
                <p14:modId xmlns:p14="http://schemas.microsoft.com/office/powerpoint/2010/main" val="2874618011"/>
              </p:ext>
            </p:extLst>
          </p:nvPr>
        </p:nvGraphicFramePr>
        <p:xfrm>
          <a:off x="2189229" y="5176325"/>
          <a:ext cx="1755883" cy="137385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ma 12"/>
          <p:cNvGraphicFramePr/>
          <p:nvPr>
            <p:extLst>
              <p:ext uri="{D42A27DB-BD31-4B8C-83A1-F6EECF244321}">
                <p14:modId xmlns:p14="http://schemas.microsoft.com/office/powerpoint/2010/main" val="3951414616"/>
              </p:ext>
            </p:extLst>
          </p:nvPr>
        </p:nvGraphicFramePr>
        <p:xfrm>
          <a:off x="4922245" y="5004913"/>
          <a:ext cx="3229995" cy="17046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6" name="Diagramma 15"/>
          <p:cNvGraphicFramePr/>
          <p:nvPr>
            <p:extLst>
              <p:ext uri="{D42A27DB-BD31-4B8C-83A1-F6EECF244321}">
                <p14:modId xmlns:p14="http://schemas.microsoft.com/office/powerpoint/2010/main" val="3238298539"/>
              </p:ext>
            </p:extLst>
          </p:nvPr>
        </p:nvGraphicFramePr>
        <p:xfrm>
          <a:off x="7169111" y="1950111"/>
          <a:ext cx="2669833" cy="2496312"/>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cxnSp>
        <p:nvCxnSpPr>
          <p:cNvPr id="11" name="Connettore 2 10"/>
          <p:cNvCxnSpPr/>
          <p:nvPr/>
        </p:nvCxnSpPr>
        <p:spPr>
          <a:xfrm flipH="1">
            <a:off x="3766343" y="5111236"/>
            <a:ext cx="310896" cy="24244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5293761" y="5111236"/>
            <a:ext cx="443293" cy="24244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6967728" y="3111847"/>
            <a:ext cx="283464"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33379"/>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p:nvPr/>
        </p:nvSpPr>
        <p:spPr>
          <a:xfrm>
            <a:off x="330199" y="706440"/>
            <a:ext cx="9245602"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2400" dirty="0">
                <a:solidFill>
                  <a:schemeClr val="accent6">
                    <a:lumMod val="75000"/>
                  </a:schemeClr>
                </a:solidFill>
                <a:latin typeface="Georgia" panose="02040502050405020303" pitchFamily="18" charset="0"/>
                <a:ea typeface="Gill Sans"/>
                <a:cs typeface="Gill Sans"/>
                <a:sym typeface="Gill Sans"/>
              </a:rPr>
              <a:t>COSA DI INTENDE PER ADEGUATI ASSETTI ORGANIZZATI AMMINISTRATIVI E CONTABILI?</a:t>
            </a:r>
            <a:endParaRPr sz="2400" dirty="0">
              <a:solidFill>
                <a:schemeClr val="accent6">
                  <a:lumMod val="75000"/>
                </a:schemeClr>
              </a:solidFill>
              <a:latin typeface="Georgia" panose="02040502050405020303" pitchFamily="18" charset="0"/>
              <a:ea typeface="Trebuchet MS"/>
              <a:cs typeface="Trebuchet MS"/>
              <a:sym typeface="Trebuchet MS"/>
            </a:endParaRPr>
          </a:p>
        </p:txBody>
      </p:sp>
      <p:sp>
        <p:nvSpPr>
          <p:cNvPr id="196" name="Google Shape;196;p8"/>
          <p:cNvSpPr txBox="1">
            <a:spLocks noGrp="1"/>
          </p:cNvSpPr>
          <p:nvPr>
            <p:ph type="sldNum" idx="12"/>
          </p:nvPr>
        </p:nvSpPr>
        <p:spPr>
          <a:xfrm>
            <a:off x="4689908" y="6360824"/>
            <a:ext cx="825501"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600" b="0"/>
              <a:t>37</a:t>
            </a:fld>
            <a:endParaRPr sz="1600" b="0"/>
          </a:p>
        </p:txBody>
      </p:sp>
      <p:sp>
        <p:nvSpPr>
          <p:cNvPr id="197" name="Google Shape;197;p8"/>
          <p:cNvSpPr txBox="1"/>
          <p:nvPr/>
        </p:nvSpPr>
        <p:spPr>
          <a:xfrm>
            <a:off x="277730" y="3470564"/>
            <a:ext cx="3875486" cy="143666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it-IT" sz="1800" i="1" dirty="0">
                <a:solidFill>
                  <a:schemeClr val="dk1"/>
                </a:solidFill>
                <a:latin typeface="Calibri"/>
                <a:ea typeface="Calibri"/>
                <a:cs typeface="Calibri"/>
                <a:sym typeface="Calibri"/>
              </a:rPr>
              <a:t> </a:t>
            </a:r>
            <a:endParaRPr sz="1100" dirty="0">
              <a:solidFill>
                <a:schemeClr val="dk1"/>
              </a:solidFill>
              <a:latin typeface="Calibri"/>
              <a:ea typeface="Calibri"/>
              <a:cs typeface="Calibri"/>
              <a:sym typeface="Calibri"/>
            </a:endParaRPr>
          </a:p>
          <a:p>
            <a:pPr marL="339090" marR="340360" lvl="0" indent="-635" algn="just" rtl="0">
              <a:lnSpc>
                <a:spcPct val="97000"/>
              </a:lnSpc>
              <a:spcBef>
                <a:spcPts val="0"/>
              </a:spcBef>
              <a:spcAft>
                <a:spcPts val="0"/>
              </a:spcAft>
              <a:buNone/>
            </a:pPr>
            <a:r>
              <a:rPr lang="it-IT" sz="1600" dirty="0">
                <a:solidFill>
                  <a:srgbClr val="3C3C3C"/>
                </a:solidFill>
                <a:latin typeface="Georgia" panose="02040502050405020303" pitchFamily="18" charset="0"/>
                <a:ea typeface="Calibri"/>
                <a:cs typeface="Calibri"/>
                <a:sym typeface="Calibri"/>
              </a:rPr>
              <a:t>Cosa è da intendersi con la locuzione «Assetti organizzativi, amministrativi e contabili»?</a:t>
            </a:r>
            <a:endParaRPr sz="1100" dirty="0">
              <a:solidFill>
                <a:schemeClr val="dk1"/>
              </a:solidFill>
              <a:latin typeface="Georgia" panose="02040502050405020303" pitchFamily="18" charset="0"/>
              <a:ea typeface="Calibri"/>
              <a:cs typeface="Calibri"/>
              <a:sym typeface="Calibri"/>
            </a:endParaRPr>
          </a:p>
        </p:txBody>
      </p:sp>
      <p:sp>
        <p:nvSpPr>
          <p:cNvPr id="198" name="Google Shape;198;p8"/>
          <p:cNvSpPr/>
          <p:nvPr/>
        </p:nvSpPr>
        <p:spPr>
          <a:xfrm>
            <a:off x="218557" y="3260988"/>
            <a:ext cx="3875486" cy="1855811"/>
          </a:xfrm>
          <a:custGeom>
            <a:avLst/>
            <a:gdLst/>
            <a:ahLst/>
            <a:cxnLst/>
            <a:rect l="l" t="t" r="r" b="b"/>
            <a:pathLst>
              <a:path w="3883660" h="1603375" extrusionOk="0">
                <a:moveTo>
                  <a:pt x="0" y="801623"/>
                </a:moveTo>
                <a:lnTo>
                  <a:pt x="4479" y="746740"/>
                </a:lnTo>
                <a:lnTo>
                  <a:pt x="17724" y="692848"/>
                </a:lnTo>
                <a:lnTo>
                  <a:pt x="39446" y="640069"/>
                </a:lnTo>
                <a:lnTo>
                  <a:pt x="69355" y="588521"/>
                </a:lnTo>
                <a:lnTo>
                  <a:pt x="107162" y="538324"/>
                </a:lnTo>
                <a:lnTo>
                  <a:pt x="152579" y="489596"/>
                </a:lnTo>
                <a:lnTo>
                  <a:pt x="205315" y="442459"/>
                </a:lnTo>
                <a:lnTo>
                  <a:pt x="265082" y="397030"/>
                </a:lnTo>
                <a:lnTo>
                  <a:pt x="297512" y="374993"/>
                </a:lnTo>
                <a:lnTo>
                  <a:pt x="331591" y="353429"/>
                </a:lnTo>
                <a:lnTo>
                  <a:pt x="367283" y="332352"/>
                </a:lnTo>
                <a:lnTo>
                  <a:pt x="404552" y="311776"/>
                </a:lnTo>
                <a:lnTo>
                  <a:pt x="443362" y="291717"/>
                </a:lnTo>
                <a:lnTo>
                  <a:pt x="483677" y="272190"/>
                </a:lnTo>
                <a:lnTo>
                  <a:pt x="525460" y="253210"/>
                </a:lnTo>
                <a:lnTo>
                  <a:pt x="568675" y="234791"/>
                </a:lnTo>
                <a:lnTo>
                  <a:pt x="613287" y="216948"/>
                </a:lnTo>
                <a:lnTo>
                  <a:pt x="659259" y="199697"/>
                </a:lnTo>
                <a:lnTo>
                  <a:pt x="706554" y="183052"/>
                </a:lnTo>
                <a:lnTo>
                  <a:pt x="755138" y="167029"/>
                </a:lnTo>
                <a:lnTo>
                  <a:pt x="804973" y="151641"/>
                </a:lnTo>
                <a:lnTo>
                  <a:pt x="856024" y="136905"/>
                </a:lnTo>
                <a:lnTo>
                  <a:pt x="908253" y="122835"/>
                </a:lnTo>
                <a:lnTo>
                  <a:pt x="961627" y="109445"/>
                </a:lnTo>
                <a:lnTo>
                  <a:pt x="1016107" y="96752"/>
                </a:lnTo>
                <a:lnTo>
                  <a:pt x="1071658" y="84769"/>
                </a:lnTo>
                <a:lnTo>
                  <a:pt x="1128244" y="73512"/>
                </a:lnTo>
                <a:lnTo>
                  <a:pt x="1185828" y="62995"/>
                </a:lnTo>
                <a:lnTo>
                  <a:pt x="1244375" y="53235"/>
                </a:lnTo>
                <a:lnTo>
                  <a:pt x="1303848" y="44244"/>
                </a:lnTo>
                <a:lnTo>
                  <a:pt x="1364212" y="36039"/>
                </a:lnTo>
                <a:lnTo>
                  <a:pt x="1425429" y="28634"/>
                </a:lnTo>
                <a:lnTo>
                  <a:pt x="1487464" y="22045"/>
                </a:lnTo>
                <a:lnTo>
                  <a:pt x="1550281" y="16286"/>
                </a:lnTo>
                <a:lnTo>
                  <a:pt x="1613844" y="11372"/>
                </a:lnTo>
                <a:lnTo>
                  <a:pt x="1678116" y="7317"/>
                </a:lnTo>
                <a:lnTo>
                  <a:pt x="1743061" y="4138"/>
                </a:lnTo>
                <a:lnTo>
                  <a:pt x="1808644" y="1849"/>
                </a:lnTo>
                <a:lnTo>
                  <a:pt x="1874827" y="464"/>
                </a:lnTo>
                <a:lnTo>
                  <a:pt x="1941576" y="0"/>
                </a:lnTo>
                <a:lnTo>
                  <a:pt x="2008324" y="464"/>
                </a:lnTo>
                <a:lnTo>
                  <a:pt x="2074507" y="1849"/>
                </a:lnTo>
                <a:lnTo>
                  <a:pt x="2140090" y="4138"/>
                </a:lnTo>
                <a:lnTo>
                  <a:pt x="2205035" y="7317"/>
                </a:lnTo>
                <a:lnTo>
                  <a:pt x="2269307" y="11372"/>
                </a:lnTo>
                <a:lnTo>
                  <a:pt x="2332870" y="16286"/>
                </a:lnTo>
                <a:lnTo>
                  <a:pt x="2395687" y="22045"/>
                </a:lnTo>
                <a:lnTo>
                  <a:pt x="2457722" y="28634"/>
                </a:lnTo>
                <a:lnTo>
                  <a:pt x="2518939" y="36039"/>
                </a:lnTo>
                <a:lnTo>
                  <a:pt x="2579303" y="44244"/>
                </a:lnTo>
                <a:lnTo>
                  <a:pt x="2638776" y="53235"/>
                </a:lnTo>
                <a:lnTo>
                  <a:pt x="2697323" y="62995"/>
                </a:lnTo>
                <a:lnTo>
                  <a:pt x="2754907" y="73512"/>
                </a:lnTo>
                <a:lnTo>
                  <a:pt x="2811493" y="84769"/>
                </a:lnTo>
                <a:lnTo>
                  <a:pt x="2867044" y="96752"/>
                </a:lnTo>
                <a:lnTo>
                  <a:pt x="2921524" y="109445"/>
                </a:lnTo>
                <a:lnTo>
                  <a:pt x="2974898" y="122835"/>
                </a:lnTo>
                <a:lnTo>
                  <a:pt x="3027127" y="136905"/>
                </a:lnTo>
                <a:lnTo>
                  <a:pt x="3078178" y="151641"/>
                </a:lnTo>
                <a:lnTo>
                  <a:pt x="3128013" y="167029"/>
                </a:lnTo>
                <a:lnTo>
                  <a:pt x="3176597" y="183052"/>
                </a:lnTo>
                <a:lnTo>
                  <a:pt x="3223892" y="199697"/>
                </a:lnTo>
                <a:lnTo>
                  <a:pt x="3269864" y="216948"/>
                </a:lnTo>
                <a:lnTo>
                  <a:pt x="3314476" y="234791"/>
                </a:lnTo>
                <a:lnTo>
                  <a:pt x="3357691" y="253210"/>
                </a:lnTo>
                <a:lnTo>
                  <a:pt x="3399474" y="272190"/>
                </a:lnTo>
                <a:lnTo>
                  <a:pt x="3439789" y="291717"/>
                </a:lnTo>
                <a:lnTo>
                  <a:pt x="3478599" y="311776"/>
                </a:lnTo>
                <a:lnTo>
                  <a:pt x="3515868" y="332352"/>
                </a:lnTo>
                <a:lnTo>
                  <a:pt x="3551560" y="353429"/>
                </a:lnTo>
                <a:lnTo>
                  <a:pt x="3585639" y="374993"/>
                </a:lnTo>
                <a:lnTo>
                  <a:pt x="3618069" y="397030"/>
                </a:lnTo>
                <a:lnTo>
                  <a:pt x="3677836" y="442459"/>
                </a:lnTo>
                <a:lnTo>
                  <a:pt x="3730572" y="489596"/>
                </a:lnTo>
                <a:lnTo>
                  <a:pt x="3775989" y="538324"/>
                </a:lnTo>
                <a:lnTo>
                  <a:pt x="3813796" y="588521"/>
                </a:lnTo>
                <a:lnTo>
                  <a:pt x="3843705" y="640069"/>
                </a:lnTo>
                <a:lnTo>
                  <a:pt x="3865427" y="692848"/>
                </a:lnTo>
                <a:lnTo>
                  <a:pt x="3878672" y="746740"/>
                </a:lnTo>
                <a:lnTo>
                  <a:pt x="3883152" y="801623"/>
                </a:lnTo>
                <a:lnTo>
                  <a:pt x="3882026" y="829182"/>
                </a:lnTo>
                <a:lnTo>
                  <a:pt x="3873127" y="883584"/>
                </a:lnTo>
                <a:lnTo>
                  <a:pt x="3855608" y="936935"/>
                </a:lnTo>
                <a:lnTo>
                  <a:pt x="3829756" y="989113"/>
                </a:lnTo>
                <a:lnTo>
                  <a:pt x="3795862" y="1040001"/>
                </a:lnTo>
                <a:lnTo>
                  <a:pt x="3754214" y="1089478"/>
                </a:lnTo>
                <a:lnTo>
                  <a:pt x="3705101" y="1137426"/>
                </a:lnTo>
                <a:lnTo>
                  <a:pt x="3648813" y="1183724"/>
                </a:lnTo>
                <a:lnTo>
                  <a:pt x="3585639" y="1228254"/>
                </a:lnTo>
                <a:lnTo>
                  <a:pt x="3551560" y="1249818"/>
                </a:lnTo>
                <a:lnTo>
                  <a:pt x="3515868" y="1270895"/>
                </a:lnTo>
                <a:lnTo>
                  <a:pt x="3478599" y="1291471"/>
                </a:lnTo>
                <a:lnTo>
                  <a:pt x="3439789" y="1311530"/>
                </a:lnTo>
                <a:lnTo>
                  <a:pt x="3399474" y="1331057"/>
                </a:lnTo>
                <a:lnTo>
                  <a:pt x="3357691" y="1350037"/>
                </a:lnTo>
                <a:lnTo>
                  <a:pt x="3314476" y="1368456"/>
                </a:lnTo>
                <a:lnTo>
                  <a:pt x="3269864" y="1386299"/>
                </a:lnTo>
                <a:lnTo>
                  <a:pt x="3223892" y="1403550"/>
                </a:lnTo>
                <a:lnTo>
                  <a:pt x="3176597" y="1420195"/>
                </a:lnTo>
                <a:lnTo>
                  <a:pt x="3128013" y="1436218"/>
                </a:lnTo>
                <a:lnTo>
                  <a:pt x="3078178" y="1451606"/>
                </a:lnTo>
                <a:lnTo>
                  <a:pt x="3027127" y="1466342"/>
                </a:lnTo>
                <a:lnTo>
                  <a:pt x="2974898" y="1480412"/>
                </a:lnTo>
                <a:lnTo>
                  <a:pt x="2921524" y="1493802"/>
                </a:lnTo>
                <a:lnTo>
                  <a:pt x="2867044" y="1506495"/>
                </a:lnTo>
                <a:lnTo>
                  <a:pt x="2811493" y="1518478"/>
                </a:lnTo>
                <a:lnTo>
                  <a:pt x="2754907" y="1529735"/>
                </a:lnTo>
                <a:lnTo>
                  <a:pt x="2697323" y="1540252"/>
                </a:lnTo>
                <a:lnTo>
                  <a:pt x="2638776" y="1550012"/>
                </a:lnTo>
                <a:lnTo>
                  <a:pt x="2579303" y="1559003"/>
                </a:lnTo>
                <a:lnTo>
                  <a:pt x="2518939" y="1567208"/>
                </a:lnTo>
                <a:lnTo>
                  <a:pt x="2457722" y="1574613"/>
                </a:lnTo>
                <a:lnTo>
                  <a:pt x="2395687" y="1581202"/>
                </a:lnTo>
                <a:lnTo>
                  <a:pt x="2332870" y="1586961"/>
                </a:lnTo>
                <a:lnTo>
                  <a:pt x="2269307" y="1591875"/>
                </a:lnTo>
                <a:lnTo>
                  <a:pt x="2205035" y="1595930"/>
                </a:lnTo>
                <a:lnTo>
                  <a:pt x="2140090" y="1599109"/>
                </a:lnTo>
                <a:lnTo>
                  <a:pt x="2074507" y="1601398"/>
                </a:lnTo>
                <a:lnTo>
                  <a:pt x="2008324" y="1602783"/>
                </a:lnTo>
                <a:lnTo>
                  <a:pt x="1941576" y="1603247"/>
                </a:lnTo>
                <a:lnTo>
                  <a:pt x="1874827" y="1602783"/>
                </a:lnTo>
                <a:lnTo>
                  <a:pt x="1808644" y="1601398"/>
                </a:lnTo>
                <a:lnTo>
                  <a:pt x="1743061" y="1599109"/>
                </a:lnTo>
                <a:lnTo>
                  <a:pt x="1678116" y="1595930"/>
                </a:lnTo>
                <a:lnTo>
                  <a:pt x="1613844" y="1591875"/>
                </a:lnTo>
                <a:lnTo>
                  <a:pt x="1550281" y="1586961"/>
                </a:lnTo>
                <a:lnTo>
                  <a:pt x="1487464" y="1581202"/>
                </a:lnTo>
                <a:lnTo>
                  <a:pt x="1425429" y="1574613"/>
                </a:lnTo>
                <a:lnTo>
                  <a:pt x="1364212" y="1567208"/>
                </a:lnTo>
                <a:lnTo>
                  <a:pt x="1303848" y="1559003"/>
                </a:lnTo>
                <a:lnTo>
                  <a:pt x="1244375" y="1550012"/>
                </a:lnTo>
                <a:lnTo>
                  <a:pt x="1185828" y="1540252"/>
                </a:lnTo>
                <a:lnTo>
                  <a:pt x="1128244" y="1529735"/>
                </a:lnTo>
                <a:lnTo>
                  <a:pt x="1071658" y="1518478"/>
                </a:lnTo>
                <a:lnTo>
                  <a:pt x="1016107" y="1506495"/>
                </a:lnTo>
                <a:lnTo>
                  <a:pt x="961627" y="1493802"/>
                </a:lnTo>
                <a:lnTo>
                  <a:pt x="908253" y="1480412"/>
                </a:lnTo>
                <a:lnTo>
                  <a:pt x="856024" y="1466342"/>
                </a:lnTo>
                <a:lnTo>
                  <a:pt x="804973" y="1451606"/>
                </a:lnTo>
                <a:lnTo>
                  <a:pt x="755138" y="1436218"/>
                </a:lnTo>
                <a:lnTo>
                  <a:pt x="706554" y="1420195"/>
                </a:lnTo>
                <a:lnTo>
                  <a:pt x="659259" y="1403550"/>
                </a:lnTo>
                <a:lnTo>
                  <a:pt x="613287" y="1386299"/>
                </a:lnTo>
                <a:lnTo>
                  <a:pt x="568675" y="1368456"/>
                </a:lnTo>
                <a:lnTo>
                  <a:pt x="525460" y="1350037"/>
                </a:lnTo>
                <a:lnTo>
                  <a:pt x="483677" y="1331057"/>
                </a:lnTo>
                <a:lnTo>
                  <a:pt x="443362" y="1311530"/>
                </a:lnTo>
                <a:lnTo>
                  <a:pt x="404552" y="1291471"/>
                </a:lnTo>
                <a:lnTo>
                  <a:pt x="367283" y="1270895"/>
                </a:lnTo>
                <a:lnTo>
                  <a:pt x="331591" y="1249818"/>
                </a:lnTo>
                <a:lnTo>
                  <a:pt x="297512" y="1228254"/>
                </a:lnTo>
                <a:lnTo>
                  <a:pt x="265082" y="1206217"/>
                </a:lnTo>
                <a:lnTo>
                  <a:pt x="205315" y="1160788"/>
                </a:lnTo>
                <a:lnTo>
                  <a:pt x="152579" y="1113651"/>
                </a:lnTo>
                <a:lnTo>
                  <a:pt x="107162" y="1064923"/>
                </a:lnTo>
                <a:lnTo>
                  <a:pt x="69355" y="1014726"/>
                </a:lnTo>
                <a:lnTo>
                  <a:pt x="39446" y="963178"/>
                </a:lnTo>
                <a:lnTo>
                  <a:pt x="17724" y="910399"/>
                </a:lnTo>
                <a:lnTo>
                  <a:pt x="4479" y="856507"/>
                </a:lnTo>
                <a:lnTo>
                  <a:pt x="0" y="801623"/>
                </a:lnTo>
                <a:close/>
              </a:path>
            </a:pathLst>
          </a:custGeom>
          <a:noFill/>
          <a:ln w="22225" cap="flat" cmpd="sng">
            <a:solidFill>
              <a:srgbClr val="050F2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nvGrpSpPr>
          <p:cNvPr id="200" name="Google Shape;200;p8"/>
          <p:cNvGrpSpPr/>
          <p:nvPr/>
        </p:nvGrpSpPr>
        <p:grpSpPr>
          <a:xfrm>
            <a:off x="4212389" y="3920659"/>
            <a:ext cx="1303020" cy="312420"/>
            <a:chOff x="11112" y="11112"/>
            <a:chExt cx="1303020" cy="312420"/>
          </a:xfrm>
        </p:grpSpPr>
        <p:sp>
          <p:nvSpPr>
            <p:cNvPr id="201" name="Google Shape;201;p8"/>
            <p:cNvSpPr/>
            <p:nvPr/>
          </p:nvSpPr>
          <p:spPr>
            <a:xfrm>
              <a:off x="11112" y="11112"/>
              <a:ext cx="1303020" cy="312420"/>
            </a:xfrm>
            <a:custGeom>
              <a:avLst/>
              <a:gdLst/>
              <a:ahLst/>
              <a:cxnLst/>
              <a:rect l="l" t="t" r="r" b="b"/>
              <a:pathLst>
                <a:path w="1303020" h="312420" extrusionOk="0">
                  <a:moveTo>
                    <a:pt x="1146810" y="0"/>
                  </a:moveTo>
                  <a:lnTo>
                    <a:pt x="1146810" y="78104"/>
                  </a:lnTo>
                  <a:lnTo>
                    <a:pt x="0" y="78104"/>
                  </a:lnTo>
                  <a:lnTo>
                    <a:pt x="0" y="234314"/>
                  </a:lnTo>
                  <a:lnTo>
                    <a:pt x="1146810" y="234314"/>
                  </a:lnTo>
                  <a:lnTo>
                    <a:pt x="1146810" y="312419"/>
                  </a:lnTo>
                  <a:lnTo>
                    <a:pt x="1303020" y="156209"/>
                  </a:lnTo>
                  <a:lnTo>
                    <a:pt x="1146810" y="0"/>
                  </a:lnTo>
                  <a:close/>
                </a:path>
              </a:pathLst>
            </a:custGeom>
            <a:solidFill>
              <a:srgbClr val="1A315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02" name="Google Shape;202;p8"/>
            <p:cNvSpPr/>
            <p:nvPr/>
          </p:nvSpPr>
          <p:spPr>
            <a:xfrm>
              <a:off x="11112" y="11112"/>
              <a:ext cx="1303020" cy="312420"/>
            </a:xfrm>
            <a:custGeom>
              <a:avLst/>
              <a:gdLst/>
              <a:ahLst/>
              <a:cxnLst/>
              <a:rect l="l" t="t" r="r" b="b"/>
              <a:pathLst>
                <a:path w="1303020" h="312420" extrusionOk="0">
                  <a:moveTo>
                    <a:pt x="0" y="78104"/>
                  </a:moveTo>
                  <a:lnTo>
                    <a:pt x="1146810" y="78104"/>
                  </a:lnTo>
                  <a:lnTo>
                    <a:pt x="1146810" y="0"/>
                  </a:lnTo>
                  <a:lnTo>
                    <a:pt x="1303020" y="156209"/>
                  </a:lnTo>
                  <a:lnTo>
                    <a:pt x="1146810" y="312419"/>
                  </a:lnTo>
                  <a:lnTo>
                    <a:pt x="1146810" y="234314"/>
                  </a:lnTo>
                  <a:lnTo>
                    <a:pt x="0" y="234314"/>
                  </a:lnTo>
                  <a:lnTo>
                    <a:pt x="0" y="78104"/>
                  </a:lnTo>
                  <a:close/>
                </a:path>
              </a:pathLst>
            </a:custGeom>
            <a:noFill/>
            <a:ln w="22225" cap="flat" cmpd="sng">
              <a:solidFill>
                <a:srgbClr val="050F23"/>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grpSp>
      <p:sp>
        <p:nvSpPr>
          <p:cNvPr id="203" name="Google Shape;203;p8"/>
          <p:cNvSpPr/>
          <p:nvPr/>
        </p:nvSpPr>
        <p:spPr>
          <a:xfrm>
            <a:off x="5680428" y="1807134"/>
            <a:ext cx="3875486" cy="3985666"/>
          </a:xfrm>
          <a:prstGeom prst="rect">
            <a:avLst/>
          </a:prstGeom>
          <a:noFill/>
          <a:ln>
            <a:noFill/>
          </a:ln>
        </p:spPr>
        <p:txBody>
          <a:bodyPr spcFirstLastPara="1" wrap="square" lIns="91425" tIns="45700" rIns="91425" bIns="45700" anchor="ctr" anchorCtr="0">
            <a:spAutoFit/>
          </a:bodyPr>
          <a:lstStyle/>
          <a:p>
            <a:pPr marL="0" marR="0" lvl="0" indent="0" rtl="0">
              <a:lnSpc>
                <a:spcPct val="100000"/>
              </a:lnSpc>
              <a:spcBef>
                <a:spcPts val="0"/>
              </a:spcBef>
              <a:spcAft>
                <a:spcPts val="0"/>
              </a:spcAft>
              <a:buClr>
                <a:schemeClr val="dk1"/>
              </a:buClr>
              <a:buSzPts val="1800"/>
              <a:buFont typeface="Calibri"/>
              <a:buNone/>
            </a:pPr>
            <a:r>
              <a:rPr lang="it-IT" sz="1100" b="1" dirty="0">
                <a:solidFill>
                  <a:schemeClr val="tx1"/>
                </a:solidFill>
                <a:latin typeface="Georgia" panose="02040502050405020303" pitchFamily="18" charset="0"/>
                <a:ea typeface="Calibri"/>
                <a:cs typeface="Calibri"/>
                <a:sym typeface="Calibri"/>
              </a:rPr>
              <a:t>Dal documento </a:t>
            </a:r>
            <a:r>
              <a:rPr lang="it-IT" sz="1100" b="1" i="1" dirty="0">
                <a:solidFill>
                  <a:schemeClr val="tx1"/>
                </a:solidFill>
                <a:latin typeface="Georgia" panose="02040502050405020303" pitchFamily="18" charset="0"/>
                <a:ea typeface="Calibri"/>
                <a:cs typeface="Calibri"/>
                <a:sym typeface="Calibri"/>
              </a:rPr>
              <a:t>Norme comportamento collegio sindacale società non quotate</a:t>
            </a:r>
            <a:r>
              <a:rPr lang="it-IT" sz="1100" b="1" dirty="0">
                <a:solidFill>
                  <a:schemeClr val="tx1"/>
                </a:solidFill>
                <a:latin typeface="Georgia" panose="02040502050405020303" pitchFamily="18" charset="0"/>
                <a:ea typeface="Calibri"/>
                <a:cs typeface="Calibri"/>
                <a:sym typeface="Calibri"/>
              </a:rPr>
              <a:t>. CNDCEC del gennaio 2021</a:t>
            </a:r>
            <a:endParaRPr sz="1100" b="1" i="0" u="sng" strike="noStrike" cap="none" dirty="0">
              <a:solidFill>
                <a:schemeClr val="tx1"/>
              </a:solidFill>
              <a:latin typeface="Georgia" panose="02040502050405020303" pitchFamily="18" charset="0"/>
              <a:sym typeface="Arial"/>
            </a:endParaRPr>
          </a:p>
          <a:p>
            <a:pPr marL="0" marR="0" lvl="0" indent="0" algn="just" rtl="0">
              <a:lnSpc>
                <a:spcPct val="100000"/>
              </a:lnSpc>
              <a:spcBef>
                <a:spcPts val="0"/>
              </a:spcBef>
              <a:spcAft>
                <a:spcPts val="0"/>
              </a:spcAft>
              <a:buClr>
                <a:schemeClr val="dk1"/>
              </a:buClr>
              <a:buSzPts val="1100"/>
              <a:buFont typeface="Arial"/>
              <a:buNone/>
            </a:pPr>
            <a:endParaRPr sz="1100" u="sng" dirty="0">
              <a:solidFill>
                <a:schemeClr val="tx1"/>
              </a:solidFill>
              <a:latin typeface="Georgia" panose="02040502050405020303" pitchFamily="18" charset="0"/>
              <a:sym typeface="Arial"/>
            </a:endParaRPr>
          </a:p>
          <a:p>
            <a:pPr marL="0" marR="0" lvl="0" indent="0" algn="just" rtl="0">
              <a:lnSpc>
                <a:spcPct val="100000"/>
              </a:lnSpc>
              <a:spcBef>
                <a:spcPts val="0"/>
              </a:spcBef>
              <a:spcAft>
                <a:spcPts val="0"/>
              </a:spcAft>
              <a:buClr>
                <a:schemeClr val="dk1"/>
              </a:buClr>
              <a:buSzPts val="1100"/>
              <a:buFont typeface="Arial"/>
              <a:buNone/>
            </a:pPr>
            <a:endParaRPr sz="1100" b="0" i="0" u="sng" strike="noStrike" cap="none" dirty="0">
              <a:solidFill>
                <a:schemeClr val="tx1"/>
              </a:solidFill>
              <a:latin typeface="Georgia" panose="02040502050405020303" pitchFamily="18" charset="0"/>
              <a:sym typeface="Arial"/>
            </a:endParaRPr>
          </a:p>
          <a:p>
            <a:pPr marL="0" marR="0" lvl="0" indent="0" algn="just" rtl="0">
              <a:lnSpc>
                <a:spcPct val="100000"/>
              </a:lnSpc>
              <a:spcBef>
                <a:spcPts val="0"/>
              </a:spcBef>
              <a:spcAft>
                <a:spcPts val="0"/>
              </a:spcAft>
              <a:buClr>
                <a:schemeClr val="dk1"/>
              </a:buClr>
              <a:buSzPts val="1100"/>
              <a:buFont typeface="Arial"/>
              <a:buNone/>
            </a:pPr>
            <a:r>
              <a:rPr lang="it-IT" sz="1100" b="0" i="0" u="sng" strike="noStrike" cap="none" dirty="0">
                <a:solidFill>
                  <a:schemeClr val="tx1"/>
                </a:solidFill>
                <a:latin typeface="Georgia" panose="02040502050405020303" pitchFamily="18" charset="0"/>
                <a:sym typeface="Arial"/>
              </a:rPr>
              <a:t>- assetti organizzativi</a:t>
            </a:r>
            <a:r>
              <a:rPr lang="it-IT" sz="1100" b="0" i="0" u="none" strike="noStrike" cap="none" dirty="0">
                <a:solidFill>
                  <a:schemeClr val="tx1"/>
                </a:solidFill>
                <a:latin typeface="Georgia" panose="02040502050405020303" pitchFamily="18" charset="0"/>
                <a:sym typeface="Arial"/>
              </a:rPr>
              <a:t>: “(i) </a:t>
            </a:r>
            <a:r>
              <a:rPr lang="it-IT" sz="1100" b="0" i="1" u="none" strike="noStrike" cap="none" dirty="0">
                <a:solidFill>
                  <a:schemeClr val="tx1"/>
                </a:solidFill>
                <a:latin typeface="Georgia" panose="02040502050405020303" pitchFamily="18" charset="0"/>
                <a:sym typeface="Arial"/>
              </a:rPr>
              <a:t>il sistema di </a:t>
            </a:r>
            <a:r>
              <a:rPr lang="it-IT" sz="1100" b="0" i="1" u="none" strike="noStrike" cap="none" dirty="0" err="1">
                <a:solidFill>
                  <a:schemeClr val="tx1"/>
                </a:solidFill>
                <a:latin typeface="Georgia" panose="02040502050405020303" pitchFamily="18" charset="0"/>
                <a:sym typeface="Arial"/>
              </a:rPr>
              <a:t>funzionigramma</a:t>
            </a:r>
            <a:r>
              <a:rPr lang="it-IT" sz="1100" b="0" i="1" u="none" strike="noStrike" cap="none" dirty="0">
                <a:solidFill>
                  <a:schemeClr val="tx1"/>
                </a:solidFill>
                <a:latin typeface="Georgia" panose="02040502050405020303" pitchFamily="18" charset="0"/>
                <a:sym typeface="Arial"/>
              </a:rPr>
              <a:t> e di organigramma e, in particolare, il complesso delle direttive e delle procedure stabilite per garantire che il potere decisionale sia assegnato ed effettivamente esercitato a un appropriato livello di competenza e responsabilità </a:t>
            </a:r>
            <a:r>
              <a:rPr lang="it-IT" sz="1100" b="0" i="0" u="none" strike="noStrike" cap="none" dirty="0">
                <a:solidFill>
                  <a:schemeClr val="tx1"/>
                </a:solidFill>
                <a:latin typeface="Georgia" panose="02040502050405020303" pitchFamily="18" charset="0"/>
                <a:sym typeface="Arial"/>
              </a:rPr>
              <a:t>(ii</a:t>
            </a:r>
            <a:r>
              <a:rPr lang="it-IT" sz="1100" b="0" i="1" u="none" strike="noStrike" cap="none" dirty="0">
                <a:solidFill>
                  <a:schemeClr val="tx1"/>
                </a:solidFill>
                <a:latin typeface="Georgia" panose="02040502050405020303" pitchFamily="18" charset="0"/>
                <a:sym typeface="Arial"/>
              </a:rPr>
              <a:t>) il complesso procedurale di controllo</a:t>
            </a:r>
            <a:r>
              <a:rPr lang="it-IT" sz="1100" b="0" i="0" u="none" strike="noStrike" cap="none" dirty="0">
                <a:solidFill>
                  <a:schemeClr val="tx1"/>
                </a:solidFill>
                <a:latin typeface="Georgia" panose="02040502050405020303" pitchFamily="18" charset="0"/>
                <a:sym typeface="Arial"/>
              </a:rPr>
              <a:t>”;</a:t>
            </a:r>
            <a:endParaRPr sz="1100" dirty="0">
              <a:solidFill>
                <a:schemeClr val="tx1"/>
              </a:solidFill>
              <a:latin typeface="Georgia" panose="02040502050405020303" pitchFamily="18" charset="0"/>
              <a:sym typeface="Arial"/>
            </a:endParaRPr>
          </a:p>
          <a:p>
            <a:pPr marL="0" marR="0" lvl="0" indent="0" algn="just" rtl="0">
              <a:lnSpc>
                <a:spcPct val="100000"/>
              </a:lnSpc>
              <a:spcBef>
                <a:spcPts val="0"/>
              </a:spcBef>
              <a:spcAft>
                <a:spcPts val="0"/>
              </a:spcAft>
              <a:buClr>
                <a:schemeClr val="dk1"/>
              </a:buClr>
              <a:buSzPts val="800"/>
              <a:buFont typeface="Arial"/>
              <a:buNone/>
            </a:pPr>
            <a:endParaRPr sz="1100" b="0" i="0" u="sng" strike="noStrike" cap="none" dirty="0">
              <a:solidFill>
                <a:schemeClr val="tx1"/>
              </a:solidFill>
              <a:latin typeface="Georgia" panose="02040502050405020303" pitchFamily="18" charset="0"/>
              <a:sym typeface="Arial"/>
            </a:endParaRPr>
          </a:p>
          <a:p>
            <a:pPr marL="0" marR="0" lvl="0" indent="0" algn="just" rtl="0">
              <a:lnSpc>
                <a:spcPct val="100000"/>
              </a:lnSpc>
              <a:spcBef>
                <a:spcPts val="0"/>
              </a:spcBef>
              <a:spcAft>
                <a:spcPts val="0"/>
              </a:spcAft>
              <a:buClr>
                <a:schemeClr val="dk1"/>
              </a:buClr>
              <a:buSzPts val="800"/>
              <a:buFont typeface="Arial"/>
              <a:buNone/>
            </a:pPr>
            <a:r>
              <a:rPr lang="it-IT" sz="1100" u="sng" dirty="0">
                <a:solidFill>
                  <a:schemeClr val="tx1"/>
                </a:solidFill>
                <a:latin typeface="Georgia" panose="02040502050405020303" pitchFamily="18" charset="0"/>
                <a:sym typeface="Arial"/>
              </a:rPr>
              <a:t>- </a:t>
            </a:r>
            <a:r>
              <a:rPr lang="it-IT" sz="1100" b="0" i="0" u="sng" strike="noStrike" cap="none" dirty="0">
                <a:solidFill>
                  <a:schemeClr val="tx1"/>
                </a:solidFill>
                <a:latin typeface="Georgia" panose="02040502050405020303" pitchFamily="18" charset="0"/>
                <a:sym typeface="Arial"/>
              </a:rPr>
              <a:t>assetti amministrativi</a:t>
            </a:r>
            <a:r>
              <a:rPr lang="it-IT" sz="1100" b="0" i="0" u="none" strike="noStrike" cap="none" dirty="0">
                <a:solidFill>
                  <a:schemeClr val="tx1"/>
                </a:solidFill>
                <a:latin typeface="Georgia" panose="02040502050405020303" pitchFamily="18" charset="0"/>
                <a:sym typeface="Arial"/>
              </a:rPr>
              <a:t>: “</a:t>
            </a:r>
            <a:r>
              <a:rPr lang="it-IT" sz="1100" b="0" i="1" u="none" strike="noStrike" cap="none" dirty="0">
                <a:solidFill>
                  <a:schemeClr val="tx1"/>
                </a:solidFill>
                <a:latin typeface="Georgia" panose="02040502050405020303" pitchFamily="18" charset="0"/>
                <a:sym typeface="Arial"/>
              </a:rPr>
              <a:t>l’insieme delle direttive, delle procedure e delle prassi operative dirette a garantire la completezza, la correttezza e la tempestività di una informativa societaria attendibile, in accordo con i principi contabili adottati dall’impresa</a:t>
            </a:r>
            <a:r>
              <a:rPr lang="it-IT" sz="1100" b="0" i="0" u="none" strike="noStrike" cap="none" dirty="0">
                <a:solidFill>
                  <a:schemeClr val="tx1"/>
                </a:solidFill>
                <a:latin typeface="Georgia" panose="02040502050405020303" pitchFamily="18" charset="0"/>
                <a:sym typeface="Arial"/>
              </a:rPr>
              <a:t>”.;</a:t>
            </a:r>
            <a:endParaRPr sz="1100" dirty="0">
              <a:solidFill>
                <a:schemeClr val="tx1"/>
              </a:solidFill>
              <a:latin typeface="Georgia" panose="02040502050405020303" pitchFamily="18" charset="0"/>
              <a:sym typeface="Arial"/>
            </a:endParaRPr>
          </a:p>
          <a:p>
            <a:pPr marL="0" marR="0" lvl="0" indent="0" algn="just" rtl="0">
              <a:lnSpc>
                <a:spcPct val="100000"/>
              </a:lnSpc>
              <a:spcBef>
                <a:spcPts val="0"/>
              </a:spcBef>
              <a:spcAft>
                <a:spcPts val="0"/>
              </a:spcAft>
              <a:buClr>
                <a:schemeClr val="dk1"/>
              </a:buClr>
              <a:buSzPts val="1100"/>
              <a:buFont typeface="Arial"/>
              <a:buNone/>
            </a:pPr>
            <a:endParaRPr sz="1100" b="0" i="0" u="sng" strike="noStrike" cap="none" dirty="0">
              <a:solidFill>
                <a:schemeClr val="tx1"/>
              </a:solidFill>
              <a:latin typeface="Georgia" panose="02040502050405020303" pitchFamily="18" charset="0"/>
              <a:sym typeface="Arial"/>
            </a:endParaRPr>
          </a:p>
          <a:p>
            <a:pPr marL="0" marR="0" lvl="0" indent="0" algn="just" rtl="0">
              <a:lnSpc>
                <a:spcPct val="100000"/>
              </a:lnSpc>
              <a:spcBef>
                <a:spcPts val="0"/>
              </a:spcBef>
              <a:spcAft>
                <a:spcPts val="0"/>
              </a:spcAft>
              <a:buClr>
                <a:schemeClr val="dk1"/>
              </a:buClr>
              <a:buSzPts val="1100"/>
              <a:buFont typeface="Arial"/>
              <a:buNone/>
            </a:pPr>
            <a:r>
              <a:rPr lang="it-IT" sz="1100" u="sng" dirty="0">
                <a:solidFill>
                  <a:schemeClr val="tx1"/>
                </a:solidFill>
                <a:latin typeface="Georgia" panose="02040502050405020303" pitchFamily="18" charset="0"/>
                <a:sym typeface="Arial"/>
              </a:rPr>
              <a:t>- </a:t>
            </a:r>
            <a:r>
              <a:rPr lang="it-IT" sz="1100" b="0" i="0" u="sng" strike="noStrike" cap="none" dirty="0">
                <a:solidFill>
                  <a:schemeClr val="tx1"/>
                </a:solidFill>
                <a:latin typeface="Georgia" panose="02040502050405020303" pitchFamily="18" charset="0"/>
                <a:sym typeface="Arial"/>
              </a:rPr>
              <a:t>assetti contabili</a:t>
            </a:r>
            <a:r>
              <a:rPr lang="it-IT" sz="1100" b="0" i="0" u="none" strike="noStrike" cap="none" dirty="0">
                <a:solidFill>
                  <a:schemeClr val="tx1"/>
                </a:solidFill>
                <a:latin typeface="Georgia" panose="02040502050405020303" pitchFamily="18" charset="0"/>
                <a:sym typeface="Arial"/>
              </a:rPr>
              <a:t>: </a:t>
            </a:r>
            <a:r>
              <a:rPr lang="it-IT" sz="1100" b="0" i="1" u="none" strike="noStrike" cap="none" dirty="0">
                <a:solidFill>
                  <a:schemeClr val="tx1"/>
                </a:solidFill>
                <a:latin typeface="Georgia" panose="02040502050405020303" pitchFamily="18" charset="0"/>
                <a:sym typeface="Arial"/>
              </a:rPr>
              <a:t>“… quella parte degli assetti amministrativi orientati a una corretta traduzione contabile dei fatti di gestione, sia ai fini di consuntivazione per la gestione e la comunicazione all’esterno dell’impresa“;</a:t>
            </a:r>
            <a:endParaRPr sz="1100" b="0" i="0" u="none" strike="noStrike" cap="none" dirty="0">
              <a:solidFill>
                <a:schemeClr val="tx1"/>
              </a:solidFill>
              <a:latin typeface="Georgia" panose="02040502050405020303" pitchFamily="18" charset="0"/>
              <a:sym typeface="Arial"/>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7"/>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38</a:t>
            </a:fld>
            <a:endParaRPr/>
          </a:p>
        </p:txBody>
      </p:sp>
      <p:sp>
        <p:nvSpPr>
          <p:cNvPr id="278" name="Google Shape;278;p17"/>
          <p:cNvSpPr/>
          <p:nvPr/>
        </p:nvSpPr>
        <p:spPr>
          <a:xfrm>
            <a:off x="532172" y="739872"/>
            <a:ext cx="85761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400" dirty="0">
                <a:solidFill>
                  <a:schemeClr val="accent6">
                    <a:lumMod val="75000"/>
                  </a:schemeClr>
                </a:solidFill>
                <a:latin typeface="Georgia"/>
                <a:ea typeface="Georgia"/>
                <a:cs typeface="Georgia"/>
                <a:sym typeface="Georgia"/>
              </a:rPr>
              <a:t>GLI ADEGUATI ASSETTI: LE INDICAZIONI DELLA FONDAZIONE</a:t>
            </a:r>
            <a:endParaRPr sz="1800" dirty="0">
              <a:solidFill>
                <a:schemeClr val="accent6">
                  <a:lumMod val="75000"/>
                </a:schemeClr>
              </a:solidFill>
            </a:endParaRPr>
          </a:p>
        </p:txBody>
      </p:sp>
      <p:sp>
        <p:nvSpPr>
          <p:cNvPr id="279" name="Google Shape;279;p17"/>
          <p:cNvSpPr txBox="1"/>
          <p:nvPr/>
        </p:nvSpPr>
        <p:spPr>
          <a:xfrm>
            <a:off x="296094" y="1646257"/>
            <a:ext cx="9224100" cy="4823791"/>
          </a:xfrm>
          <a:prstGeom prst="rect">
            <a:avLst/>
          </a:prstGeom>
          <a:noFill/>
          <a:ln>
            <a:noFill/>
          </a:ln>
        </p:spPr>
        <p:txBody>
          <a:bodyPr spcFirstLastPara="1" wrap="square" lIns="91425" tIns="91425" rIns="91425" bIns="91425" anchor="t" anchorCtr="0">
            <a:spAutoFit/>
          </a:bodyPr>
          <a:lstStyle/>
          <a:p>
            <a:pPr marL="250190" lvl="0" indent="0" algn="just" rtl="0">
              <a:spcBef>
                <a:spcPts val="5"/>
              </a:spcBef>
              <a:spcAft>
                <a:spcPts val="0"/>
              </a:spcAft>
              <a:buNone/>
            </a:pPr>
            <a:r>
              <a:rPr lang="it-IT" dirty="0">
                <a:solidFill>
                  <a:srgbClr val="3C3C3C"/>
                </a:solidFill>
                <a:latin typeface="Georgia" panose="02040502050405020303" pitchFamily="18" charset="0"/>
                <a:ea typeface="Calibri"/>
                <a:cs typeface="Calibri"/>
                <a:sym typeface="Calibri"/>
              </a:rPr>
              <a:t>In tale ambito il percorso consigliato, in estrema sintesi, si snoda:</a:t>
            </a:r>
            <a:endParaRPr dirty="0">
              <a:solidFill>
                <a:schemeClr val="dk1"/>
              </a:solidFill>
              <a:latin typeface="Georgia" panose="02040502050405020303" pitchFamily="18" charset="0"/>
              <a:ea typeface="Calibri"/>
              <a:cs typeface="Calibri"/>
              <a:sym typeface="Calibri"/>
            </a:endParaRPr>
          </a:p>
          <a:p>
            <a:pPr marL="250825" marR="405765" lvl="0" indent="-96520" algn="just" rtl="0">
              <a:lnSpc>
                <a:spcPct val="97916"/>
              </a:lnSpc>
              <a:spcBef>
                <a:spcPts val="1915"/>
              </a:spcBef>
              <a:spcAft>
                <a:spcPts val="0"/>
              </a:spcAft>
              <a:buClr>
                <a:schemeClr val="dk1"/>
              </a:buClr>
              <a:buSzPts val="1500"/>
              <a:buFont typeface="Calibri"/>
              <a:buChar char="-"/>
            </a:pPr>
            <a:r>
              <a:rPr lang="it-IT" dirty="0">
                <a:solidFill>
                  <a:srgbClr val="3C3C3C"/>
                </a:solidFill>
                <a:latin typeface="Georgia" panose="02040502050405020303" pitchFamily="18" charset="0"/>
                <a:ea typeface="Calibri"/>
                <a:cs typeface="Calibri"/>
                <a:sym typeface="Calibri"/>
              </a:rPr>
              <a:t>sulla </a:t>
            </a:r>
            <a:r>
              <a:rPr lang="it-IT" b="1" dirty="0">
                <a:solidFill>
                  <a:srgbClr val="3C3C3C"/>
                </a:solidFill>
                <a:latin typeface="Georgia" panose="02040502050405020303" pitchFamily="18" charset="0"/>
                <a:ea typeface="Calibri"/>
                <a:cs typeface="Calibri"/>
                <a:sym typeface="Calibri"/>
              </a:rPr>
              <a:t>definizione del modello di business </a:t>
            </a:r>
            <a:r>
              <a:rPr lang="it-IT" dirty="0">
                <a:solidFill>
                  <a:srgbClr val="3C3C3C"/>
                </a:solidFill>
                <a:latin typeface="Georgia" panose="02040502050405020303" pitchFamily="18" charset="0"/>
                <a:ea typeface="Calibri"/>
                <a:cs typeface="Calibri"/>
                <a:sym typeface="Calibri"/>
              </a:rPr>
              <a:t>su cui andare a </a:t>
            </a:r>
            <a:r>
              <a:rPr lang="it-IT" b="1" dirty="0">
                <a:solidFill>
                  <a:srgbClr val="3C3C3C"/>
                </a:solidFill>
                <a:latin typeface="Georgia" panose="02040502050405020303" pitchFamily="18" charset="0"/>
                <a:ea typeface="Calibri"/>
                <a:cs typeface="Calibri"/>
                <a:sym typeface="Calibri"/>
              </a:rPr>
              <a:t>comporre il modello gestionale</a:t>
            </a:r>
            <a:r>
              <a:rPr lang="it-IT" dirty="0">
                <a:solidFill>
                  <a:srgbClr val="3C3C3C"/>
                </a:solidFill>
                <a:latin typeface="Georgia" panose="02040502050405020303" pitchFamily="18" charset="0"/>
                <a:ea typeface="Calibri"/>
                <a:cs typeface="Calibri"/>
                <a:sym typeface="Calibri"/>
              </a:rPr>
              <a:t> al fine di “progettare e realizzare l’adeguato assetto organizzativo, amministrativo e contabile, che dovrebbe garantire la &lt;&lt;…rilevazione tempestiva della crisi dell’impresa e della perdita di continuità&gt;&gt;”.Il modello di business e gestionale in ottica prospettica significa l’assunzione da parte dell’imprenditore (individuale e non) di un differente approccio basato </a:t>
            </a:r>
            <a:r>
              <a:rPr lang="it-IT" b="1" dirty="0">
                <a:solidFill>
                  <a:srgbClr val="3C3C3C"/>
                </a:solidFill>
                <a:latin typeface="Georgia" panose="02040502050405020303" pitchFamily="18" charset="0"/>
                <a:ea typeface="Calibri"/>
                <a:cs typeface="Calibri"/>
                <a:sym typeface="Calibri"/>
              </a:rPr>
              <a:t>sulla cultura del controllo della misurazione e della programmazione</a:t>
            </a:r>
            <a:r>
              <a:rPr lang="it-IT" dirty="0">
                <a:solidFill>
                  <a:srgbClr val="3C3C3C"/>
                </a:solidFill>
                <a:latin typeface="Georgia" panose="02040502050405020303" pitchFamily="18" charset="0"/>
                <a:ea typeface="Calibri"/>
                <a:cs typeface="Calibri"/>
                <a:sym typeface="Calibri"/>
              </a:rPr>
              <a:t> (il tutto nell’ambito della proporzionalità e della ragionevolezza considerata la natura e le dimensioni dell’impresa) </a:t>
            </a:r>
            <a:r>
              <a:rPr lang="it-IT" b="1" dirty="0">
                <a:solidFill>
                  <a:srgbClr val="3C3C3C"/>
                </a:solidFill>
                <a:latin typeface="Georgia" panose="02040502050405020303" pitchFamily="18" charset="0"/>
                <a:ea typeface="Calibri"/>
                <a:cs typeface="Calibri"/>
                <a:sym typeface="Calibri"/>
              </a:rPr>
              <a:t>e nell’ottica </a:t>
            </a:r>
            <a:r>
              <a:rPr lang="it-IT" b="1" dirty="0" err="1">
                <a:solidFill>
                  <a:srgbClr val="3C3C3C"/>
                </a:solidFill>
                <a:latin typeface="Georgia" panose="02040502050405020303" pitchFamily="18" charset="0"/>
                <a:ea typeface="Calibri"/>
                <a:cs typeface="Calibri"/>
                <a:sym typeface="Calibri"/>
              </a:rPr>
              <a:t>forward</a:t>
            </a:r>
            <a:r>
              <a:rPr lang="it-IT" b="1" dirty="0">
                <a:solidFill>
                  <a:srgbClr val="3C3C3C"/>
                </a:solidFill>
                <a:latin typeface="Georgia" panose="02040502050405020303" pitchFamily="18" charset="0"/>
                <a:ea typeface="Calibri"/>
                <a:cs typeface="Calibri"/>
                <a:sym typeface="Calibri"/>
              </a:rPr>
              <a:t> </a:t>
            </a:r>
            <a:r>
              <a:rPr lang="it-IT" b="1" dirty="0" err="1">
                <a:solidFill>
                  <a:srgbClr val="3C3C3C"/>
                </a:solidFill>
                <a:latin typeface="Georgia" panose="02040502050405020303" pitchFamily="18" charset="0"/>
                <a:ea typeface="Calibri"/>
                <a:cs typeface="Calibri"/>
                <a:sym typeface="Calibri"/>
              </a:rPr>
              <a:t>looking</a:t>
            </a:r>
            <a:r>
              <a:rPr lang="it-IT" b="1" dirty="0">
                <a:solidFill>
                  <a:srgbClr val="3C3C3C"/>
                </a:solidFill>
                <a:latin typeface="Georgia" panose="02040502050405020303" pitchFamily="18" charset="0"/>
                <a:ea typeface="Calibri"/>
                <a:cs typeface="Calibri"/>
                <a:sym typeface="Calibri"/>
              </a:rPr>
              <a:t> </a:t>
            </a:r>
            <a:r>
              <a:rPr lang="it-IT" dirty="0">
                <a:solidFill>
                  <a:srgbClr val="3C3C3C"/>
                </a:solidFill>
                <a:latin typeface="Georgia" panose="02040502050405020303" pitchFamily="18" charset="0"/>
                <a:ea typeface="Calibri"/>
                <a:cs typeface="Calibri"/>
                <a:sym typeface="Calibri"/>
              </a:rPr>
              <a:t>.Il modello gestionale si fonda su adeguati assetti organizzativi amministrativi e contabili non solo per verificare sintomi di crisi ma per gestire tutte quelle variabili che caratterizzano la vita dell’</a:t>
            </a:r>
            <a:r>
              <a:rPr lang="it-IT" dirty="0" err="1">
                <a:solidFill>
                  <a:srgbClr val="3C3C3C"/>
                </a:solidFill>
                <a:latin typeface="Georgia" panose="02040502050405020303" pitchFamily="18" charset="0"/>
                <a:ea typeface="Calibri"/>
                <a:cs typeface="Calibri"/>
                <a:sym typeface="Calibri"/>
              </a:rPr>
              <a:t>impres</a:t>
            </a:r>
            <a:endParaRPr dirty="0">
              <a:solidFill>
                <a:schemeClr val="dk1"/>
              </a:solidFill>
              <a:latin typeface="Georgia" panose="02040502050405020303" pitchFamily="18" charset="0"/>
              <a:ea typeface="Calibri"/>
              <a:cs typeface="Calibri"/>
              <a:sym typeface="Calibri"/>
            </a:endParaRPr>
          </a:p>
          <a:p>
            <a:pPr marL="249555" marR="408305" lvl="0" indent="-95250" algn="just" rtl="0">
              <a:lnSpc>
                <a:spcPct val="97916"/>
              </a:lnSpc>
              <a:spcBef>
                <a:spcPts val="1935"/>
              </a:spcBef>
              <a:spcAft>
                <a:spcPts val="0"/>
              </a:spcAft>
              <a:buClr>
                <a:schemeClr val="dk1"/>
              </a:buClr>
              <a:buSzPts val="1500"/>
              <a:buFont typeface="Calibri"/>
              <a:buChar char="-"/>
            </a:pPr>
            <a:r>
              <a:rPr lang="it-IT" dirty="0">
                <a:solidFill>
                  <a:srgbClr val="3C3C3C"/>
                </a:solidFill>
                <a:latin typeface="Georgia" panose="02040502050405020303" pitchFamily="18" charset="0"/>
                <a:ea typeface="Calibri"/>
                <a:cs typeface="Calibri"/>
                <a:sym typeface="Calibri"/>
              </a:rPr>
              <a:t>sulla </a:t>
            </a:r>
            <a:r>
              <a:rPr lang="it-IT" b="1" dirty="0">
                <a:solidFill>
                  <a:srgbClr val="3C3C3C"/>
                </a:solidFill>
                <a:latin typeface="Georgia" panose="02040502050405020303" pitchFamily="18" charset="0"/>
                <a:ea typeface="Calibri"/>
                <a:cs typeface="Calibri"/>
                <a:sym typeface="Calibri"/>
              </a:rPr>
              <a:t>costruzione di adeguati assetti organizzativi </a:t>
            </a:r>
            <a:r>
              <a:rPr lang="it-IT" dirty="0">
                <a:solidFill>
                  <a:srgbClr val="3C3C3C"/>
                </a:solidFill>
                <a:latin typeface="Georgia" panose="02040502050405020303" pitchFamily="18" charset="0"/>
                <a:ea typeface="Calibri"/>
                <a:cs typeface="Calibri"/>
                <a:sym typeface="Calibri"/>
              </a:rPr>
              <a:t>considerando la struttura amministrativa, il governo societario e i sistemi operativi.</a:t>
            </a:r>
            <a:endParaRPr dirty="0">
              <a:solidFill>
                <a:schemeClr val="dk1"/>
              </a:solidFill>
              <a:latin typeface="Georgia" panose="02040502050405020303" pitchFamily="18" charset="0"/>
              <a:ea typeface="Calibri"/>
              <a:cs typeface="Calibri"/>
              <a:sym typeface="Calibri"/>
            </a:endParaRPr>
          </a:p>
          <a:p>
            <a:pPr marL="574675" marR="405765" lvl="0" indent="-634" algn="just" rtl="0">
              <a:lnSpc>
                <a:spcPct val="97916"/>
              </a:lnSpc>
              <a:spcBef>
                <a:spcPts val="10"/>
              </a:spcBef>
              <a:spcAft>
                <a:spcPts val="0"/>
              </a:spcAft>
              <a:buNone/>
            </a:pPr>
            <a:r>
              <a:rPr lang="it-IT" dirty="0">
                <a:solidFill>
                  <a:srgbClr val="3C3C3C"/>
                </a:solidFill>
                <a:latin typeface="Georgia" panose="02040502050405020303" pitchFamily="18" charset="0"/>
                <a:ea typeface="Calibri"/>
                <a:cs typeface="Calibri"/>
                <a:sym typeface="Calibri"/>
              </a:rPr>
              <a:t>La struttura (organizzativa), interessando varie unità operative, prevede la divisione del lavoro attraverso un organigramma in cui si definiscono i vari ruoli e un </a:t>
            </a:r>
            <a:r>
              <a:rPr lang="it-IT" dirty="0" err="1">
                <a:solidFill>
                  <a:srgbClr val="3C3C3C"/>
                </a:solidFill>
                <a:latin typeface="Georgia" panose="02040502050405020303" pitchFamily="18" charset="0"/>
                <a:ea typeface="Calibri"/>
                <a:cs typeface="Calibri"/>
                <a:sym typeface="Calibri"/>
              </a:rPr>
              <a:t>funzionigramma</a:t>
            </a:r>
            <a:r>
              <a:rPr lang="it-IT" dirty="0">
                <a:solidFill>
                  <a:srgbClr val="3C3C3C"/>
                </a:solidFill>
                <a:latin typeface="Georgia" panose="02040502050405020303" pitchFamily="18" charset="0"/>
                <a:ea typeface="Calibri"/>
                <a:cs typeface="Calibri"/>
                <a:sym typeface="Calibri"/>
              </a:rPr>
              <a:t> in cui si indicano le modalità di coordinamento delle varie funzioni, i mansionari in cui si declinano gli specifici compiti, e le norme procedurali da cui si rilevano le attività da porre in essere.</a:t>
            </a:r>
            <a:endParaRPr dirty="0">
              <a:solidFill>
                <a:schemeClr val="dk1"/>
              </a:solidFill>
              <a:latin typeface="Georgia" panose="02040502050405020303" pitchFamily="18" charset="0"/>
              <a:ea typeface="Calibri"/>
              <a:cs typeface="Calibri"/>
              <a:sym typeface="Calibri"/>
            </a:endParaRPr>
          </a:p>
          <a:p>
            <a:pPr marL="575945" marR="405130" lvl="0" indent="-1269" algn="just" rtl="0">
              <a:lnSpc>
                <a:spcPct val="97916"/>
              </a:lnSpc>
              <a:spcBef>
                <a:spcPts val="20"/>
              </a:spcBef>
              <a:spcAft>
                <a:spcPts val="0"/>
              </a:spcAft>
              <a:buNone/>
            </a:pPr>
            <a:r>
              <a:rPr lang="it-IT" dirty="0">
                <a:solidFill>
                  <a:srgbClr val="3C3C3C"/>
                </a:solidFill>
                <a:latin typeface="Georgia" panose="02040502050405020303" pitchFamily="18" charset="0"/>
                <a:ea typeface="Calibri"/>
                <a:cs typeface="Calibri"/>
                <a:sym typeface="Calibri"/>
              </a:rPr>
              <a:t>Con riferimento allo stile di governo societario si intende un sistema contrario allo stile autoritario, privilegiando il dialogo attivo tra le varie funzioni.</a:t>
            </a:r>
            <a:endParaRPr dirty="0">
              <a:solidFill>
                <a:schemeClr val="dk1"/>
              </a:solidFill>
              <a:latin typeface="Georgia" panose="02040502050405020303" pitchFamily="18" charset="0"/>
              <a:ea typeface="Calibri"/>
              <a:cs typeface="Calibri"/>
              <a:sym typeface="Calibri"/>
            </a:endParaRPr>
          </a:p>
          <a:p>
            <a:pPr marL="575310" lvl="0" indent="0" algn="just" rtl="0">
              <a:lnSpc>
                <a:spcPct val="161250"/>
              </a:lnSpc>
              <a:spcBef>
                <a:spcPts val="0"/>
              </a:spcBef>
              <a:spcAft>
                <a:spcPts val="0"/>
              </a:spcAft>
              <a:buNone/>
            </a:pPr>
            <a:r>
              <a:rPr lang="it-IT" dirty="0">
                <a:solidFill>
                  <a:srgbClr val="3C3C3C"/>
                </a:solidFill>
                <a:latin typeface="Georgia" panose="02040502050405020303" pitchFamily="18" charset="0"/>
                <a:ea typeface="Calibri"/>
                <a:cs typeface="Calibri"/>
                <a:sym typeface="Calibri"/>
              </a:rPr>
              <a:t>Infine i sistemi operativi sono finalizzati a favorire l’integrazione tra differenti attività aziendali.</a:t>
            </a:r>
            <a:endParaRPr sz="1200" dirty="0">
              <a:latin typeface="Georgia" panose="02040502050405020303" pitchFamily="18" charset="0"/>
            </a:endParaRPr>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8"/>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39</a:t>
            </a:fld>
            <a:endParaRPr/>
          </a:p>
        </p:txBody>
      </p:sp>
      <p:sp>
        <p:nvSpPr>
          <p:cNvPr id="285" name="Google Shape;285;p18"/>
          <p:cNvSpPr txBox="1"/>
          <p:nvPr/>
        </p:nvSpPr>
        <p:spPr>
          <a:xfrm>
            <a:off x="738555" y="1893237"/>
            <a:ext cx="8168054" cy="3026183"/>
          </a:xfrm>
          <a:prstGeom prst="rect">
            <a:avLst/>
          </a:prstGeom>
          <a:noFill/>
          <a:ln>
            <a:noFill/>
          </a:ln>
        </p:spPr>
        <p:txBody>
          <a:bodyPr spcFirstLastPara="1" wrap="square" lIns="91425" tIns="91425" rIns="91425" bIns="91425" anchor="t" anchorCtr="0">
            <a:spAutoFit/>
          </a:bodyPr>
          <a:lstStyle/>
          <a:p>
            <a:pPr marL="249555" marR="354965" lvl="0" indent="49529" algn="just" rtl="0">
              <a:lnSpc>
                <a:spcPct val="97916"/>
              </a:lnSpc>
              <a:spcBef>
                <a:spcPts val="0"/>
              </a:spcBef>
              <a:spcAft>
                <a:spcPts val="0"/>
              </a:spcAft>
              <a:buNone/>
            </a:pPr>
            <a:r>
              <a:rPr lang="it-IT" dirty="0">
                <a:solidFill>
                  <a:srgbClr val="3C3C3C"/>
                </a:solidFill>
                <a:latin typeface="Georgia" panose="02040502050405020303" pitchFamily="18" charset="0"/>
                <a:ea typeface="Calibri"/>
                <a:cs typeface="Calibri"/>
                <a:sym typeface="Calibri"/>
              </a:rPr>
              <a:t>La Fondazione Nazionale Commercialisti con documento di ricerca dal titolo </a:t>
            </a:r>
            <a:r>
              <a:rPr lang="it-IT" b="1" u="sng" dirty="0">
                <a:solidFill>
                  <a:srgbClr val="3C3C3C"/>
                </a:solidFill>
                <a:latin typeface="Georgia" panose="02040502050405020303" pitchFamily="18" charset="0"/>
                <a:ea typeface="Calibri"/>
                <a:cs typeface="Calibri"/>
                <a:sym typeface="Calibri"/>
              </a:rPr>
              <a:t>“Assetti organizzativi, amministrativi e contabili:</a:t>
            </a:r>
            <a:r>
              <a:rPr lang="it-IT" b="1" dirty="0">
                <a:solidFill>
                  <a:srgbClr val="3C3C3C"/>
                </a:solidFill>
                <a:latin typeface="Georgia" panose="02040502050405020303" pitchFamily="18" charset="0"/>
                <a:ea typeface="Calibri"/>
                <a:cs typeface="Calibri"/>
                <a:sym typeface="Calibri"/>
              </a:rPr>
              <a:t> </a:t>
            </a:r>
            <a:r>
              <a:rPr lang="it-IT" b="1" u="sng" dirty="0" err="1">
                <a:solidFill>
                  <a:srgbClr val="3C3C3C"/>
                </a:solidFill>
                <a:latin typeface="Georgia" panose="02040502050405020303" pitchFamily="18" charset="0"/>
                <a:ea typeface="Calibri"/>
                <a:cs typeface="Calibri"/>
                <a:sym typeface="Calibri"/>
              </a:rPr>
              <a:t>check</a:t>
            </a:r>
            <a:r>
              <a:rPr lang="it-IT" b="1" u="sng" dirty="0">
                <a:solidFill>
                  <a:srgbClr val="3C3C3C"/>
                </a:solidFill>
                <a:latin typeface="Georgia" panose="02040502050405020303" pitchFamily="18" charset="0"/>
                <a:ea typeface="Calibri"/>
                <a:cs typeface="Calibri"/>
                <a:sym typeface="Calibri"/>
              </a:rPr>
              <a:t> list operative” </a:t>
            </a:r>
            <a:r>
              <a:rPr lang="it-IT" dirty="0">
                <a:solidFill>
                  <a:srgbClr val="3C3C3C"/>
                </a:solidFill>
                <a:latin typeface="Georgia" panose="02040502050405020303" pitchFamily="18" charset="0"/>
                <a:ea typeface="Calibri"/>
                <a:cs typeface="Calibri"/>
                <a:sym typeface="Calibri"/>
              </a:rPr>
              <a:t>del 25 luglio 2023 ha, con “approccio eminentemente pratico”, predisposto strumenti operativi finalizzati a supportare l’imprenditore, l’organo di controllo e il professionista nella valutazione sulla adeguatezza degli assetti.</a:t>
            </a:r>
            <a:endParaRPr dirty="0">
              <a:solidFill>
                <a:schemeClr val="dk1"/>
              </a:solidFill>
              <a:latin typeface="Georgia" panose="02040502050405020303" pitchFamily="18" charset="0"/>
              <a:ea typeface="Calibri"/>
              <a:cs typeface="Calibri"/>
              <a:sym typeface="Calibri"/>
            </a:endParaRPr>
          </a:p>
          <a:p>
            <a:pPr marL="248920" marR="355600" lvl="0" indent="-635" algn="just" rtl="0">
              <a:lnSpc>
                <a:spcPct val="97916"/>
              </a:lnSpc>
              <a:spcBef>
                <a:spcPts val="1230"/>
              </a:spcBef>
              <a:spcAft>
                <a:spcPts val="0"/>
              </a:spcAft>
              <a:buNone/>
            </a:pPr>
            <a:r>
              <a:rPr lang="it-IT" dirty="0">
                <a:solidFill>
                  <a:srgbClr val="3C3C3C"/>
                </a:solidFill>
                <a:latin typeface="Georgia" panose="02040502050405020303" pitchFamily="18" charset="0"/>
                <a:ea typeface="Calibri"/>
                <a:cs typeface="Calibri"/>
                <a:sym typeface="Calibri"/>
              </a:rPr>
              <a:t>Il documento si compone </a:t>
            </a:r>
            <a:r>
              <a:rPr lang="it-IT" b="1" dirty="0">
                <a:solidFill>
                  <a:srgbClr val="3C3C3C"/>
                </a:solidFill>
                <a:latin typeface="Georgia" panose="02040502050405020303" pitchFamily="18" charset="0"/>
                <a:ea typeface="Calibri"/>
                <a:cs typeface="Calibri"/>
                <a:sym typeface="Calibri"/>
              </a:rPr>
              <a:t>di “questionari</a:t>
            </a:r>
            <a:r>
              <a:rPr lang="it-IT" dirty="0">
                <a:solidFill>
                  <a:srgbClr val="3C3C3C"/>
                </a:solidFill>
                <a:latin typeface="Georgia" panose="02040502050405020303" pitchFamily="18" charset="0"/>
                <a:ea typeface="Calibri"/>
                <a:cs typeface="Calibri"/>
                <a:sym typeface="Calibri"/>
              </a:rPr>
              <a:t>” riferiti alla </a:t>
            </a:r>
            <a:r>
              <a:rPr lang="it-IT" b="1" dirty="0">
                <a:solidFill>
                  <a:srgbClr val="3C3C3C"/>
                </a:solidFill>
                <a:latin typeface="Georgia" panose="02040502050405020303" pitchFamily="18" charset="0"/>
                <a:ea typeface="Calibri"/>
                <a:cs typeface="Calibri"/>
                <a:sym typeface="Calibri"/>
              </a:rPr>
              <a:t>valutazione del modello di business, alla valutazione del modello gestionale, alla valutazione degli adeguati assetti organizzativi, amministrativi, e contabili.</a:t>
            </a:r>
            <a:endParaRPr b="1" dirty="0">
              <a:solidFill>
                <a:schemeClr val="dk1"/>
              </a:solidFill>
              <a:latin typeface="Georgia" panose="02040502050405020303" pitchFamily="18" charset="0"/>
              <a:ea typeface="Calibri"/>
              <a:cs typeface="Calibri"/>
              <a:sym typeface="Calibri"/>
            </a:endParaRPr>
          </a:p>
          <a:p>
            <a:pPr marL="248284" marR="358775" lvl="0" indent="-1904" algn="just" rtl="0">
              <a:lnSpc>
                <a:spcPct val="97916"/>
              </a:lnSpc>
              <a:spcBef>
                <a:spcPts val="1210"/>
              </a:spcBef>
              <a:spcAft>
                <a:spcPts val="0"/>
              </a:spcAft>
              <a:buNone/>
            </a:pPr>
            <a:r>
              <a:rPr lang="it-IT" dirty="0">
                <a:solidFill>
                  <a:srgbClr val="3C3C3C"/>
                </a:solidFill>
                <a:latin typeface="Georgia" panose="02040502050405020303" pitchFamily="18" charset="0"/>
                <a:ea typeface="Calibri"/>
                <a:cs typeface="Calibri"/>
                <a:sym typeface="Calibri"/>
              </a:rPr>
              <a:t>E’ precisato che “il giudizio di adeguatezza sarà influenzato dalla specificità dell’organizzazione e la valutazione dovrà effettuarsi “in misura proporzionata” alla natura, alla dimensione e alla complessità della attività in concreto esercitata, nonché agli obblighi di legge cui l’impresa è tenuta a conformarsi”.</a:t>
            </a:r>
            <a:endParaRPr dirty="0">
              <a:latin typeface="Georgia" panose="02040502050405020303" pitchFamily="18" charset="0"/>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a:spLocks noGrp="1"/>
          </p:cNvSpPr>
          <p:nvPr>
            <p:ph type="body" idx="1"/>
          </p:nvPr>
        </p:nvSpPr>
        <p:spPr>
          <a:xfrm>
            <a:off x="414670" y="1611317"/>
            <a:ext cx="8978445" cy="4438609"/>
          </a:xfrm>
          <a:prstGeom prst="rect">
            <a:avLst/>
          </a:prstGeom>
          <a:noFill/>
          <a:ln>
            <a:noFill/>
          </a:ln>
        </p:spPr>
        <p:txBody>
          <a:bodyPr spcFirstLastPara="1" wrap="square" lIns="91425" tIns="45700" rIns="91425" bIns="45700" anchor="t" anchorCtr="0">
            <a:noAutofit/>
          </a:bodyPr>
          <a:lstStyle/>
          <a:p>
            <a:pPr marL="334010" marR="377825" lvl="0" indent="0" algn="just">
              <a:spcBef>
                <a:spcPts val="0"/>
              </a:spcBef>
              <a:buNone/>
            </a:pPr>
            <a:r>
              <a:rPr lang="it-IT" sz="1800" b="1" dirty="0">
                <a:latin typeface="Georgia" panose="02040502050405020303" pitchFamily="18" charset="0"/>
                <a:cs typeface="Tahoma"/>
              </a:rPr>
              <a:t>L’art. 375 del ccii denominato «assetti organizzativi dell’impresa» </a:t>
            </a:r>
            <a:r>
              <a:rPr lang="it-IT" sz="1800" dirty="0">
                <a:latin typeface="Georgia" panose="02040502050405020303" pitchFamily="18" charset="0"/>
                <a:cs typeface="Tahoma"/>
              </a:rPr>
              <a:t>ha apportato le seguenti modifiche con effetto</a:t>
            </a:r>
            <a:r>
              <a:rPr lang="it-IT" sz="1800" b="1" dirty="0">
                <a:latin typeface="Georgia" panose="02040502050405020303" pitchFamily="18" charset="0"/>
                <a:cs typeface="Tahoma"/>
              </a:rPr>
              <a:t> dal 16/03/2019 :</a:t>
            </a:r>
          </a:p>
          <a:p>
            <a:pPr marL="619760" marR="377825" lvl="0" indent="-285750" algn="just">
              <a:spcBef>
                <a:spcPts val="0"/>
              </a:spcBef>
              <a:buFontTx/>
              <a:buChar char="-"/>
            </a:pPr>
            <a:r>
              <a:rPr lang="it-IT" sz="1800" dirty="0">
                <a:latin typeface="Georgia" panose="02040502050405020303" pitchFamily="18" charset="0"/>
                <a:cs typeface="Tahoma"/>
              </a:rPr>
              <a:t>Al primo comma ha modificato al comma 1 la rubrica dell’art. 2086 del cc sostituendola con «</a:t>
            </a:r>
            <a:r>
              <a:rPr lang="it-IT" sz="1800" b="1" dirty="0">
                <a:latin typeface="Georgia" panose="02040502050405020303" pitchFamily="18" charset="0"/>
                <a:cs typeface="Tahoma"/>
              </a:rPr>
              <a:t>gestione dell’impresa</a:t>
            </a:r>
            <a:r>
              <a:rPr lang="it-IT" sz="1800" dirty="0">
                <a:latin typeface="Georgia" panose="02040502050405020303" pitchFamily="18" charset="0"/>
                <a:cs typeface="Tahoma"/>
              </a:rPr>
              <a:t>»</a:t>
            </a:r>
          </a:p>
          <a:p>
            <a:pPr marL="619760" marR="377825" lvl="0" indent="-285750" algn="just">
              <a:spcBef>
                <a:spcPts val="0"/>
              </a:spcBef>
              <a:buFontTx/>
              <a:buChar char="-"/>
            </a:pPr>
            <a:r>
              <a:rPr lang="it-IT" sz="1800" dirty="0">
                <a:latin typeface="Georgia" panose="02040502050405020303" pitchFamily="18" charset="0"/>
                <a:cs typeface="Verdana"/>
                <a:sym typeface="Calibri"/>
              </a:rPr>
              <a:t>al secondo comma dell’art. 375 ccii ha aggiunto il secondo comma </a:t>
            </a:r>
            <a:r>
              <a:rPr lang="it-IT" sz="1800" b="1" dirty="0">
                <a:latin typeface="Georgia" panose="02040502050405020303" pitchFamily="18" charset="0"/>
                <a:cs typeface="Verdana"/>
                <a:sym typeface="Calibri"/>
              </a:rPr>
              <a:t>prevedendo in capo all’imprenditore collettivo </a:t>
            </a:r>
            <a:r>
              <a:rPr lang="it-IT" sz="1800" b="1" dirty="0">
                <a:solidFill>
                  <a:srgbClr val="FF0000"/>
                </a:solidFill>
                <a:latin typeface="Georgia" panose="02040502050405020303" pitchFamily="18" charset="0"/>
                <a:cs typeface="Verdana"/>
                <a:sym typeface="Calibri"/>
              </a:rPr>
              <a:t>l’obbligo di istituire adeguati assetti organizzativi, amministrativi e contabili</a:t>
            </a:r>
            <a:endParaRPr lang="it-IT" sz="1800" dirty="0">
              <a:latin typeface="Georgia" panose="02040502050405020303" pitchFamily="18" charset="0"/>
              <a:cs typeface="Tahoma"/>
            </a:endParaRPr>
          </a:p>
          <a:p>
            <a:pPr marL="334010" marR="377825" lvl="0" indent="0" algn="just">
              <a:spcBef>
                <a:spcPts val="0"/>
              </a:spcBef>
              <a:buNone/>
            </a:pPr>
            <a:endParaRPr lang="it-IT" sz="1800" b="1" dirty="0">
              <a:latin typeface="Georgia" panose="02040502050405020303" pitchFamily="18" charset="0"/>
              <a:cs typeface="Tahoma"/>
            </a:endParaRPr>
          </a:p>
          <a:p>
            <a:pPr marL="334010" marR="377825" lvl="0" indent="0" algn="just">
              <a:spcBef>
                <a:spcPts val="0"/>
              </a:spcBef>
              <a:buNone/>
            </a:pPr>
            <a:r>
              <a:rPr lang="it-IT" sz="1800" b="1" dirty="0">
                <a:latin typeface="Georgia" panose="02040502050405020303" pitchFamily="18" charset="0"/>
                <a:cs typeface="Tahoma"/>
              </a:rPr>
              <a:t>Gli</a:t>
            </a:r>
            <a:r>
              <a:rPr lang="it-IT" sz="1800" b="1" spc="355" dirty="0">
                <a:latin typeface="Georgia" panose="02040502050405020303" pitchFamily="18" charset="0"/>
                <a:cs typeface="Tahoma"/>
              </a:rPr>
              <a:t>  </a:t>
            </a:r>
            <a:r>
              <a:rPr lang="it-IT" sz="1800" b="1" spc="50" dirty="0">
                <a:latin typeface="Georgia" panose="02040502050405020303" pitchFamily="18" charset="0"/>
                <a:cs typeface="Tahoma"/>
              </a:rPr>
              <a:t>assetti</a:t>
            </a:r>
            <a:r>
              <a:rPr lang="it-IT" sz="1800" b="1" spc="355" dirty="0">
                <a:latin typeface="Georgia" panose="02040502050405020303" pitchFamily="18" charset="0"/>
                <a:cs typeface="Tahoma"/>
              </a:rPr>
              <a:t>  </a:t>
            </a:r>
            <a:r>
              <a:rPr lang="it-IT" sz="1800" b="1" spc="60" dirty="0">
                <a:latin typeface="Georgia" panose="02040502050405020303" pitchFamily="18" charset="0"/>
                <a:cs typeface="Tahoma"/>
              </a:rPr>
              <a:t>organizzativi</a:t>
            </a:r>
            <a:r>
              <a:rPr lang="it-IT" sz="1800" b="1" spc="355" dirty="0">
                <a:latin typeface="Georgia" panose="02040502050405020303" pitchFamily="18" charset="0"/>
                <a:cs typeface="Tahoma"/>
              </a:rPr>
              <a:t>  </a:t>
            </a:r>
            <a:r>
              <a:rPr lang="it-IT" sz="1800" b="1" spc="70" dirty="0">
                <a:latin typeface="Georgia" panose="02040502050405020303" pitchFamily="18" charset="0"/>
                <a:cs typeface="Tahoma"/>
              </a:rPr>
              <a:t>amministrativi</a:t>
            </a:r>
            <a:r>
              <a:rPr lang="it-IT" sz="1800" b="1" spc="355" dirty="0">
                <a:latin typeface="Georgia" panose="02040502050405020303" pitchFamily="18" charset="0"/>
                <a:cs typeface="Tahoma"/>
              </a:rPr>
              <a:t>  </a:t>
            </a:r>
            <a:r>
              <a:rPr lang="it-IT" sz="1800" b="1" spc="100" dirty="0">
                <a:latin typeface="Georgia" panose="02040502050405020303" pitchFamily="18" charset="0"/>
                <a:cs typeface="Tahoma"/>
              </a:rPr>
              <a:t>e</a:t>
            </a:r>
            <a:r>
              <a:rPr lang="it-IT" sz="1800" b="1" spc="350" dirty="0">
                <a:latin typeface="Georgia" panose="02040502050405020303" pitchFamily="18" charset="0"/>
                <a:cs typeface="Tahoma"/>
              </a:rPr>
              <a:t>  </a:t>
            </a:r>
            <a:r>
              <a:rPr lang="it-IT" sz="1800" b="1" spc="65" dirty="0">
                <a:latin typeface="Georgia" panose="02040502050405020303" pitchFamily="18" charset="0"/>
                <a:cs typeface="Tahoma"/>
              </a:rPr>
              <a:t>contabili </a:t>
            </a:r>
            <a:r>
              <a:rPr lang="it-IT" sz="1800" dirty="0">
                <a:latin typeface="Georgia" panose="02040502050405020303" pitchFamily="18" charset="0"/>
                <a:cs typeface="Verdana"/>
              </a:rPr>
              <a:t>previsti</a:t>
            </a:r>
            <a:r>
              <a:rPr lang="it-IT" sz="1800" spc="110" dirty="0">
                <a:latin typeface="Georgia" panose="02040502050405020303" pitchFamily="18" charset="0"/>
                <a:cs typeface="Verdana"/>
              </a:rPr>
              <a:t> </a:t>
            </a:r>
            <a:r>
              <a:rPr lang="it-IT" sz="1800" dirty="0">
                <a:latin typeface="Georgia" panose="02040502050405020303" pitchFamily="18" charset="0"/>
                <a:cs typeface="Verdana"/>
              </a:rPr>
              <a:t>dall’art.</a:t>
            </a:r>
            <a:r>
              <a:rPr lang="it-IT" sz="1800" spc="120" dirty="0">
                <a:latin typeface="Georgia" panose="02040502050405020303" pitchFamily="18" charset="0"/>
                <a:cs typeface="Verdana"/>
              </a:rPr>
              <a:t> </a:t>
            </a:r>
            <a:r>
              <a:rPr lang="it-IT" sz="1800" spc="-10" dirty="0">
                <a:latin typeface="Georgia" panose="02040502050405020303" pitchFamily="18" charset="0"/>
                <a:cs typeface="Verdana"/>
              </a:rPr>
              <a:t>2086,</a:t>
            </a:r>
            <a:r>
              <a:rPr lang="it-IT" sz="1800" spc="105" dirty="0">
                <a:latin typeface="Georgia" panose="02040502050405020303" pitchFamily="18" charset="0"/>
                <a:cs typeface="Verdana"/>
              </a:rPr>
              <a:t> </a:t>
            </a:r>
            <a:r>
              <a:rPr lang="it-IT" sz="1800" dirty="0">
                <a:latin typeface="Georgia" panose="02040502050405020303" pitchFamily="18" charset="0"/>
                <a:cs typeface="Verdana"/>
              </a:rPr>
              <a:t>c.</a:t>
            </a:r>
            <a:r>
              <a:rPr lang="it-IT" sz="1800" spc="114" dirty="0">
                <a:latin typeface="Georgia" panose="02040502050405020303" pitchFamily="18" charset="0"/>
                <a:cs typeface="Verdana"/>
              </a:rPr>
              <a:t> </a:t>
            </a:r>
            <a:r>
              <a:rPr lang="it-IT" sz="1800" spc="-270" dirty="0">
                <a:latin typeface="Georgia" panose="02040502050405020303" pitchFamily="18" charset="0"/>
                <a:cs typeface="Verdana"/>
              </a:rPr>
              <a:t>2,</a:t>
            </a:r>
            <a:r>
              <a:rPr lang="it-IT" sz="1800" spc="125" dirty="0">
                <a:latin typeface="Georgia" panose="02040502050405020303" pitchFamily="18" charset="0"/>
                <a:cs typeface="Verdana"/>
              </a:rPr>
              <a:t> </a:t>
            </a:r>
            <a:r>
              <a:rPr lang="it-IT" sz="1800" spc="-10" dirty="0">
                <a:latin typeface="Georgia" panose="02040502050405020303" pitchFamily="18" charset="0"/>
                <a:cs typeface="Verdana"/>
              </a:rPr>
              <a:t>c.c.</a:t>
            </a:r>
            <a:r>
              <a:rPr lang="it-IT" sz="1800" spc="114" dirty="0">
                <a:latin typeface="Georgia" panose="02040502050405020303" pitchFamily="18" charset="0"/>
                <a:cs typeface="Verdana"/>
              </a:rPr>
              <a:t> </a:t>
            </a:r>
            <a:r>
              <a:rPr lang="it-IT" sz="1800" dirty="0">
                <a:latin typeface="Georgia" panose="02040502050405020303" pitchFamily="18" charset="0"/>
                <a:cs typeface="Verdana"/>
              </a:rPr>
              <a:t>nella</a:t>
            </a:r>
            <a:r>
              <a:rPr lang="it-IT" sz="1800" spc="130" dirty="0">
                <a:latin typeface="Georgia" panose="02040502050405020303" pitchFamily="18" charset="0"/>
                <a:cs typeface="Verdana"/>
              </a:rPr>
              <a:t> </a:t>
            </a:r>
            <a:r>
              <a:rPr lang="it-IT" sz="1800" dirty="0">
                <a:latin typeface="Georgia" panose="02040502050405020303" pitchFamily="18" charset="0"/>
                <a:cs typeface="Verdana"/>
              </a:rPr>
              <a:t>loro</a:t>
            </a:r>
            <a:r>
              <a:rPr lang="it-IT" sz="1800" spc="114" dirty="0">
                <a:latin typeface="Georgia" panose="02040502050405020303" pitchFamily="18" charset="0"/>
                <a:cs typeface="Verdana"/>
              </a:rPr>
              <a:t> </a:t>
            </a:r>
            <a:r>
              <a:rPr lang="it-IT" sz="1800" b="1" spc="-10" dirty="0">
                <a:latin typeface="Georgia" panose="02040502050405020303" pitchFamily="18" charset="0"/>
                <a:cs typeface="Verdana"/>
              </a:rPr>
              <a:t>configurazione </a:t>
            </a:r>
            <a:r>
              <a:rPr lang="it-IT" sz="1800" b="1" dirty="0">
                <a:latin typeface="Georgia" panose="02040502050405020303" pitchFamily="18" charset="0"/>
                <a:cs typeface="Verdana"/>
              </a:rPr>
              <a:t>definitiva</a:t>
            </a:r>
            <a:r>
              <a:rPr lang="it-IT" sz="1800" b="1" spc="10" dirty="0">
                <a:latin typeface="Georgia" panose="02040502050405020303" pitchFamily="18" charset="0"/>
                <a:cs typeface="Verdana"/>
              </a:rPr>
              <a:t> </a:t>
            </a:r>
            <a:r>
              <a:rPr lang="it-IT" sz="1800" b="1" spc="95" dirty="0">
                <a:solidFill>
                  <a:srgbClr val="FF0000"/>
                </a:solidFill>
                <a:latin typeface="Georgia" panose="02040502050405020303" pitchFamily="18" charset="0"/>
                <a:cs typeface="Tahoma"/>
              </a:rPr>
              <a:t>sono</a:t>
            </a:r>
            <a:r>
              <a:rPr lang="it-IT" sz="1800" b="1" spc="155" dirty="0">
                <a:solidFill>
                  <a:srgbClr val="FF0000"/>
                </a:solidFill>
                <a:latin typeface="Georgia" panose="02040502050405020303" pitchFamily="18" charset="0"/>
                <a:cs typeface="Tahoma"/>
              </a:rPr>
              <a:t> </a:t>
            </a:r>
            <a:r>
              <a:rPr lang="it-IT" sz="1800" b="1" spc="60" dirty="0">
                <a:solidFill>
                  <a:srgbClr val="FF0000"/>
                </a:solidFill>
                <a:latin typeface="Georgia" panose="02040502050405020303" pitchFamily="18" charset="0"/>
                <a:cs typeface="Tahoma"/>
              </a:rPr>
              <a:t>entrati</a:t>
            </a:r>
            <a:r>
              <a:rPr lang="it-IT" sz="1800" b="1" spc="155" dirty="0">
                <a:solidFill>
                  <a:srgbClr val="FF0000"/>
                </a:solidFill>
                <a:latin typeface="Georgia" panose="02040502050405020303" pitchFamily="18" charset="0"/>
                <a:cs typeface="Tahoma"/>
              </a:rPr>
              <a:t> </a:t>
            </a:r>
            <a:r>
              <a:rPr lang="it-IT" sz="1800" b="1" spc="70" dirty="0">
                <a:solidFill>
                  <a:srgbClr val="FF0000"/>
                </a:solidFill>
                <a:latin typeface="Georgia" panose="02040502050405020303" pitchFamily="18" charset="0"/>
                <a:cs typeface="Tahoma"/>
              </a:rPr>
              <a:t>in</a:t>
            </a:r>
            <a:r>
              <a:rPr lang="it-IT" sz="1800" b="1" spc="160" dirty="0">
                <a:solidFill>
                  <a:srgbClr val="FF0000"/>
                </a:solidFill>
                <a:latin typeface="Georgia" panose="02040502050405020303" pitchFamily="18" charset="0"/>
                <a:cs typeface="Tahoma"/>
              </a:rPr>
              <a:t> </a:t>
            </a:r>
            <a:r>
              <a:rPr lang="it-IT" sz="1800" b="1" spc="80" dirty="0">
                <a:solidFill>
                  <a:srgbClr val="FF0000"/>
                </a:solidFill>
                <a:latin typeface="Georgia" panose="02040502050405020303" pitchFamily="18" charset="0"/>
                <a:cs typeface="Tahoma"/>
              </a:rPr>
              <a:t>vigore</a:t>
            </a:r>
            <a:r>
              <a:rPr lang="it-IT" sz="1800" b="1" spc="155" dirty="0">
                <a:solidFill>
                  <a:srgbClr val="FF0000"/>
                </a:solidFill>
                <a:latin typeface="Georgia" panose="02040502050405020303" pitchFamily="18" charset="0"/>
                <a:cs typeface="Tahoma"/>
              </a:rPr>
              <a:t> </a:t>
            </a:r>
            <a:r>
              <a:rPr lang="it-IT" sz="1800" b="1" spc="125" dirty="0">
                <a:solidFill>
                  <a:srgbClr val="FF0000"/>
                </a:solidFill>
                <a:latin typeface="Georgia" panose="02040502050405020303" pitchFamily="18" charset="0"/>
                <a:cs typeface="Tahoma"/>
              </a:rPr>
              <a:t>con</a:t>
            </a:r>
            <a:r>
              <a:rPr lang="it-IT" sz="1800" b="1" spc="165" dirty="0">
                <a:solidFill>
                  <a:srgbClr val="FF0000"/>
                </a:solidFill>
                <a:latin typeface="Georgia" panose="02040502050405020303" pitchFamily="18" charset="0"/>
                <a:cs typeface="Tahoma"/>
              </a:rPr>
              <a:t> il </a:t>
            </a:r>
            <a:r>
              <a:rPr lang="it-IT" sz="1800" b="1" spc="114" dirty="0">
                <a:solidFill>
                  <a:srgbClr val="FF0000"/>
                </a:solidFill>
                <a:latin typeface="Georgia" panose="02040502050405020303" pitchFamily="18" charset="0"/>
                <a:cs typeface="Tahoma"/>
              </a:rPr>
              <a:t>codice</a:t>
            </a:r>
            <a:r>
              <a:rPr lang="it-IT" sz="1800" b="1" spc="155" dirty="0">
                <a:solidFill>
                  <a:srgbClr val="FF0000"/>
                </a:solidFill>
                <a:latin typeface="Georgia" panose="02040502050405020303" pitchFamily="18" charset="0"/>
                <a:cs typeface="Tahoma"/>
              </a:rPr>
              <a:t> </a:t>
            </a:r>
            <a:r>
              <a:rPr lang="it-IT" sz="1800" b="1" spc="65" dirty="0">
                <a:solidFill>
                  <a:srgbClr val="FF0000"/>
                </a:solidFill>
                <a:latin typeface="Georgia" panose="02040502050405020303" pitchFamily="18" charset="0"/>
                <a:cs typeface="Tahoma"/>
              </a:rPr>
              <a:t>della</a:t>
            </a:r>
            <a:r>
              <a:rPr lang="it-IT" sz="1800" b="1" spc="150" dirty="0">
                <a:solidFill>
                  <a:srgbClr val="FF0000"/>
                </a:solidFill>
                <a:latin typeface="Georgia" panose="02040502050405020303" pitchFamily="18" charset="0"/>
                <a:cs typeface="Tahoma"/>
              </a:rPr>
              <a:t> </a:t>
            </a:r>
            <a:r>
              <a:rPr lang="it-IT" sz="1800" b="1" dirty="0">
                <a:solidFill>
                  <a:srgbClr val="FF0000"/>
                </a:solidFill>
                <a:latin typeface="Georgia" panose="02040502050405020303" pitchFamily="18" charset="0"/>
                <a:cs typeface="Tahoma"/>
              </a:rPr>
              <a:t>crisi</a:t>
            </a:r>
            <a:r>
              <a:rPr lang="it-IT" sz="1800" b="1" spc="155" dirty="0">
                <a:solidFill>
                  <a:srgbClr val="FF0000"/>
                </a:solidFill>
                <a:latin typeface="Georgia" panose="02040502050405020303" pitchFamily="18" charset="0"/>
                <a:cs typeface="Tahoma"/>
              </a:rPr>
              <a:t> </a:t>
            </a:r>
            <a:r>
              <a:rPr lang="it-IT" sz="1800" b="1" spc="50" dirty="0">
                <a:solidFill>
                  <a:srgbClr val="FF0000"/>
                </a:solidFill>
                <a:latin typeface="Georgia" panose="02040502050405020303" pitchFamily="18" charset="0"/>
                <a:cs typeface="Tahoma"/>
              </a:rPr>
              <a:t>e </a:t>
            </a:r>
            <a:r>
              <a:rPr lang="it-IT" sz="1800" b="1" spc="65" dirty="0">
                <a:solidFill>
                  <a:srgbClr val="FF0000"/>
                </a:solidFill>
                <a:latin typeface="Georgia" panose="02040502050405020303" pitchFamily="18" charset="0"/>
                <a:cs typeface="Tahoma"/>
              </a:rPr>
              <a:t>dell’insolvenza</a:t>
            </a:r>
            <a:r>
              <a:rPr lang="it-IT" sz="1800" b="1" spc="254" dirty="0">
                <a:solidFill>
                  <a:srgbClr val="FF0000"/>
                </a:solidFill>
                <a:latin typeface="Georgia" panose="02040502050405020303" pitchFamily="18" charset="0"/>
                <a:cs typeface="Tahoma"/>
              </a:rPr>
              <a:t> </a:t>
            </a:r>
            <a:r>
              <a:rPr lang="it-IT" sz="1800" spc="70" dirty="0">
                <a:solidFill>
                  <a:srgbClr val="FF0000"/>
                </a:solidFill>
                <a:latin typeface="Georgia" panose="02040502050405020303" pitchFamily="18" charset="0"/>
                <a:cs typeface="Verdana"/>
              </a:rPr>
              <a:t>d</a:t>
            </a:r>
            <a:r>
              <a:rPr lang="it-IT" sz="1800" spc="70" dirty="0">
                <a:latin typeface="Georgia" panose="02040502050405020303" pitchFamily="18" charset="0"/>
                <a:cs typeface="Verdana"/>
              </a:rPr>
              <a:t>i</a:t>
            </a:r>
            <a:r>
              <a:rPr lang="it-IT" sz="1800" spc="120" dirty="0">
                <a:latin typeface="Georgia" panose="02040502050405020303" pitchFamily="18" charset="0"/>
                <a:cs typeface="Verdana"/>
              </a:rPr>
              <a:t> </a:t>
            </a:r>
            <a:r>
              <a:rPr lang="it-IT" sz="1800" spc="65" dirty="0">
                <a:latin typeface="Georgia" panose="02040502050405020303" pitchFamily="18" charset="0"/>
                <a:cs typeface="Verdana"/>
              </a:rPr>
              <a:t>cui</a:t>
            </a:r>
            <a:r>
              <a:rPr lang="it-IT" sz="1800" spc="125" dirty="0">
                <a:latin typeface="Georgia" panose="02040502050405020303" pitchFamily="18" charset="0"/>
                <a:cs typeface="Verdana"/>
              </a:rPr>
              <a:t> </a:t>
            </a:r>
            <a:r>
              <a:rPr lang="it-IT" sz="1800" dirty="0">
                <a:latin typeface="Georgia" panose="02040502050405020303" pitchFamily="18" charset="0"/>
                <a:cs typeface="Verdana"/>
              </a:rPr>
              <a:t>al</a:t>
            </a:r>
            <a:r>
              <a:rPr lang="it-IT" sz="1800" spc="120" dirty="0">
                <a:latin typeface="Georgia" panose="02040502050405020303" pitchFamily="18" charset="0"/>
                <a:cs typeface="Verdana"/>
              </a:rPr>
              <a:t> </a:t>
            </a:r>
            <a:r>
              <a:rPr lang="it-IT" sz="1800" spc="-10" dirty="0" err="1">
                <a:latin typeface="Georgia" panose="02040502050405020303" pitchFamily="18" charset="0"/>
                <a:cs typeface="Verdana"/>
              </a:rPr>
              <a:t>D.Lgs.</a:t>
            </a:r>
            <a:r>
              <a:rPr lang="it-IT" sz="1800" spc="120" dirty="0">
                <a:latin typeface="Georgia" panose="02040502050405020303" pitchFamily="18" charset="0"/>
                <a:cs typeface="Verdana"/>
              </a:rPr>
              <a:t> </a:t>
            </a:r>
            <a:r>
              <a:rPr lang="it-IT" sz="1800" dirty="0">
                <a:latin typeface="Georgia" panose="02040502050405020303" pitchFamily="18" charset="0"/>
                <a:cs typeface="Verdana"/>
              </a:rPr>
              <a:t>n.</a:t>
            </a:r>
            <a:r>
              <a:rPr lang="it-IT" sz="1800" spc="120" dirty="0">
                <a:latin typeface="Georgia" panose="02040502050405020303" pitchFamily="18" charset="0"/>
                <a:cs typeface="Verdana"/>
              </a:rPr>
              <a:t> </a:t>
            </a:r>
            <a:r>
              <a:rPr lang="it-IT" sz="1800" spc="-225" dirty="0">
                <a:latin typeface="Georgia" panose="02040502050405020303" pitchFamily="18" charset="0"/>
                <a:cs typeface="Verdana"/>
              </a:rPr>
              <a:t>14/2019</a:t>
            </a:r>
            <a:r>
              <a:rPr lang="it-IT" sz="1800" spc="120" dirty="0">
                <a:latin typeface="Georgia" panose="02040502050405020303" pitchFamily="18" charset="0"/>
                <a:cs typeface="Verdana"/>
              </a:rPr>
              <a:t> </a:t>
            </a:r>
            <a:r>
              <a:rPr lang="it-IT" sz="1800" dirty="0">
                <a:latin typeface="Georgia" panose="02040502050405020303" pitchFamily="18" charset="0"/>
                <a:cs typeface="Verdana"/>
              </a:rPr>
              <a:t>attuato</a:t>
            </a:r>
            <a:r>
              <a:rPr lang="it-IT" sz="1800" spc="120" dirty="0">
                <a:latin typeface="Georgia" panose="02040502050405020303" pitchFamily="18" charset="0"/>
                <a:cs typeface="Verdana"/>
              </a:rPr>
              <a:t> </a:t>
            </a:r>
            <a:r>
              <a:rPr lang="it-IT" sz="1800" spc="90" dirty="0">
                <a:latin typeface="Georgia" panose="02040502050405020303" pitchFamily="18" charset="0"/>
                <a:cs typeface="Verdana"/>
              </a:rPr>
              <a:t>con</a:t>
            </a:r>
            <a:r>
              <a:rPr lang="it-IT" sz="1800" spc="114" dirty="0">
                <a:latin typeface="Georgia" panose="02040502050405020303" pitchFamily="18" charset="0"/>
                <a:cs typeface="Verdana"/>
              </a:rPr>
              <a:t> </a:t>
            </a:r>
            <a:r>
              <a:rPr lang="it-IT" sz="1800" spc="-25" dirty="0">
                <a:latin typeface="Georgia" panose="02040502050405020303" pitchFamily="18" charset="0"/>
                <a:cs typeface="Verdana"/>
              </a:rPr>
              <a:t>le </a:t>
            </a:r>
            <a:r>
              <a:rPr lang="it-IT" sz="1800" spc="70" dirty="0">
                <a:latin typeface="Georgia" panose="02040502050405020303" pitchFamily="18" charset="0"/>
                <a:cs typeface="Verdana"/>
              </a:rPr>
              <a:t>modifiche</a:t>
            </a:r>
            <a:r>
              <a:rPr lang="it-IT" sz="1800" spc="-35" dirty="0">
                <a:latin typeface="Georgia" panose="02040502050405020303" pitchFamily="18" charset="0"/>
                <a:cs typeface="Verdana"/>
              </a:rPr>
              <a:t> </a:t>
            </a:r>
            <a:r>
              <a:rPr lang="it-IT" sz="1800" dirty="0">
                <a:latin typeface="Georgia" panose="02040502050405020303" pitchFamily="18" charset="0"/>
                <a:cs typeface="Verdana"/>
              </a:rPr>
              <a:t>apportate</a:t>
            </a:r>
            <a:r>
              <a:rPr lang="it-IT" sz="1800" spc="105" dirty="0">
                <a:latin typeface="Georgia" panose="02040502050405020303" pitchFamily="18" charset="0"/>
                <a:cs typeface="Verdana"/>
              </a:rPr>
              <a:t> </a:t>
            </a:r>
            <a:r>
              <a:rPr lang="it-IT" sz="1800" dirty="0">
                <a:latin typeface="Georgia" panose="02040502050405020303" pitchFamily="18" charset="0"/>
                <a:cs typeface="Verdana"/>
              </a:rPr>
              <a:t>dal</a:t>
            </a:r>
            <a:r>
              <a:rPr lang="it-IT" sz="1800" spc="114" dirty="0">
                <a:latin typeface="Georgia" panose="02040502050405020303" pitchFamily="18" charset="0"/>
                <a:cs typeface="Verdana"/>
              </a:rPr>
              <a:t> </a:t>
            </a:r>
            <a:r>
              <a:rPr lang="it-IT" sz="1800" spc="-20" dirty="0" err="1">
                <a:latin typeface="Georgia" panose="02040502050405020303" pitchFamily="18" charset="0"/>
                <a:cs typeface="Verdana"/>
              </a:rPr>
              <a:t>D.Lgs.</a:t>
            </a:r>
            <a:r>
              <a:rPr lang="it-IT" sz="1800" spc="110" dirty="0">
                <a:latin typeface="Georgia" panose="02040502050405020303" pitchFamily="18" charset="0"/>
                <a:cs typeface="Verdana"/>
              </a:rPr>
              <a:t> </a:t>
            </a:r>
            <a:r>
              <a:rPr lang="it-IT" sz="1800" dirty="0">
                <a:latin typeface="Georgia" panose="02040502050405020303" pitchFamily="18" charset="0"/>
                <a:cs typeface="Verdana"/>
              </a:rPr>
              <a:t>n.</a:t>
            </a:r>
            <a:r>
              <a:rPr lang="it-IT" sz="1800" spc="100" dirty="0">
                <a:latin typeface="Georgia" panose="02040502050405020303" pitchFamily="18" charset="0"/>
                <a:cs typeface="Verdana"/>
              </a:rPr>
              <a:t> </a:t>
            </a:r>
            <a:r>
              <a:rPr lang="it-IT" sz="1800" dirty="0">
                <a:latin typeface="Georgia" panose="02040502050405020303" pitchFamily="18" charset="0"/>
                <a:cs typeface="Verdana"/>
              </a:rPr>
              <a:t>83</a:t>
            </a:r>
            <a:r>
              <a:rPr lang="it-IT" sz="1800" spc="110" dirty="0">
                <a:latin typeface="Georgia" panose="02040502050405020303" pitchFamily="18" charset="0"/>
                <a:cs typeface="Verdana"/>
              </a:rPr>
              <a:t> </a:t>
            </a:r>
            <a:r>
              <a:rPr lang="it-IT" sz="1800" spc="50" dirty="0">
                <a:latin typeface="Georgia" panose="02040502050405020303" pitchFamily="18" charset="0"/>
                <a:cs typeface="Verdana"/>
              </a:rPr>
              <a:t>del</a:t>
            </a:r>
            <a:r>
              <a:rPr lang="it-IT" sz="1800" spc="100" dirty="0">
                <a:latin typeface="Georgia" panose="02040502050405020303" pitchFamily="18" charset="0"/>
                <a:cs typeface="Verdana"/>
              </a:rPr>
              <a:t> </a:t>
            </a:r>
            <a:r>
              <a:rPr lang="it-IT" sz="1800" spc="-465" dirty="0">
                <a:latin typeface="Georgia" panose="02040502050405020303" pitchFamily="18" charset="0"/>
                <a:cs typeface="Verdana"/>
              </a:rPr>
              <a:t>17</a:t>
            </a:r>
            <a:r>
              <a:rPr lang="it-IT" sz="1800" spc="250" dirty="0">
                <a:latin typeface="Georgia" panose="02040502050405020303" pitchFamily="18" charset="0"/>
                <a:cs typeface="Verdana"/>
              </a:rPr>
              <a:t> </a:t>
            </a:r>
            <a:r>
              <a:rPr lang="it-IT" sz="1800" spc="100" dirty="0">
                <a:latin typeface="Georgia" panose="02040502050405020303" pitchFamily="18" charset="0"/>
                <a:cs typeface="Verdana"/>
              </a:rPr>
              <a:t>giugno</a:t>
            </a:r>
            <a:r>
              <a:rPr lang="it-IT" sz="1800" spc="110" dirty="0">
                <a:latin typeface="Georgia" panose="02040502050405020303" pitchFamily="18" charset="0"/>
                <a:cs typeface="Verdana"/>
              </a:rPr>
              <a:t> </a:t>
            </a:r>
            <a:r>
              <a:rPr lang="it-IT" sz="1800" spc="-20" dirty="0">
                <a:latin typeface="Georgia" panose="02040502050405020303" pitchFamily="18" charset="0"/>
                <a:cs typeface="Verdana"/>
              </a:rPr>
              <a:t>2022 ed  </a:t>
            </a:r>
            <a:r>
              <a:rPr lang="it-IT" sz="1800" dirty="0">
                <a:latin typeface="Georgia" panose="02040502050405020303" pitchFamily="18" charset="0"/>
                <a:cs typeface="Verdana"/>
              </a:rPr>
              <a:t>entrato</a:t>
            </a:r>
            <a:r>
              <a:rPr lang="it-IT" sz="1800" spc="175" dirty="0">
                <a:latin typeface="Georgia" panose="02040502050405020303" pitchFamily="18" charset="0"/>
                <a:cs typeface="Verdana"/>
              </a:rPr>
              <a:t>  </a:t>
            </a:r>
            <a:r>
              <a:rPr lang="it-IT" sz="1800" spc="55" dirty="0">
                <a:latin typeface="Georgia" panose="02040502050405020303" pitchFamily="18" charset="0"/>
                <a:cs typeface="Verdana"/>
              </a:rPr>
              <a:t>in</a:t>
            </a:r>
            <a:r>
              <a:rPr lang="it-IT" sz="1800" spc="170" dirty="0">
                <a:latin typeface="Georgia" panose="02040502050405020303" pitchFamily="18" charset="0"/>
                <a:cs typeface="Verdana"/>
              </a:rPr>
              <a:t>  </a:t>
            </a:r>
            <a:r>
              <a:rPr lang="it-IT" sz="1800" dirty="0">
                <a:latin typeface="Georgia" panose="02040502050405020303" pitchFamily="18" charset="0"/>
                <a:cs typeface="Verdana"/>
              </a:rPr>
              <a:t>vigore</a:t>
            </a:r>
            <a:r>
              <a:rPr lang="it-IT" sz="1800" spc="180" dirty="0">
                <a:latin typeface="Georgia" panose="02040502050405020303" pitchFamily="18" charset="0"/>
                <a:cs typeface="Verdana"/>
              </a:rPr>
              <a:t>  </a:t>
            </a:r>
            <a:r>
              <a:rPr lang="it-IT" sz="1800" b="1" dirty="0">
                <a:latin typeface="Georgia" panose="02040502050405020303" pitchFamily="18" charset="0"/>
                <a:cs typeface="Verdana"/>
              </a:rPr>
              <a:t>il</a:t>
            </a:r>
            <a:r>
              <a:rPr lang="it-IT" sz="1800" b="1" spc="175" dirty="0">
                <a:latin typeface="Georgia" panose="02040502050405020303" pitchFamily="18" charset="0"/>
                <a:cs typeface="Verdana"/>
              </a:rPr>
              <a:t>  </a:t>
            </a:r>
            <a:r>
              <a:rPr lang="it-IT" sz="1800" b="1" spc="-35" dirty="0">
                <a:latin typeface="Georgia" panose="02040502050405020303" pitchFamily="18" charset="0"/>
                <a:cs typeface="Verdana"/>
              </a:rPr>
              <a:t>15/07/2022</a:t>
            </a:r>
            <a:r>
              <a:rPr lang="it-IT" sz="1800" b="1" spc="175" dirty="0">
                <a:latin typeface="Georgia" panose="02040502050405020303" pitchFamily="18" charset="0"/>
                <a:cs typeface="Verdana"/>
              </a:rPr>
              <a:t>  </a:t>
            </a:r>
            <a:r>
              <a:rPr lang="it-IT" sz="1800" spc="50" dirty="0">
                <a:latin typeface="Georgia" panose="02040502050405020303" pitchFamily="18" charset="0"/>
                <a:cs typeface="Verdana"/>
              </a:rPr>
              <a:t>in</a:t>
            </a:r>
            <a:r>
              <a:rPr lang="it-IT" sz="1800" spc="180" dirty="0">
                <a:latin typeface="Georgia" panose="02040502050405020303" pitchFamily="18" charset="0"/>
                <a:cs typeface="Verdana"/>
              </a:rPr>
              <a:t>  </a:t>
            </a:r>
            <a:r>
              <a:rPr lang="it-IT" sz="1800" dirty="0">
                <a:latin typeface="Georgia" panose="02040502050405020303" pitchFamily="18" charset="0"/>
                <a:cs typeface="Verdana"/>
              </a:rPr>
              <a:t>esecuzione</a:t>
            </a:r>
            <a:r>
              <a:rPr lang="it-IT" sz="1800" spc="170" dirty="0">
                <a:latin typeface="Georgia" panose="02040502050405020303" pitchFamily="18" charset="0"/>
                <a:cs typeface="Verdana"/>
              </a:rPr>
              <a:t>  </a:t>
            </a:r>
            <a:r>
              <a:rPr lang="it-IT" sz="1800" spc="-10" dirty="0">
                <a:latin typeface="Georgia" panose="02040502050405020303" pitchFamily="18" charset="0"/>
                <a:cs typeface="Verdana"/>
              </a:rPr>
              <a:t>della </a:t>
            </a:r>
            <a:r>
              <a:rPr lang="it-IT" sz="1800" dirty="0">
                <a:latin typeface="Georgia" panose="02040502050405020303" pitchFamily="18" charset="0"/>
                <a:cs typeface="Verdana"/>
              </a:rPr>
              <a:t>Direttiva</a:t>
            </a:r>
            <a:r>
              <a:rPr lang="it-IT" sz="1800" spc="-30" dirty="0">
                <a:latin typeface="Georgia" panose="02040502050405020303" pitchFamily="18" charset="0"/>
                <a:cs typeface="Verdana"/>
              </a:rPr>
              <a:t> </a:t>
            </a:r>
            <a:r>
              <a:rPr lang="it-IT" sz="1800" spc="-35" dirty="0">
                <a:latin typeface="Georgia" panose="02040502050405020303" pitchFamily="18" charset="0"/>
                <a:cs typeface="Verdana"/>
              </a:rPr>
              <a:t>(UE)</a:t>
            </a:r>
            <a:r>
              <a:rPr lang="it-IT" sz="1800" spc="-20" dirty="0">
                <a:latin typeface="Georgia" panose="02040502050405020303" pitchFamily="18" charset="0"/>
                <a:cs typeface="Verdana"/>
              </a:rPr>
              <a:t> </a:t>
            </a:r>
            <a:r>
              <a:rPr lang="it-IT" sz="1800" spc="-75" dirty="0">
                <a:latin typeface="Georgia" panose="02040502050405020303" pitchFamily="18" charset="0"/>
                <a:cs typeface="Verdana"/>
              </a:rPr>
              <a:t>c.d.</a:t>
            </a:r>
            <a:r>
              <a:rPr lang="it-IT" sz="1800" spc="-5" dirty="0">
                <a:latin typeface="Georgia" panose="02040502050405020303" pitchFamily="18" charset="0"/>
                <a:cs typeface="Verdana"/>
              </a:rPr>
              <a:t> </a:t>
            </a:r>
            <a:r>
              <a:rPr lang="it-IT" sz="1800" spc="-65" dirty="0">
                <a:latin typeface="Georgia" panose="02040502050405020303" pitchFamily="18" charset="0"/>
                <a:cs typeface="Verdana"/>
              </a:rPr>
              <a:t>«</a:t>
            </a:r>
            <a:r>
              <a:rPr lang="it-IT" sz="1800" i="1" spc="-65" dirty="0" err="1">
                <a:latin typeface="Georgia" panose="02040502050405020303" pitchFamily="18" charset="0"/>
                <a:cs typeface="Verdana"/>
              </a:rPr>
              <a:t>Insolvency</a:t>
            </a:r>
            <a:r>
              <a:rPr lang="it-IT" sz="1800" spc="-65" dirty="0">
                <a:latin typeface="Georgia" panose="02040502050405020303" pitchFamily="18" charset="0"/>
                <a:cs typeface="Verdana"/>
              </a:rPr>
              <a:t>»</a:t>
            </a:r>
            <a:r>
              <a:rPr lang="it-IT" sz="1800" spc="-15" dirty="0">
                <a:latin typeface="Georgia" panose="02040502050405020303" pitchFamily="18" charset="0"/>
                <a:cs typeface="Verdana"/>
              </a:rPr>
              <a:t> </a:t>
            </a:r>
            <a:r>
              <a:rPr lang="it-IT" sz="1800" dirty="0">
                <a:latin typeface="Georgia" panose="02040502050405020303" pitchFamily="18" charset="0"/>
                <a:cs typeface="Verdana"/>
              </a:rPr>
              <a:t>n.</a:t>
            </a:r>
            <a:r>
              <a:rPr lang="it-IT" sz="1800" spc="-10" dirty="0">
                <a:latin typeface="Georgia" panose="02040502050405020303" pitchFamily="18" charset="0"/>
                <a:cs typeface="Verdana"/>
              </a:rPr>
              <a:t> </a:t>
            </a:r>
            <a:r>
              <a:rPr lang="it-IT" sz="1800" spc="-229" dirty="0">
                <a:latin typeface="Georgia" panose="02040502050405020303" pitchFamily="18" charset="0"/>
                <a:cs typeface="Verdana"/>
              </a:rPr>
              <a:t>1023/2019</a:t>
            </a:r>
            <a:r>
              <a:rPr lang="it-IT" sz="1800" spc="15" dirty="0">
                <a:latin typeface="Georgia" panose="02040502050405020303" pitchFamily="18" charset="0"/>
                <a:cs typeface="Verdana"/>
              </a:rPr>
              <a:t> </a:t>
            </a:r>
            <a:r>
              <a:rPr lang="it-IT" sz="1800" dirty="0">
                <a:latin typeface="Georgia" panose="02040502050405020303" pitchFamily="18" charset="0"/>
                <a:cs typeface="Verdana"/>
              </a:rPr>
              <a:t>riguardante</a:t>
            </a:r>
            <a:r>
              <a:rPr lang="it-IT" sz="1800" spc="-5" dirty="0">
                <a:latin typeface="Georgia" panose="02040502050405020303" pitchFamily="18" charset="0"/>
                <a:cs typeface="Verdana"/>
              </a:rPr>
              <a:t> </a:t>
            </a:r>
            <a:r>
              <a:rPr lang="it-IT" sz="1800" spc="-50" dirty="0">
                <a:latin typeface="Georgia" panose="02040502050405020303" pitchFamily="18" charset="0"/>
                <a:cs typeface="Verdana"/>
              </a:rPr>
              <a:t>i </a:t>
            </a:r>
            <a:r>
              <a:rPr lang="it-IT" sz="1800" spc="-65" dirty="0">
                <a:latin typeface="Georgia" panose="02040502050405020303" pitchFamily="18" charset="0"/>
                <a:cs typeface="Verdana"/>
              </a:rPr>
              <a:t>vari</a:t>
            </a:r>
            <a:r>
              <a:rPr lang="it-IT" sz="1800" spc="-125" dirty="0">
                <a:latin typeface="Georgia" panose="02040502050405020303" pitchFamily="18" charset="0"/>
                <a:cs typeface="Verdana"/>
              </a:rPr>
              <a:t> </a:t>
            </a:r>
            <a:r>
              <a:rPr lang="it-IT" sz="1800" spc="60" dirty="0">
                <a:latin typeface="Georgia" panose="02040502050405020303" pitchFamily="18" charset="0"/>
                <a:cs typeface="Verdana"/>
              </a:rPr>
              <a:t>ambiti</a:t>
            </a:r>
            <a:r>
              <a:rPr lang="it-IT" sz="1800" spc="-105" dirty="0">
                <a:latin typeface="Georgia" panose="02040502050405020303" pitchFamily="18" charset="0"/>
                <a:cs typeface="Verdana"/>
              </a:rPr>
              <a:t> </a:t>
            </a:r>
            <a:r>
              <a:rPr lang="it-IT" sz="1800" dirty="0">
                <a:latin typeface="Georgia" panose="02040502050405020303" pitchFamily="18" charset="0"/>
                <a:cs typeface="Verdana"/>
              </a:rPr>
              <a:t>della</a:t>
            </a:r>
            <a:r>
              <a:rPr lang="it-IT" sz="1800" spc="-120" dirty="0">
                <a:latin typeface="Georgia" panose="02040502050405020303" pitchFamily="18" charset="0"/>
                <a:cs typeface="Verdana"/>
              </a:rPr>
              <a:t> </a:t>
            </a:r>
            <a:r>
              <a:rPr lang="it-IT" sz="1800" spc="-10" dirty="0">
                <a:latin typeface="Georgia" panose="02040502050405020303" pitchFamily="18" charset="0"/>
                <a:cs typeface="Verdana"/>
              </a:rPr>
              <a:t>crisi </a:t>
            </a:r>
            <a:r>
              <a:rPr lang="it-IT" sz="1800" dirty="0">
                <a:latin typeface="Georgia" panose="02040502050405020303" pitchFamily="18" charset="0"/>
              </a:rPr>
              <a:t>	</a:t>
            </a:r>
            <a:endParaRPr lang="it-IT" sz="1800" dirty="0">
              <a:latin typeface="Georgia" panose="02040502050405020303" pitchFamily="18" charset="0"/>
              <a:cs typeface="Verdana"/>
              <a:sym typeface="Calibri"/>
            </a:endParaRPr>
          </a:p>
          <a:p>
            <a:pPr marL="334010" marR="377825" lvl="0" indent="0" algn="just" rtl="0">
              <a:spcBef>
                <a:spcPts val="0"/>
              </a:spcBef>
              <a:spcAft>
                <a:spcPts val="0"/>
              </a:spcAft>
              <a:buSzPts val="1800"/>
              <a:buNone/>
            </a:pPr>
            <a:endParaRPr lang="it-IT" sz="1800" dirty="0">
              <a:latin typeface="Georgia" panose="02040502050405020303" pitchFamily="18" charset="0"/>
              <a:cs typeface="Verdana"/>
              <a:sym typeface="Calibri"/>
            </a:endParaRPr>
          </a:p>
          <a:p>
            <a:pPr marL="331470" marR="376555" lvl="0" indent="0" algn="just">
              <a:spcBef>
                <a:spcPts val="1070"/>
              </a:spcBef>
              <a:buNone/>
            </a:pPr>
            <a:endParaRPr lang="it-IT" sz="1800" b="1" dirty="0">
              <a:latin typeface="Georgia" panose="02040502050405020303" pitchFamily="18" charset="0"/>
              <a:cs typeface="Tahoma"/>
            </a:endParaRPr>
          </a:p>
          <a:p>
            <a:pPr marL="331470" marR="376555" lvl="0" indent="0" algn="just">
              <a:spcBef>
                <a:spcPts val="1070"/>
              </a:spcBef>
              <a:buNone/>
            </a:pPr>
            <a:r>
              <a:rPr lang="it-IT" sz="1800" dirty="0">
                <a:latin typeface="Georgia" panose="02040502050405020303" pitchFamily="18" charset="0"/>
              </a:rPr>
              <a:t>	</a:t>
            </a:r>
            <a:r>
              <a:rPr lang="it-IT" sz="1600" dirty="0"/>
              <a:t>	</a:t>
            </a:r>
            <a:endParaRPr dirty="0"/>
          </a:p>
        </p:txBody>
      </p:sp>
      <p:sp>
        <p:nvSpPr>
          <p:cNvPr id="122" name="Google Shape;122;p2"/>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4</a:t>
            </a:fld>
            <a:endParaRPr dirty="0"/>
          </a:p>
        </p:txBody>
      </p:sp>
      <p:sp>
        <p:nvSpPr>
          <p:cNvPr id="123" name="Google Shape;123;p2"/>
          <p:cNvSpPr txBox="1">
            <a:spLocks noGrp="1"/>
          </p:cNvSpPr>
          <p:nvPr>
            <p:ph type="title"/>
          </p:nvPr>
        </p:nvSpPr>
        <p:spPr>
          <a:xfrm>
            <a:off x="644958" y="989017"/>
            <a:ext cx="8915400" cy="49183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it-IT" sz="2400" dirty="0">
                <a:solidFill>
                  <a:schemeClr val="accent6">
                    <a:lumMod val="75000"/>
                  </a:schemeClr>
                </a:solidFill>
                <a:latin typeface="Georgia" panose="02040502050405020303" pitchFamily="18" charset="0"/>
                <a:ea typeface="Gill Sans"/>
                <a:cs typeface="Gill Sans"/>
                <a:sym typeface="Gill Sans"/>
              </a:rPr>
              <a:t>ADEGUATI ASSETTI E CODICE DELLA CRISI DI IMPRESA – la normativa </a:t>
            </a:r>
            <a:endParaRPr sz="2400" dirty="0">
              <a:solidFill>
                <a:schemeClr val="accent6">
                  <a:lumMod val="75000"/>
                </a:schemeClr>
              </a:solidFill>
              <a:latin typeface="Georgia" panose="02040502050405020303" pitchFamily="18" charset="0"/>
              <a:ea typeface="Calibri"/>
              <a:cs typeface="Calibri"/>
              <a:sym typeface="Calibri"/>
            </a:endParaRPr>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40</a:t>
            </a:fld>
            <a:endParaRPr lang="it-IT" sz="1400" dirty="0"/>
          </a:p>
        </p:txBody>
      </p:sp>
      <p:sp>
        <p:nvSpPr>
          <p:cNvPr id="3" name="Ovale 2"/>
          <p:cNvSpPr/>
          <p:nvPr/>
        </p:nvSpPr>
        <p:spPr>
          <a:xfrm>
            <a:off x="1119672" y="1492898"/>
            <a:ext cx="1352939"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latin typeface="Georgia" panose="02040502050405020303" pitchFamily="18" charset="0"/>
              </a:rPr>
              <a:t>Art. 2086 2 c. cc</a:t>
            </a:r>
          </a:p>
        </p:txBody>
      </p:sp>
      <p:sp>
        <p:nvSpPr>
          <p:cNvPr id="4" name="Ovale 3"/>
          <p:cNvSpPr/>
          <p:nvPr/>
        </p:nvSpPr>
        <p:spPr>
          <a:xfrm>
            <a:off x="2994221" y="1492898"/>
            <a:ext cx="1380931"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latin typeface="Georgia" panose="02040502050405020303" pitchFamily="18" charset="0"/>
              </a:rPr>
              <a:t>Artt. 3 -25 </a:t>
            </a:r>
            <a:r>
              <a:rPr lang="it-IT" dirty="0" err="1">
                <a:latin typeface="Georgia" panose="02040502050405020303" pitchFamily="18" charset="0"/>
              </a:rPr>
              <a:t>novies</a:t>
            </a:r>
            <a:r>
              <a:rPr lang="it-IT" dirty="0">
                <a:latin typeface="Georgia" panose="02040502050405020303" pitchFamily="18" charset="0"/>
              </a:rPr>
              <a:t> e </a:t>
            </a:r>
            <a:r>
              <a:rPr lang="it-IT" dirty="0" err="1">
                <a:latin typeface="Georgia" panose="02040502050405020303" pitchFamily="18" charset="0"/>
              </a:rPr>
              <a:t>octies</a:t>
            </a:r>
            <a:r>
              <a:rPr lang="it-IT" dirty="0">
                <a:latin typeface="Georgia" panose="02040502050405020303" pitchFamily="18" charset="0"/>
              </a:rPr>
              <a:t>  ccii</a:t>
            </a:r>
          </a:p>
        </p:txBody>
      </p:sp>
      <p:sp>
        <p:nvSpPr>
          <p:cNvPr id="5" name="Ovale 4"/>
          <p:cNvSpPr/>
          <p:nvPr/>
        </p:nvSpPr>
        <p:spPr>
          <a:xfrm>
            <a:off x="5053572" y="1492898"/>
            <a:ext cx="1531866"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latin typeface="Georgia" panose="02040502050405020303" pitchFamily="18" charset="0"/>
              </a:rPr>
              <a:t>Linee Guida EBA – GL </a:t>
            </a:r>
            <a:r>
              <a:rPr lang="it-IT" dirty="0" err="1">
                <a:latin typeface="Georgia" panose="02040502050405020303" pitchFamily="18" charset="0"/>
              </a:rPr>
              <a:t>Lom</a:t>
            </a:r>
            <a:r>
              <a:rPr lang="it-IT" dirty="0">
                <a:latin typeface="Georgia" panose="02040502050405020303" pitchFamily="18" charset="0"/>
              </a:rPr>
              <a:t>  </a:t>
            </a:r>
          </a:p>
        </p:txBody>
      </p:sp>
      <p:sp>
        <p:nvSpPr>
          <p:cNvPr id="6" name="Ovale 5"/>
          <p:cNvSpPr/>
          <p:nvPr/>
        </p:nvSpPr>
        <p:spPr>
          <a:xfrm>
            <a:off x="7109926" y="1492898"/>
            <a:ext cx="1480159"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latin typeface="Georgia" panose="02040502050405020303" pitchFamily="18" charset="0"/>
              </a:rPr>
              <a:t>Principi adottati in tema di ESG</a:t>
            </a:r>
          </a:p>
        </p:txBody>
      </p:sp>
      <p:sp>
        <p:nvSpPr>
          <p:cNvPr id="7" name="Ovale 6"/>
          <p:cNvSpPr/>
          <p:nvPr/>
        </p:nvSpPr>
        <p:spPr>
          <a:xfrm>
            <a:off x="346229" y="2565647"/>
            <a:ext cx="9064101" cy="283197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sz="1300" dirty="0">
              <a:solidFill>
                <a:schemeClr val="bg1"/>
              </a:solidFill>
              <a:latin typeface="Georgia" panose="02040502050405020303" pitchFamily="18" charset="0"/>
            </a:endParaRPr>
          </a:p>
          <a:p>
            <a:pPr algn="ctr"/>
            <a:endParaRPr lang="it-IT" sz="1300" dirty="0">
              <a:solidFill>
                <a:schemeClr val="bg1"/>
              </a:solidFill>
              <a:latin typeface="Georgia" panose="02040502050405020303" pitchFamily="18" charset="0"/>
            </a:endParaRPr>
          </a:p>
          <a:p>
            <a:pPr algn="ctr"/>
            <a:r>
              <a:rPr lang="it-IT" sz="1300" dirty="0">
                <a:solidFill>
                  <a:schemeClr val="bg1"/>
                </a:solidFill>
                <a:latin typeface="Georgia" panose="02040502050405020303" pitchFamily="18" charset="0"/>
              </a:rPr>
              <a:t>Adeguati assetti organizzativi amministrativi e contabili :</a:t>
            </a:r>
          </a:p>
          <a:p>
            <a:pPr marL="342900" indent="-342900" algn="ctr">
              <a:buAutoNum type="arabicPeriod"/>
            </a:pPr>
            <a:r>
              <a:rPr lang="it-IT" sz="1300" dirty="0">
                <a:solidFill>
                  <a:schemeClr val="bg1"/>
                </a:solidFill>
                <a:latin typeface="Georgia" panose="02040502050405020303" pitchFamily="18" charset="0"/>
              </a:rPr>
              <a:t>Struttura organizzativa con definizione dei ruoli responsabilità e relazioni gerarchiche, definizione delle procedure decisionali e chiara comunicazione interna (organigramma e </a:t>
            </a:r>
            <a:r>
              <a:rPr lang="it-IT" sz="1300" dirty="0" err="1">
                <a:solidFill>
                  <a:schemeClr val="bg1"/>
                </a:solidFill>
                <a:latin typeface="Georgia" panose="02040502050405020303" pitchFamily="18" charset="0"/>
              </a:rPr>
              <a:t>funzionigramma</a:t>
            </a:r>
            <a:r>
              <a:rPr lang="it-IT" sz="1300" dirty="0">
                <a:solidFill>
                  <a:schemeClr val="bg1"/>
                </a:solidFill>
                <a:latin typeface="Georgia" panose="02040502050405020303" pitchFamily="18" charset="0"/>
              </a:rPr>
              <a:t>)</a:t>
            </a:r>
          </a:p>
          <a:p>
            <a:pPr marL="342900" indent="-342900" algn="ctr">
              <a:buAutoNum type="arabicPeriod"/>
            </a:pPr>
            <a:r>
              <a:rPr lang="it-IT" sz="1300" dirty="0">
                <a:solidFill>
                  <a:schemeClr val="bg1"/>
                </a:solidFill>
                <a:latin typeface="Georgia" panose="02040502050405020303" pitchFamily="18" charset="0"/>
              </a:rPr>
              <a:t>Assetto amministrativo  : personale qualificato e costantemente formato, implementazione di un sistema di controllo di gestione , ottimizzazione dell’uso delle risorse aziendali ;</a:t>
            </a:r>
          </a:p>
          <a:p>
            <a:pPr marL="342900" indent="-342900" algn="ctr">
              <a:buAutoNum type="arabicPeriod"/>
            </a:pPr>
            <a:r>
              <a:rPr lang="it-IT" sz="1300" dirty="0">
                <a:solidFill>
                  <a:schemeClr val="bg1"/>
                </a:solidFill>
                <a:latin typeface="Georgia" panose="02040502050405020303" pitchFamily="18" charset="0"/>
              </a:rPr>
              <a:t>Assetto contabile con applicazione di un Software di pianificazione economico finanziaria (budget e cash flow), Business Plan con analisi quantitativa e qualitativa (cruscotti di controllo ispirati alla BSC) – individuazione KPI</a:t>
            </a:r>
          </a:p>
          <a:p>
            <a:pPr marL="342900" indent="-342900" algn="ctr">
              <a:buAutoNum type="arabicPeriod"/>
            </a:pPr>
            <a:endParaRPr lang="it-IT" sz="1300" dirty="0">
              <a:solidFill>
                <a:schemeClr val="bg1"/>
              </a:solidFill>
              <a:latin typeface="Georgia" panose="02040502050405020303" pitchFamily="18" charset="0"/>
            </a:endParaRPr>
          </a:p>
          <a:p>
            <a:pPr algn="ctr"/>
            <a:endParaRPr lang="it-IT" dirty="0"/>
          </a:p>
        </p:txBody>
      </p:sp>
      <p:sp>
        <p:nvSpPr>
          <p:cNvPr id="8" name="Ovale 7"/>
          <p:cNvSpPr/>
          <p:nvPr/>
        </p:nvSpPr>
        <p:spPr>
          <a:xfrm>
            <a:off x="662471" y="5486400"/>
            <a:ext cx="1308371" cy="874424"/>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300" dirty="0">
                <a:solidFill>
                  <a:schemeClr val="bg1"/>
                </a:solidFill>
                <a:latin typeface="Georgia" panose="02040502050405020303" pitchFamily="18" charset="0"/>
              </a:rPr>
              <a:t> Cultura del controllo </a:t>
            </a:r>
          </a:p>
        </p:txBody>
      </p:sp>
      <p:sp>
        <p:nvSpPr>
          <p:cNvPr id="9" name="Ovale 8"/>
          <p:cNvSpPr/>
          <p:nvPr/>
        </p:nvSpPr>
        <p:spPr>
          <a:xfrm>
            <a:off x="7688062" y="5486400"/>
            <a:ext cx="1722268"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sz="1300" dirty="0">
                <a:solidFill>
                  <a:schemeClr val="bg1"/>
                </a:solidFill>
                <a:latin typeface="Georgia" panose="02040502050405020303" pitchFamily="18" charset="0"/>
              </a:rPr>
              <a:t>Cultura della misurazione</a:t>
            </a:r>
          </a:p>
        </p:txBody>
      </p:sp>
      <p:sp>
        <p:nvSpPr>
          <p:cNvPr id="10" name="Ovale 9"/>
          <p:cNvSpPr/>
          <p:nvPr/>
        </p:nvSpPr>
        <p:spPr>
          <a:xfrm>
            <a:off x="4143496" y="5555972"/>
            <a:ext cx="1191983" cy="9144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it-IT" dirty="0"/>
              <a:t>Ottica </a:t>
            </a:r>
            <a:r>
              <a:rPr lang="it-IT" dirty="0" err="1"/>
              <a:t>forward</a:t>
            </a:r>
            <a:r>
              <a:rPr lang="it-IT" dirty="0"/>
              <a:t>  </a:t>
            </a:r>
            <a:r>
              <a:rPr lang="it-IT" dirty="0" err="1"/>
              <a:t>looking</a:t>
            </a:r>
            <a:endParaRPr lang="it-IT" dirty="0"/>
          </a:p>
        </p:txBody>
      </p:sp>
    </p:spTree>
    <p:extLst>
      <p:ext uri="{BB962C8B-B14F-4D97-AF65-F5344CB8AC3E}">
        <p14:creationId xmlns:p14="http://schemas.microsoft.com/office/powerpoint/2010/main" val="509007457"/>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7"/>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400" b="0"/>
              <a:t>41</a:t>
            </a:fld>
            <a:endParaRPr sz="1400" b="0" dirty="0"/>
          </a:p>
        </p:txBody>
      </p:sp>
      <p:sp>
        <p:nvSpPr>
          <p:cNvPr id="489" name="Google Shape;489;p37"/>
          <p:cNvSpPr/>
          <p:nvPr/>
        </p:nvSpPr>
        <p:spPr>
          <a:xfrm>
            <a:off x="326349" y="727574"/>
            <a:ext cx="7351175"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400" dirty="0">
                <a:solidFill>
                  <a:schemeClr val="accent6">
                    <a:lumMod val="75000"/>
                  </a:schemeClr>
                </a:solidFill>
                <a:latin typeface="Georgia"/>
                <a:ea typeface="Georgia"/>
                <a:cs typeface="Georgia"/>
                <a:sym typeface="Georgia"/>
              </a:rPr>
              <a:t>ADEGUATI ASSETTI</a:t>
            </a:r>
            <a:endParaRPr sz="1800" dirty="0">
              <a:solidFill>
                <a:schemeClr val="accent6">
                  <a:lumMod val="75000"/>
                </a:schemeClr>
              </a:solidFill>
            </a:endParaRPr>
          </a:p>
        </p:txBody>
      </p:sp>
      <p:grpSp>
        <p:nvGrpSpPr>
          <p:cNvPr id="490" name="Google Shape;490;p37"/>
          <p:cNvGrpSpPr/>
          <p:nvPr/>
        </p:nvGrpSpPr>
        <p:grpSpPr>
          <a:xfrm>
            <a:off x="404446" y="2936630"/>
            <a:ext cx="1705708" cy="1582615"/>
            <a:chOff x="0" y="0"/>
            <a:chExt cx="2051050" cy="2538725"/>
          </a:xfrm>
        </p:grpSpPr>
        <p:sp>
          <p:nvSpPr>
            <p:cNvPr id="491" name="Google Shape;491;p37"/>
            <p:cNvSpPr/>
            <p:nvPr/>
          </p:nvSpPr>
          <p:spPr>
            <a:xfrm>
              <a:off x="0" y="0"/>
              <a:ext cx="2051050" cy="25387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n w="22225">
                  <a:solidFill>
                    <a:schemeClr val="accent2"/>
                  </a:solidFill>
                  <a:prstDash val="solid"/>
                </a:ln>
                <a:solidFill>
                  <a:schemeClr val="accent2">
                    <a:lumMod val="40000"/>
                    <a:lumOff val="60000"/>
                  </a:schemeClr>
                </a:solidFill>
              </a:endParaRPr>
            </a:p>
          </p:txBody>
        </p:sp>
        <p:sp>
          <p:nvSpPr>
            <p:cNvPr id="492" name="Google Shape;492;p37"/>
            <p:cNvSpPr/>
            <p:nvPr/>
          </p:nvSpPr>
          <p:spPr>
            <a:xfrm>
              <a:off x="11112" y="11112"/>
              <a:ext cx="2028825" cy="2516505"/>
            </a:xfrm>
            <a:custGeom>
              <a:avLst/>
              <a:gdLst/>
              <a:ahLst/>
              <a:cxnLst/>
              <a:rect l="l" t="t" r="r" b="b"/>
              <a:pathLst>
                <a:path w="2028825" h="2516505" extrusionOk="0">
                  <a:moveTo>
                    <a:pt x="1014222" y="0"/>
                  </a:moveTo>
                  <a:lnTo>
                    <a:pt x="0" y="0"/>
                  </a:lnTo>
                  <a:lnTo>
                    <a:pt x="1014222" y="1258062"/>
                  </a:lnTo>
                  <a:lnTo>
                    <a:pt x="0" y="2516124"/>
                  </a:lnTo>
                  <a:lnTo>
                    <a:pt x="1014222" y="2516124"/>
                  </a:lnTo>
                  <a:lnTo>
                    <a:pt x="2028444" y="1258062"/>
                  </a:lnTo>
                  <a:lnTo>
                    <a:pt x="1014222" y="0"/>
                  </a:lnTo>
                  <a:close/>
                </a:path>
              </a:pathLst>
            </a:custGeom>
            <a:solidFill>
              <a:schemeClr val="accent6">
                <a:lumMod val="75000"/>
              </a:schemeClr>
            </a:solidFill>
            <a:ln/>
          </p:spPr>
          <p:style>
            <a:lnRef idx="2">
              <a:schemeClr val="accent2"/>
            </a:lnRef>
            <a:fillRef idx="1">
              <a:schemeClr val="lt1"/>
            </a:fillRef>
            <a:effectRef idx="0">
              <a:schemeClr val="accent2"/>
            </a:effectRef>
            <a:fontRef idx="minor">
              <a:schemeClr val="dk1"/>
            </a:fontRef>
          </p:style>
        </p:sp>
        <p:sp>
          <p:nvSpPr>
            <p:cNvPr id="493" name="Google Shape;493;p37"/>
            <p:cNvSpPr/>
            <p:nvPr/>
          </p:nvSpPr>
          <p:spPr>
            <a:xfrm>
              <a:off x="11112" y="11112"/>
              <a:ext cx="2028825" cy="2516505"/>
            </a:xfrm>
            <a:custGeom>
              <a:avLst/>
              <a:gdLst/>
              <a:ahLst/>
              <a:cxnLst/>
              <a:rect l="l" t="t" r="r" b="b"/>
              <a:pathLst>
                <a:path w="2028825" h="2516505" extrusionOk="0">
                  <a:moveTo>
                    <a:pt x="0" y="0"/>
                  </a:moveTo>
                  <a:lnTo>
                    <a:pt x="1014222" y="0"/>
                  </a:lnTo>
                  <a:lnTo>
                    <a:pt x="2028444" y="1258062"/>
                  </a:lnTo>
                  <a:lnTo>
                    <a:pt x="1014222" y="2516124"/>
                  </a:lnTo>
                  <a:lnTo>
                    <a:pt x="0" y="2516124"/>
                  </a:lnTo>
                  <a:lnTo>
                    <a:pt x="1014222" y="1258062"/>
                  </a:lnTo>
                  <a:lnTo>
                    <a:pt x="0" y="0"/>
                  </a:lnTo>
                  <a:close/>
                </a:path>
              </a:pathLst>
            </a:custGeom>
            <a:noFill/>
            <a:ln w="22225" cap="flat" cmpd="sng">
              <a:solidFill>
                <a:srgbClr val="050F23"/>
              </a:solidFill>
              <a:prstDash val="solid"/>
              <a:round/>
              <a:headEnd type="none" w="sm" len="sm"/>
              <a:tailEnd type="none" w="sm" len="sm"/>
            </a:ln>
          </p:spPr>
        </p:sp>
      </p:grpSp>
      <p:sp>
        <p:nvSpPr>
          <p:cNvPr id="494" name="Google Shape;494;p37"/>
          <p:cNvSpPr/>
          <p:nvPr/>
        </p:nvSpPr>
        <p:spPr>
          <a:xfrm>
            <a:off x="2540977" y="1234800"/>
            <a:ext cx="7228181" cy="5216542"/>
          </a:xfrm>
          <a:custGeom>
            <a:avLst/>
            <a:gdLst/>
            <a:ahLst/>
            <a:cxnLst/>
            <a:rect l="l" t="t" r="r" b="b"/>
            <a:pathLst>
              <a:path w="8425180" h="3164205" extrusionOk="0">
                <a:moveTo>
                  <a:pt x="0" y="0"/>
                </a:moveTo>
                <a:lnTo>
                  <a:pt x="8424672" y="0"/>
                </a:lnTo>
                <a:lnTo>
                  <a:pt x="8424672" y="3163824"/>
                </a:lnTo>
                <a:lnTo>
                  <a:pt x="0" y="3163824"/>
                </a:lnTo>
                <a:lnTo>
                  <a:pt x="0" y="0"/>
                </a:lnTo>
                <a:close/>
              </a:path>
            </a:pathLst>
          </a:custGeom>
          <a:noFill/>
          <a:ln w="22225" cap="flat" cmpd="sng">
            <a:solidFill>
              <a:srgbClr val="4590B8"/>
            </a:solidFill>
            <a:prstDash val="solid"/>
            <a:round/>
            <a:headEnd type="none" w="sm" len="sm"/>
            <a:tailEnd type="none" w="sm" len="sm"/>
          </a:ln>
        </p:spPr>
      </p:sp>
      <p:sp>
        <p:nvSpPr>
          <p:cNvPr id="495" name="Google Shape;495;p37"/>
          <p:cNvSpPr txBox="1"/>
          <p:nvPr/>
        </p:nvSpPr>
        <p:spPr>
          <a:xfrm>
            <a:off x="2616932" y="1224384"/>
            <a:ext cx="6926400" cy="5329442"/>
          </a:xfrm>
          <a:prstGeom prst="rect">
            <a:avLst/>
          </a:prstGeom>
          <a:noFill/>
          <a:ln>
            <a:noFill/>
          </a:ln>
        </p:spPr>
        <p:txBody>
          <a:bodyPr spcFirstLastPara="1" wrap="square" lIns="91425" tIns="91425" rIns="91425" bIns="91425" anchor="t" anchorCtr="0">
            <a:spAutoFit/>
          </a:bodyPr>
          <a:lstStyle/>
          <a:p>
            <a:pPr marL="0" marR="652780" lvl="0" indent="0" algn="l" rtl="0">
              <a:lnSpc>
                <a:spcPct val="97916"/>
              </a:lnSpc>
              <a:spcBef>
                <a:spcPts val="5"/>
              </a:spcBef>
              <a:spcAft>
                <a:spcPts val="0"/>
              </a:spcAft>
              <a:buNone/>
            </a:pPr>
            <a:r>
              <a:rPr lang="it-IT" sz="1100" dirty="0">
                <a:solidFill>
                  <a:schemeClr val="tx1"/>
                </a:solidFill>
                <a:latin typeface="Georgia" panose="02040502050405020303" pitchFamily="18" charset="0"/>
                <a:ea typeface="Calibri"/>
                <a:cs typeface="Calibri"/>
                <a:sym typeface="Calibri"/>
              </a:rPr>
              <a:t>Si potrebbero ritenere adeguati gli assetti che:</a:t>
            </a:r>
            <a:endParaRPr sz="1100" dirty="0">
              <a:solidFill>
                <a:schemeClr val="tx1"/>
              </a:solidFill>
              <a:latin typeface="Georgia" panose="02040502050405020303" pitchFamily="18" charset="0"/>
              <a:ea typeface="Calibri"/>
              <a:cs typeface="Calibri"/>
              <a:sym typeface="Calibri"/>
            </a:endParaRPr>
          </a:p>
          <a:p>
            <a:pPr marL="0" lvl="0" indent="0" algn="l" rtl="0">
              <a:lnSpc>
                <a:spcPct val="141250"/>
              </a:lnSpc>
              <a:spcBef>
                <a:spcPts val="1660"/>
              </a:spcBef>
              <a:spcAft>
                <a:spcPts val="0"/>
              </a:spcAft>
              <a:buNone/>
            </a:pPr>
            <a:r>
              <a:rPr lang="it-IT" sz="1100" dirty="0">
                <a:solidFill>
                  <a:schemeClr val="tx1"/>
                </a:solidFill>
                <a:latin typeface="Georgia" panose="02040502050405020303" pitchFamily="18" charset="0"/>
                <a:ea typeface="Calibri"/>
                <a:cs typeface="Calibri"/>
                <a:sym typeface="Calibri"/>
              </a:rPr>
              <a:t>Quanto </a:t>
            </a:r>
            <a:r>
              <a:rPr lang="it-IT" sz="1100" b="1" dirty="0">
                <a:solidFill>
                  <a:schemeClr val="tx1"/>
                </a:solidFill>
                <a:latin typeface="Georgia" panose="02040502050405020303" pitchFamily="18" charset="0"/>
                <a:ea typeface="Calibri"/>
                <a:cs typeface="Calibri"/>
                <a:sym typeface="Calibri"/>
              </a:rPr>
              <a:t>all’assetto organizzativo</a:t>
            </a:r>
            <a:r>
              <a:rPr lang="it-IT" sz="1100" dirty="0">
                <a:solidFill>
                  <a:schemeClr val="tx1"/>
                </a:solidFill>
                <a:latin typeface="Georgia" panose="02040502050405020303" pitchFamily="18" charset="0"/>
                <a:ea typeface="Calibri"/>
                <a:cs typeface="Calibri"/>
                <a:sym typeface="Calibri"/>
              </a:rPr>
              <a:t>:</a:t>
            </a:r>
            <a:endParaRPr sz="1100" dirty="0">
              <a:solidFill>
                <a:schemeClr val="tx1"/>
              </a:solidFill>
              <a:latin typeface="Georgia" panose="02040502050405020303" pitchFamily="18" charset="0"/>
              <a:ea typeface="Calibri"/>
              <a:cs typeface="Calibri"/>
              <a:sym typeface="Calibri"/>
            </a:endParaRPr>
          </a:p>
          <a:p>
            <a:pPr marL="540000" lvl="0" indent="-533400" algn="l" rtl="0">
              <a:lnSpc>
                <a:spcPct val="140000"/>
              </a:lnSpc>
              <a:spcBef>
                <a:spcPts val="0"/>
              </a:spcBef>
              <a:spcAft>
                <a:spcPts val="0"/>
              </a:spcAft>
              <a:buClrTx/>
              <a:buSzPts val="1200"/>
              <a:buFont typeface="Wingdings" panose="05000000000000000000" pitchFamily="2" charset="2"/>
              <a:buChar char="v"/>
            </a:pPr>
            <a:r>
              <a:rPr lang="it-IT" sz="1100" dirty="0">
                <a:solidFill>
                  <a:schemeClr val="tx1"/>
                </a:solidFill>
                <a:latin typeface="Georgia" panose="02040502050405020303" pitchFamily="18" charset="0"/>
                <a:ea typeface="Calibri"/>
                <a:cs typeface="Calibri"/>
                <a:sym typeface="Calibri"/>
              </a:rPr>
              <a:t>Organigramma aziendale e </a:t>
            </a:r>
            <a:r>
              <a:rPr lang="it-IT" sz="1100" dirty="0" err="1">
                <a:solidFill>
                  <a:schemeClr val="tx1"/>
                </a:solidFill>
                <a:latin typeface="Georgia" panose="02040502050405020303" pitchFamily="18" charset="0"/>
                <a:ea typeface="Calibri"/>
                <a:cs typeface="Calibri"/>
                <a:sym typeface="Calibri"/>
              </a:rPr>
              <a:t>funzionigramma</a:t>
            </a:r>
            <a:r>
              <a:rPr lang="it-IT" sz="1100" dirty="0">
                <a:solidFill>
                  <a:schemeClr val="tx1"/>
                </a:solidFill>
                <a:latin typeface="Georgia" panose="02040502050405020303" pitchFamily="18" charset="0"/>
                <a:ea typeface="Calibri"/>
                <a:cs typeface="Calibri"/>
                <a:sym typeface="Calibri"/>
              </a:rPr>
              <a:t> che rappresenti funzioni e ruoli dei soggetti coinvolti  e mansionario aggiornati;</a:t>
            </a:r>
            <a:endParaRPr sz="1100" dirty="0">
              <a:solidFill>
                <a:schemeClr val="tx1"/>
              </a:solidFill>
              <a:latin typeface="Georgia" panose="02040502050405020303" pitchFamily="18" charset="0"/>
              <a:ea typeface="Calibri"/>
              <a:cs typeface="Calibri"/>
              <a:sym typeface="Calibri"/>
            </a:endParaRPr>
          </a:p>
          <a:p>
            <a:pPr marL="540000" lvl="0" indent="-533400" algn="l" rtl="0">
              <a:lnSpc>
                <a:spcPct val="140000"/>
              </a:lnSpc>
              <a:spcBef>
                <a:spcPts val="0"/>
              </a:spcBef>
              <a:spcAft>
                <a:spcPts val="0"/>
              </a:spcAft>
              <a:buClrTx/>
              <a:buSzPts val="1200"/>
              <a:buFont typeface="Wingdings" panose="05000000000000000000" pitchFamily="2" charset="2"/>
              <a:buChar char="v"/>
            </a:pPr>
            <a:r>
              <a:rPr lang="it-IT" sz="1100" dirty="0">
                <a:solidFill>
                  <a:schemeClr val="tx1"/>
                </a:solidFill>
                <a:latin typeface="Georgia" panose="02040502050405020303" pitchFamily="18" charset="0"/>
                <a:ea typeface="Calibri"/>
                <a:cs typeface="Calibri"/>
                <a:sym typeface="Calibri"/>
              </a:rPr>
              <a:t>struttura organizzativa ben delineata e  personale competente e formato;</a:t>
            </a:r>
            <a:endParaRPr sz="1100" dirty="0">
              <a:solidFill>
                <a:schemeClr val="tx1"/>
              </a:solidFill>
              <a:latin typeface="Georgia" panose="02040502050405020303" pitchFamily="18" charset="0"/>
              <a:ea typeface="Calibri"/>
              <a:cs typeface="Calibri"/>
              <a:sym typeface="Calibri"/>
            </a:endParaRPr>
          </a:p>
          <a:p>
            <a:pPr marL="178050" lvl="3" indent="-171450">
              <a:lnSpc>
                <a:spcPct val="141250"/>
              </a:lnSpc>
              <a:buClrTx/>
              <a:buSzPts val="1200"/>
              <a:buFont typeface="Wingdings" panose="05000000000000000000" pitchFamily="2" charset="2"/>
              <a:buChar char="v"/>
            </a:pPr>
            <a:r>
              <a:rPr lang="it-IT" sz="1100" dirty="0">
                <a:solidFill>
                  <a:schemeClr val="tx1"/>
                </a:solidFill>
                <a:latin typeface="Georgia" panose="02040502050405020303" pitchFamily="18" charset="0"/>
                <a:ea typeface="Calibri"/>
                <a:cs typeface="Calibri"/>
                <a:sym typeface="Calibri"/>
              </a:rPr>
              <a:t>           un adeguato sistema di gestione e monitoraggio dei rischi con codificazione delle procedure interne;</a:t>
            </a:r>
            <a:endParaRPr sz="1100" dirty="0">
              <a:solidFill>
                <a:schemeClr val="tx1"/>
              </a:solidFill>
              <a:latin typeface="Georgia" panose="02040502050405020303" pitchFamily="18" charset="0"/>
              <a:ea typeface="Calibri"/>
              <a:cs typeface="Calibri"/>
              <a:sym typeface="Calibri"/>
            </a:endParaRPr>
          </a:p>
          <a:p>
            <a:pPr marL="0" lvl="0" indent="0" algn="l" rtl="0">
              <a:lnSpc>
                <a:spcPct val="141250"/>
              </a:lnSpc>
              <a:spcBef>
                <a:spcPts val="1655"/>
              </a:spcBef>
              <a:spcAft>
                <a:spcPts val="0"/>
              </a:spcAft>
              <a:buNone/>
            </a:pPr>
            <a:r>
              <a:rPr lang="it-IT" sz="1100" dirty="0">
                <a:solidFill>
                  <a:schemeClr val="tx1"/>
                </a:solidFill>
                <a:latin typeface="Georgia" panose="02040502050405020303" pitchFamily="18" charset="0"/>
                <a:ea typeface="Calibri"/>
                <a:cs typeface="Calibri"/>
                <a:sym typeface="Calibri"/>
              </a:rPr>
              <a:t>Quanto </a:t>
            </a:r>
            <a:r>
              <a:rPr lang="it-IT" sz="1100" b="1" dirty="0">
                <a:solidFill>
                  <a:schemeClr val="tx1"/>
                </a:solidFill>
                <a:latin typeface="Georgia" panose="02040502050405020303" pitchFamily="18" charset="0"/>
                <a:ea typeface="Calibri"/>
                <a:cs typeface="Calibri"/>
                <a:sym typeface="Calibri"/>
              </a:rPr>
              <a:t>all’assetto amministrativo</a:t>
            </a:r>
            <a:r>
              <a:rPr lang="it-IT" sz="1100" dirty="0">
                <a:solidFill>
                  <a:schemeClr val="tx1"/>
                </a:solidFill>
                <a:latin typeface="Georgia" panose="02040502050405020303" pitchFamily="18" charset="0"/>
                <a:ea typeface="Calibri"/>
                <a:cs typeface="Calibri"/>
                <a:sym typeface="Calibri"/>
              </a:rPr>
              <a:t> :</a:t>
            </a:r>
            <a:endParaRPr sz="1100" dirty="0">
              <a:solidFill>
                <a:schemeClr val="tx1"/>
              </a:solidFill>
              <a:latin typeface="Georgia" panose="02040502050405020303" pitchFamily="18" charset="0"/>
              <a:ea typeface="Calibri"/>
              <a:cs typeface="Calibri"/>
              <a:sym typeface="Calibri"/>
            </a:endParaRPr>
          </a:p>
          <a:p>
            <a:pPr marL="540000" lvl="0" indent="-533400" algn="l" rtl="0">
              <a:lnSpc>
                <a:spcPct val="140000"/>
              </a:lnSpc>
              <a:spcBef>
                <a:spcPts val="0"/>
              </a:spcBef>
              <a:spcAft>
                <a:spcPts val="0"/>
              </a:spcAft>
              <a:buClrTx/>
              <a:buSzPts val="1200"/>
              <a:buFont typeface="Wingdings" panose="05000000000000000000" pitchFamily="2" charset="2"/>
              <a:buChar char="v"/>
            </a:pPr>
            <a:r>
              <a:rPr lang="it-IT" sz="1100" dirty="0">
                <a:solidFill>
                  <a:schemeClr val="tx1"/>
                </a:solidFill>
                <a:latin typeface="Georgia" panose="02040502050405020303" pitchFamily="18" charset="0"/>
                <a:ea typeface="Calibri"/>
                <a:cs typeface="Calibri"/>
                <a:sym typeface="Calibri"/>
              </a:rPr>
              <a:t>redazione di strumenti di natura previsionale (bilanci di previsione – budget di tesoriera e business </a:t>
            </a:r>
            <a:r>
              <a:rPr lang="it-IT" sz="1100" dirty="0" err="1">
                <a:solidFill>
                  <a:schemeClr val="tx1"/>
                </a:solidFill>
                <a:latin typeface="Georgia" panose="02040502050405020303" pitchFamily="18" charset="0"/>
                <a:ea typeface="Calibri"/>
                <a:cs typeface="Calibri"/>
                <a:sym typeface="Calibri"/>
              </a:rPr>
              <a:t>plan</a:t>
            </a:r>
            <a:r>
              <a:rPr lang="it-IT" sz="1100" dirty="0">
                <a:solidFill>
                  <a:schemeClr val="tx1"/>
                </a:solidFill>
                <a:latin typeface="Georgia" panose="02040502050405020303" pitchFamily="18" charset="0"/>
                <a:ea typeface="Calibri"/>
                <a:cs typeface="Calibri"/>
                <a:sym typeface="Calibri"/>
              </a:rPr>
              <a:t>);</a:t>
            </a:r>
            <a:endParaRPr sz="1100" dirty="0">
              <a:solidFill>
                <a:schemeClr val="tx1"/>
              </a:solidFill>
              <a:latin typeface="Georgia" panose="02040502050405020303" pitchFamily="18" charset="0"/>
              <a:ea typeface="Calibri"/>
              <a:cs typeface="Calibri"/>
              <a:sym typeface="Calibri"/>
            </a:endParaRPr>
          </a:p>
          <a:p>
            <a:pPr marL="540000" lvl="0" indent="-533400" algn="l" rtl="0">
              <a:lnSpc>
                <a:spcPct val="140000"/>
              </a:lnSpc>
              <a:spcBef>
                <a:spcPts val="0"/>
              </a:spcBef>
              <a:spcAft>
                <a:spcPts val="0"/>
              </a:spcAft>
              <a:buClrTx/>
              <a:buSzPts val="1200"/>
              <a:buFont typeface="Wingdings" panose="05000000000000000000" pitchFamily="2" charset="2"/>
              <a:buChar char="v"/>
            </a:pPr>
            <a:r>
              <a:rPr lang="it-IT" sz="1100" dirty="0">
                <a:solidFill>
                  <a:schemeClr val="tx1"/>
                </a:solidFill>
                <a:latin typeface="Georgia" panose="02040502050405020303" pitchFamily="18" charset="0"/>
                <a:ea typeface="Calibri"/>
                <a:cs typeface="Calibri"/>
                <a:sym typeface="Calibri"/>
              </a:rPr>
              <a:t>predisposizione di strumenti di informativa tra le varie funzioni e di un reporting periodico;</a:t>
            </a:r>
            <a:endParaRPr sz="1100" dirty="0">
              <a:solidFill>
                <a:schemeClr val="tx1"/>
              </a:solidFill>
              <a:latin typeface="Georgia" panose="02040502050405020303" pitchFamily="18" charset="0"/>
              <a:ea typeface="Calibri"/>
              <a:cs typeface="Calibri"/>
              <a:sym typeface="Calibri"/>
            </a:endParaRPr>
          </a:p>
          <a:p>
            <a:pPr marL="540000" lvl="0" indent="-533400" algn="l" rtl="0">
              <a:lnSpc>
                <a:spcPct val="141250"/>
              </a:lnSpc>
              <a:spcBef>
                <a:spcPts val="0"/>
              </a:spcBef>
              <a:spcAft>
                <a:spcPts val="0"/>
              </a:spcAft>
              <a:buClrTx/>
              <a:buSzPts val="1200"/>
              <a:buFont typeface="Wingdings" panose="05000000000000000000" pitchFamily="2" charset="2"/>
              <a:buChar char="v"/>
            </a:pPr>
            <a:r>
              <a:rPr lang="it-IT" sz="1100" dirty="0">
                <a:solidFill>
                  <a:schemeClr val="tx1"/>
                </a:solidFill>
                <a:latin typeface="Georgia" panose="02040502050405020303" pitchFamily="18" charset="0"/>
                <a:ea typeface="Calibri"/>
                <a:cs typeface="Calibri"/>
                <a:sym typeface="Calibri"/>
              </a:rPr>
              <a:t>redazione di un  piano industriale.</a:t>
            </a:r>
            <a:endParaRPr sz="1100" dirty="0">
              <a:solidFill>
                <a:schemeClr val="tx1"/>
              </a:solidFill>
              <a:latin typeface="Georgia" panose="02040502050405020303" pitchFamily="18" charset="0"/>
              <a:ea typeface="Calibri"/>
              <a:cs typeface="Calibri"/>
              <a:sym typeface="Calibri"/>
            </a:endParaRPr>
          </a:p>
          <a:p>
            <a:pPr marL="0" lvl="0" indent="0" algn="l" rtl="0">
              <a:lnSpc>
                <a:spcPct val="141250"/>
              </a:lnSpc>
              <a:spcBef>
                <a:spcPts val="1650"/>
              </a:spcBef>
              <a:spcAft>
                <a:spcPts val="0"/>
              </a:spcAft>
              <a:buNone/>
            </a:pPr>
            <a:r>
              <a:rPr lang="it-IT" sz="1100" dirty="0">
                <a:solidFill>
                  <a:schemeClr val="tx1"/>
                </a:solidFill>
                <a:latin typeface="Georgia" panose="02040502050405020303" pitchFamily="18" charset="0"/>
                <a:ea typeface="Calibri"/>
                <a:cs typeface="Calibri"/>
                <a:sym typeface="Calibri"/>
              </a:rPr>
              <a:t>Quanto </a:t>
            </a:r>
            <a:r>
              <a:rPr lang="it-IT" sz="1100" b="1" dirty="0">
                <a:solidFill>
                  <a:schemeClr val="tx1"/>
                </a:solidFill>
                <a:latin typeface="Georgia" panose="02040502050405020303" pitchFamily="18" charset="0"/>
                <a:ea typeface="Calibri"/>
                <a:cs typeface="Calibri"/>
                <a:sym typeface="Calibri"/>
              </a:rPr>
              <a:t>all’assetto contabile </a:t>
            </a:r>
            <a:r>
              <a:rPr lang="it-IT" sz="1100" dirty="0">
                <a:solidFill>
                  <a:schemeClr val="tx1"/>
                </a:solidFill>
                <a:latin typeface="Georgia" panose="02040502050405020303" pitchFamily="18" charset="0"/>
                <a:ea typeface="Calibri"/>
                <a:cs typeface="Calibri"/>
                <a:sym typeface="Calibri"/>
              </a:rPr>
              <a:t>:</a:t>
            </a:r>
            <a:endParaRPr sz="1100" dirty="0">
              <a:solidFill>
                <a:schemeClr val="tx1"/>
              </a:solidFill>
              <a:latin typeface="Georgia" panose="02040502050405020303" pitchFamily="18" charset="0"/>
              <a:ea typeface="Calibri"/>
              <a:cs typeface="Calibri"/>
              <a:sym typeface="Calibri"/>
            </a:endParaRPr>
          </a:p>
          <a:p>
            <a:pPr marL="540000" lvl="0" indent="-533400" algn="l" rtl="0">
              <a:lnSpc>
                <a:spcPct val="140000"/>
              </a:lnSpc>
              <a:spcBef>
                <a:spcPts val="0"/>
              </a:spcBef>
              <a:spcAft>
                <a:spcPts val="0"/>
              </a:spcAft>
              <a:buClrTx/>
              <a:buSzPts val="1200"/>
              <a:buFont typeface="Wingdings" panose="05000000000000000000" pitchFamily="2" charset="2"/>
              <a:buChar char="v"/>
            </a:pPr>
            <a:r>
              <a:rPr lang="it-IT" sz="1100" dirty="0">
                <a:solidFill>
                  <a:schemeClr val="tx1"/>
                </a:solidFill>
                <a:latin typeface="Georgia" panose="02040502050405020303" pitchFamily="18" charset="0"/>
                <a:ea typeface="Calibri"/>
                <a:cs typeface="Calibri"/>
                <a:sym typeface="Calibri"/>
              </a:rPr>
              <a:t>Formalizzazione delle procedure interne ed aggiornamento contabile;</a:t>
            </a:r>
            <a:endParaRPr sz="1100" dirty="0">
              <a:solidFill>
                <a:schemeClr val="tx1"/>
              </a:solidFill>
              <a:latin typeface="Georgia" panose="02040502050405020303" pitchFamily="18" charset="0"/>
              <a:ea typeface="Calibri"/>
              <a:cs typeface="Calibri"/>
              <a:sym typeface="Calibri"/>
            </a:endParaRPr>
          </a:p>
          <a:p>
            <a:pPr marL="540000" lvl="0" indent="-533400" algn="l" rtl="0">
              <a:lnSpc>
                <a:spcPct val="140000"/>
              </a:lnSpc>
              <a:spcBef>
                <a:spcPts val="0"/>
              </a:spcBef>
              <a:spcAft>
                <a:spcPts val="0"/>
              </a:spcAft>
              <a:buClrTx/>
              <a:buSzPts val="1200"/>
              <a:buFont typeface="Wingdings" panose="05000000000000000000" pitchFamily="2" charset="2"/>
              <a:buChar char="v"/>
            </a:pPr>
            <a:r>
              <a:rPr lang="it-IT" sz="1100" dirty="0">
                <a:solidFill>
                  <a:schemeClr val="tx1"/>
                </a:solidFill>
                <a:latin typeface="Georgia" panose="02040502050405020303" pitchFamily="18" charset="0"/>
                <a:ea typeface="Calibri"/>
                <a:cs typeface="Calibri"/>
                <a:sym typeface="Calibri"/>
              </a:rPr>
              <a:t>analisi di bilancio nelle diverse articolazioni patrimoniali, economico e finanziarie;</a:t>
            </a:r>
            <a:endParaRPr sz="1100" dirty="0">
              <a:solidFill>
                <a:schemeClr val="tx1"/>
              </a:solidFill>
              <a:latin typeface="Georgia" panose="02040502050405020303" pitchFamily="18" charset="0"/>
              <a:ea typeface="Calibri"/>
              <a:cs typeface="Calibri"/>
              <a:sym typeface="Calibri"/>
            </a:endParaRPr>
          </a:p>
          <a:p>
            <a:pPr marL="540000" indent="-533400">
              <a:lnSpc>
                <a:spcPct val="140000"/>
              </a:lnSpc>
              <a:buClrTx/>
              <a:buSzPts val="1200"/>
              <a:buFont typeface="Wingdings" panose="05000000000000000000" pitchFamily="2" charset="2"/>
              <a:buChar char="v"/>
            </a:pPr>
            <a:r>
              <a:rPr lang="it-IT" sz="1100" dirty="0">
                <a:solidFill>
                  <a:schemeClr val="tx1"/>
                </a:solidFill>
                <a:latin typeface="Georgia" panose="02040502050405020303" pitchFamily="18" charset="0"/>
                <a:ea typeface="Calibri"/>
                <a:cs typeface="Calibri"/>
                <a:sym typeface="Calibri"/>
              </a:rPr>
              <a:t>KPI specifici finanziari e non finanziari, analisi per margini e PFN</a:t>
            </a:r>
            <a:endParaRPr sz="1100" dirty="0">
              <a:solidFill>
                <a:schemeClr val="tx1"/>
              </a:solidFill>
              <a:latin typeface="Georgia" panose="02040502050405020303" pitchFamily="18" charset="0"/>
              <a:ea typeface="Calibri"/>
              <a:cs typeface="Calibri"/>
              <a:sym typeface="Calibri"/>
            </a:endParaRPr>
          </a:p>
          <a:p>
            <a:pPr marL="540000" lvl="0" indent="-533400" algn="l" rtl="0">
              <a:lnSpc>
                <a:spcPct val="140000"/>
              </a:lnSpc>
              <a:spcBef>
                <a:spcPts val="0"/>
              </a:spcBef>
              <a:spcAft>
                <a:spcPts val="0"/>
              </a:spcAft>
              <a:buClrTx/>
              <a:buSzPts val="1200"/>
              <a:buFont typeface="Wingdings" panose="05000000000000000000" pitchFamily="2" charset="2"/>
              <a:buChar char="v"/>
            </a:pPr>
            <a:r>
              <a:rPr lang="it-IT" sz="1100" dirty="0">
                <a:solidFill>
                  <a:schemeClr val="tx1"/>
                </a:solidFill>
                <a:latin typeface="Georgia" panose="02040502050405020303" pitchFamily="18" charset="0"/>
                <a:ea typeface="Calibri"/>
                <a:cs typeface="Calibri"/>
                <a:sym typeface="Calibri"/>
              </a:rPr>
              <a:t>predisposizione di rendiconto finanziario;</a:t>
            </a:r>
          </a:p>
          <a:p>
            <a:pPr marL="540000" lvl="0" indent="-533400" algn="l" rtl="0">
              <a:lnSpc>
                <a:spcPct val="150000"/>
              </a:lnSpc>
              <a:spcBef>
                <a:spcPts val="0"/>
              </a:spcBef>
              <a:spcAft>
                <a:spcPts val="0"/>
              </a:spcAft>
              <a:buClrTx/>
              <a:buSzPts val="1200"/>
              <a:buFont typeface="Wingdings" panose="05000000000000000000" pitchFamily="2" charset="2"/>
              <a:buChar char="v"/>
            </a:pPr>
            <a:r>
              <a:rPr lang="it-IT" sz="1100" dirty="0">
                <a:solidFill>
                  <a:schemeClr val="tx1"/>
                </a:solidFill>
                <a:latin typeface="Georgia" panose="02040502050405020303" pitchFamily="18" charset="0"/>
                <a:ea typeface="Calibri"/>
                <a:cs typeface="Calibri"/>
                <a:sym typeface="Calibri"/>
              </a:rPr>
              <a:t>Predisposizione di bilanci previsionali e di budget di tesoreria </a:t>
            </a:r>
            <a:endParaRPr sz="1100" dirty="0">
              <a:solidFill>
                <a:schemeClr val="tx1"/>
              </a:solidFill>
              <a:latin typeface="Georgia" panose="02040502050405020303" pitchFamily="18" charset="0"/>
              <a:ea typeface="Calibri"/>
              <a:cs typeface="Calibri"/>
              <a:sym typeface="Calibri"/>
            </a:endParaRPr>
          </a:p>
          <a:p>
            <a:pPr marL="540000" marR="643890" lvl="0" indent="-546100" algn="l" rtl="0">
              <a:lnSpc>
                <a:spcPct val="150000"/>
              </a:lnSpc>
              <a:spcBef>
                <a:spcPts val="10"/>
              </a:spcBef>
              <a:spcAft>
                <a:spcPts val="0"/>
              </a:spcAft>
              <a:buClr>
                <a:schemeClr val="dk1"/>
              </a:buClr>
              <a:buSzPts val="1400"/>
              <a:buFont typeface="Wingdings" panose="05000000000000000000" pitchFamily="2" charset="2"/>
              <a:buChar char="v"/>
            </a:pPr>
            <a:r>
              <a:rPr lang="it-IT" sz="1100" dirty="0">
                <a:solidFill>
                  <a:schemeClr val="tx1"/>
                </a:solidFill>
                <a:latin typeface="Georgia" panose="02040502050405020303" pitchFamily="18" charset="0"/>
                <a:ea typeface="Calibri"/>
                <a:cs typeface="Calibri"/>
                <a:sym typeface="Calibri"/>
              </a:rPr>
              <a:t>Il rispetto dei termini per la formazione del progetto di bilancio che garantisca corretta informativa ai sindaci.</a:t>
            </a:r>
            <a:endParaRPr sz="1100" dirty="0">
              <a:solidFill>
                <a:schemeClr val="tx1"/>
              </a:solidFill>
              <a:latin typeface="Georgia" panose="02040502050405020303" pitchFamily="18" charset="0"/>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357169" y="1376920"/>
            <a:ext cx="9068185" cy="750819"/>
          </a:xfrm>
        </p:spPr>
        <p:txBody>
          <a:bodyPr/>
          <a:lstStyle/>
          <a:p>
            <a:pPr marL="114300" indent="0">
              <a:buNone/>
            </a:pPr>
            <a:r>
              <a:rPr lang="it-IT" sz="1600" dirty="0"/>
              <a:t>L’Assetto Organizzativo si riferisce alla struttura e alle procedure mediante cui un’impresa assegna potere decisionale e responsabilità ai suoi membri.  In particolare </a:t>
            </a:r>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200" smtClean="0"/>
              <a:t>42</a:t>
            </a:fld>
            <a:endParaRPr lang="it-IT" dirty="0"/>
          </a:p>
        </p:txBody>
      </p:sp>
      <p:graphicFrame>
        <p:nvGraphicFramePr>
          <p:cNvPr id="7" name="Diagramma 6"/>
          <p:cNvGraphicFramePr/>
          <p:nvPr>
            <p:extLst>
              <p:ext uri="{D42A27DB-BD31-4B8C-83A1-F6EECF244321}">
                <p14:modId xmlns:p14="http://schemas.microsoft.com/office/powerpoint/2010/main" val="858810832"/>
              </p:ext>
            </p:extLst>
          </p:nvPr>
        </p:nvGraphicFramePr>
        <p:xfrm>
          <a:off x="1454565" y="2068853"/>
          <a:ext cx="7296185" cy="435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olo 4"/>
          <p:cNvSpPr>
            <a:spLocks noGrp="1"/>
          </p:cNvSpPr>
          <p:nvPr>
            <p:ph type="title"/>
          </p:nvPr>
        </p:nvSpPr>
        <p:spPr>
          <a:xfrm>
            <a:off x="484254" y="861646"/>
            <a:ext cx="8411308" cy="633046"/>
          </a:xfrm>
        </p:spPr>
        <p:txBody>
          <a:bodyPr/>
          <a:lstStyle/>
          <a:p>
            <a:r>
              <a:rPr lang="it-IT" sz="2800" dirty="0">
                <a:solidFill>
                  <a:schemeClr val="accent6">
                    <a:lumMod val="75000"/>
                  </a:schemeClr>
                </a:solidFill>
                <a:latin typeface="Georgia" panose="02040502050405020303" pitchFamily="18" charset="0"/>
              </a:rPr>
              <a:t>ASSETTO ORGANIZZATIVO</a:t>
            </a:r>
          </a:p>
        </p:txBody>
      </p:sp>
    </p:spTree>
    <p:extLst>
      <p:ext uri="{BB962C8B-B14F-4D97-AF65-F5344CB8AC3E}">
        <p14:creationId xmlns:p14="http://schemas.microsoft.com/office/powerpoint/2010/main" val="3506579581"/>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262" y="766109"/>
            <a:ext cx="8915400" cy="811823"/>
          </a:xfrm>
        </p:spPr>
        <p:txBody>
          <a:bodyPr/>
          <a:lstStyle/>
          <a:p>
            <a:r>
              <a:rPr lang="it-IT" sz="2800" dirty="0">
                <a:solidFill>
                  <a:schemeClr val="accent6">
                    <a:lumMod val="75000"/>
                  </a:schemeClr>
                </a:solidFill>
                <a:latin typeface="Georgia" panose="02040502050405020303" pitchFamily="18" charset="0"/>
              </a:rPr>
              <a:t>ASSETTO AMMINISTRATIVO</a:t>
            </a:r>
          </a:p>
        </p:txBody>
      </p:sp>
      <p:sp>
        <p:nvSpPr>
          <p:cNvPr id="3" name="Segnaposto testo 2"/>
          <p:cNvSpPr>
            <a:spLocks noGrp="1"/>
          </p:cNvSpPr>
          <p:nvPr>
            <p:ph type="body" idx="1"/>
          </p:nvPr>
        </p:nvSpPr>
        <p:spPr>
          <a:xfrm>
            <a:off x="539262" y="1347580"/>
            <a:ext cx="8915400" cy="977289"/>
          </a:xfrm>
        </p:spPr>
        <p:txBody>
          <a:bodyPr/>
          <a:lstStyle/>
          <a:p>
            <a:pPr marL="114300" indent="0">
              <a:buNone/>
            </a:pPr>
            <a:r>
              <a:rPr lang="it-IT" sz="1600" dirty="0"/>
              <a:t>L’Assetto Amministrativo è focalizzato sull’implementazione di procedure che garantiscano un’organizzazione efficiente delle attività aziendali. Include:</a:t>
            </a:r>
          </a:p>
          <a:p>
            <a:pPr marL="114300" indent="0">
              <a:buNone/>
            </a:pPr>
            <a:endParaRPr lang="it-IT" dirty="0"/>
          </a:p>
        </p:txBody>
      </p:sp>
      <p:sp>
        <p:nvSpPr>
          <p:cNvPr id="4" name="Segnaposto numero diapositiva 3"/>
          <p:cNvSpPr>
            <a:spLocks noGrp="1"/>
          </p:cNvSpPr>
          <p:nvPr>
            <p:ph type="sldNum" idx="12"/>
          </p:nvPr>
        </p:nvSpPr>
        <p:spPr>
          <a:xfrm>
            <a:off x="4804208" y="6409183"/>
            <a:ext cx="825500" cy="366712"/>
          </a:xfrm>
        </p:spPr>
        <p:txBody>
          <a:bodyPr/>
          <a:lstStyle/>
          <a:p>
            <a:pPr marL="0" lvl="0" indent="0" algn="r" rtl="0">
              <a:spcBef>
                <a:spcPts val="0"/>
              </a:spcBef>
              <a:spcAft>
                <a:spcPts val="0"/>
              </a:spcAft>
              <a:buNone/>
            </a:pPr>
            <a:fld id="{00000000-1234-1234-1234-123412341234}" type="slidenum">
              <a:rPr lang="it-IT" sz="1400" smtClean="0"/>
              <a:t>43</a:t>
            </a:fld>
            <a:endParaRPr lang="it-IT" dirty="0"/>
          </a:p>
        </p:txBody>
      </p:sp>
      <p:graphicFrame>
        <p:nvGraphicFramePr>
          <p:cNvPr id="5" name="Diagramma 4"/>
          <p:cNvGraphicFramePr/>
          <p:nvPr>
            <p:extLst>
              <p:ext uri="{D42A27DB-BD31-4B8C-83A1-F6EECF244321}">
                <p14:modId xmlns:p14="http://schemas.microsoft.com/office/powerpoint/2010/main" val="1486333236"/>
              </p:ext>
            </p:extLst>
          </p:nvPr>
        </p:nvGraphicFramePr>
        <p:xfrm>
          <a:off x="411773" y="1934308"/>
          <a:ext cx="9170377" cy="4395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1252019"/>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0822" y="703385"/>
            <a:ext cx="8812823" cy="844061"/>
          </a:xfrm>
        </p:spPr>
        <p:txBody>
          <a:bodyPr/>
          <a:lstStyle/>
          <a:p>
            <a:r>
              <a:rPr lang="it-IT" sz="2800" dirty="0">
                <a:solidFill>
                  <a:schemeClr val="accent6">
                    <a:lumMod val="75000"/>
                  </a:schemeClr>
                </a:solidFill>
                <a:latin typeface="Georgia" panose="02040502050405020303" pitchFamily="18" charset="0"/>
              </a:rPr>
              <a:t>ASSETTO CONTABILE</a:t>
            </a:r>
          </a:p>
        </p:txBody>
      </p:sp>
      <p:sp>
        <p:nvSpPr>
          <p:cNvPr id="3" name="Segnaposto testo 2"/>
          <p:cNvSpPr>
            <a:spLocks noGrp="1"/>
          </p:cNvSpPr>
          <p:nvPr>
            <p:ph type="body" idx="1"/>
          </p:nvPr>
        </p:nvSpPr>
        <p:spPr>
          <a:xfrm>
            <a:off x="316524" y="1311233"/>
            <a:ext cx="8610600" cy="704727"/>
          </a:xfrm>
        </p:spPr>
        <p:txBody>
          <a:bodyPr/>
          <a:lstStyle/>
          <a:p>
            <a:pPr marL="114300" indent="0">
              <a:buNone/>
            </a:pPr>
            <a:r>
              <a:rPr lang="it-IT" sz="1600" dirty="0"/>
              <a:t>L’Assetto Contabile riguarda il sistema utilizzato dall’impresa per monitorare, registrare e rendicontare gli eventi economici e finanziari. </a:t>
            </a:r>
          </a:p>
          <a:p>
            <a:pPr marL="114300" indent="0">
              <a:buNone/>
            </a:pP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200" smtClean="0"/>
              <a:t>44</a:t>
            </a:fld>
            <a:endParaRPr lang="it-IT" sz="1400" dirty="0"/>
          </a:p>
        </p:txBody>
      </p:sp>
      <p:graphicFrame>
        <p:nvGraphicFramePr>
          <p:cNvPr id="5" name="Diagramma 4"/>
          <p:cNvGraphicFramePr/>
          <p:nvPr>
            <p:extLst>
              <p:ext uri="{D42A27DB-BD31-4B8C-83A1-F6EECF244321}">
                <p14:modId xmlns:p14="http://schemas.microsoft.com/office/powerpoint/2010/main" val="2706410903"/>
              </p:ext>
            </p:extLst>
          </p:nvPr>
        </p:nvGraphicFramePr>
        <p:xfrm>
          <a:off x="1571870" y="1958157"/>
          <a:ext cx="6604000" cy="4402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6221804"/>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927" y="522515"/>
            <a:ext cx="9158773" cy="714048"/>
          </a:xfrm>
        </p:spPr>
        <p:txBody>
          <a:bodyPr/>
          <a:lstStyle/>
          <a:p>
            <a:r>
              <a:rPr lang="it-IT" sz="2400" dirty="0">
                <a:solidFill>
                  <a:schemeClr val="accent6">
                    <a:lumMod val="75000"/>
                  </a:schemeClr>
                </a:solidFill>
                <a:latin typeface="Georgia" panose="02040502050405020303" pitchFamily="18" charset="0"/>
              </a:rPr>
              <a:t>Quando un assetto è adeguato?</a:t>
            </a:r>
          </a:p>
        </p:txBody>
      </p:sp>
      <p:sp>
        <p:nvSpPr>
          <p:cNvPr id="3" name="Segnaposto testo 2"/>
          <p:cNvSpPr>
            <a:spLocks noGrp="1"/>
          </p:cNvSpPr>
          <p:nvPr>
            <p:ph type="body" idx="1"/>
          </p:nvPr>
        </p:nvSpPr>
        <p:spPr>
          <a:xfrm>
            <a:off x="177282" y="1129005"/>
            <a:ext cx="9233418" cy="5444834"/>
          </a:xfrm>
        </p:spPr>
        <p:txBody>
          <a:bodyPr/>
          <a:lstStyle/>
          <a:p>
            <a:pPr marL="114300" indent="0">
              <a:buNone/>
            </a:pPr>
            <a:r>
              <a:rPr lang="it-IT" sz="1300" dirty="0"/>
              <a:t>In sintesi, </a:t>
            </a:r>
            <a:r>
              <a:rPr lang="it-IT" sz="1300" b="1" dirty="0"/>
              <a:t>l’adempimento agli adeguati assetti organizzativi </a:t>
            </a:r>
            <a:r>
              <a:rPr lang="it-IT" sz="1300" dirty="0"/>
              <a:t>aiuta le imprese a operare in modo efficace ed efficiente, promuovendo al contempo la conformità con le leggi e le normative pertinenti.</a:t>
            </a:r>
          </a:p>
          <a:p>
            <a:pPr marL="114300" indent="0">
              <a:buNone/>
            </a:pPr>
            <a:endParaRPr lang="it-IT" sz="1300" dirty="0"/>
          </a:p>
          <a:p>
            <a:pPr marL="114300" indent="0">
              <a:buNone/>
            </a:pPr>
            <a:r>
              <a:rPr lang="it-IT" sz="1300" dirty="0"/>
              <a:t>L’</a:t>
            </a:r>
            <a:r>
              <a:rPr lang="it-IT" sz="1300" b="1" dirty="0"/>
              <a:t>assetto amministrativo e contabile </a:t>
            </a:r>
            <a:r>
              <a:rPr lang="it-IT" sz="1300" dirty="0"/>
              <a:t>deve, invece, ritenersi adeguato se garantisce il raggiungimento di alcuni obiettivi minimi, quali, ad esempio:</a:t>
            </a:r>
          </a:p>
          <a:p>
            <a:pPr lvl="0">
              <a:buClrTx/>
            </a:pPr>
            <a:r>
              <a:rPr lang="it-IT" sz="1300" dirty="0"/>
              <a:t>l’efficienza e l’efficacia dei processi aziendali;</a:t>
            </a:r>
          </a:p>
          <a:p>
            <a:pPr lvl="0">
              <a:buClrTx/>
            </a:pPr>
            <a:r>
              <a:rPr lang="it-IT" sz="1300" dirty="0"/>
              <a:t>la rilevazione contabile tempestiva, regolare, corretta, completa e, pertanto, attendibile;</a:t>
            </a:r>
          </a:p>
          <a:p>
            <a:pPr lvl="0">
              <a:buClrTx/>
            </a:pPr>
            <a:r>
              <a:rPr lang="it-IT" sz="1300" dirty="0"/>
              <a:t>la produzione di dati utili per l’assunzione delle decisioni gestionali, la salvaguardia del patrimonio aziendale e la redazione del bilancio d’esercizio;</a:t>
            </a:r>
          </a:p>
          <a:p>
            <a:pPr lvl="0">
              <a:buClrTx/>
            </a:pPr>
            <a:r>
              <a:rPr lang="it-IT" sz="1300" dirty="0"/>
              <a:t>la gestione integrata dei rischi</a:t>
            </a:r>
          </a:p>
          <a:p>
            <a:pPr marL="114300" indent="0">
              <a:buClrTx/>
              <a:buNone/>
            </a:pPr>
            <a:endParaRPr lang="it-IT" sz="1300" dirty="0"/>
          </a:p>
          <a:p>
            <a:pPr>
              <a:buClrTx/>
            </a:pPr>
            <a:r>
              <a:rPr lang="it-IT" sz="1300" dirty="0"/>
              <a:t>Conseguentemente, la suddetta adeguatezza degli assetti aziendali presuppone un </a:t>
            </a:r>
            <a:r>
              <a:rPr lang="it-IT" sz="1300" b="1" dirty="0"/>
              <a:t>approccio ordinato alla gestione</a:t>
            </a:r>
            <a:r>
              <a:rPr lang="it-IT" sz="1300" dirty="0"/>
              <a:t>, che richiede la sussistenza di alcune circostanze essenziali:</a:t>
            </a:r>
          </a:p>
          <a:p>
            <a:pPr lvl="0">
              <a:buClrTx/>
            </a:pPr>
            <a:r>
              <a:rPr lang="it-IT" sz="1300" dirty="0"/>
              <a:t>l’organigramma per funzioni;</a:t>
            </a:r>
          </a:p>
          <a:p>
            <a:pPr lvl="0">
              <a:buClrTx/>
            </a:pPr>
            <a:r>
              <a:rPr lang="it-IT" sz="1300" dirty="0"/>
              <a:t>i flussi informativi attendibili;</a:t>
            </a:r>
          </a:p>
          <a:p>
            <a:pPr lvl="0">
              <a:buClrTx/>
            </a:pPr>
            <a:r>
              <a:rPr lang="it-IT" sz="1300" dirty="0"/>
              <a:t>l’analisi dei rischi, dei </a:t>
            </a:r>
            <a:r>
              <a:rPr lang="it-IT" sz="1300" b="1" dirty="0"/>
              <a:t>punti di forza e debolezza</a:t>
            </a:r>
            <a:r>
              <a:rPr lang="it-IT" sz="1300" dirty="0"/>
              <a:t>;</a:t>
            </a:r>
          </a:p>
          <a:p>
            <a:pPr lvl="0">
              <a:buClrTx/>
            </a:pPr>
            <a:r>
              <a:rPr lang="it-IT" sz="1300" dirty="0"/>
              <a:t>un </a:t>
            </a:r>
            <a:r>
              <a:rPr lang="it-IT" sz="1300" b="1" dirty="0"/>
              <a:t>reporting periodico</a:t>
            </a:r>
            <a:r>
              <a:rPr lang="it-IT" sz="1300" dirty="0"/>
              <a:t>, con frequenza preferibilmente trimestrale;</a:t>
            </a:r>
          </a:p>
          <a:p>
            <a:pPr lvl="0">
              <a:buClrTx/>
            </a:pPr>
            <a:r>
              <a:rPr lang="it-IT" sz="1300" dirty="0"/>
              <a:t>la verifica dei margini consuntivi, suddivisi anche per divisioni o business </a:t>
            </a:r>
            <a:r>
              <a:rPr lang="it-IT" sz="1300" dirty="0" err="1"/>
              <a:t>units</a:t>
            </a:r>
            <a:r>
              <a:rPr lang="it-IT" sz="1300" dirty="0"/>
              <a:t>, e la corrispondente stima prospettica.</a:t>
            </a:r>
          </a:p>
          <a:p>
            <a:pPr marL="114300" indent="0" fontAlgn="base">
              <a:buNone/>
            </a:pPr>
            <a:endParaRPr lang="it-IT" sz="1300" dirty="0"/>
          </a:p>
          <a:p>
            <a:pPr marL="114300" indent="0">
              <a:buNone/>
            </a:pPr>
            <a:r>
              <a:rPr lang="it-IT" sz="1300" dirty="0"/>
              <a:t>In sintesi, l’adempimento agli adeguati assetti organizzativi aiuta le imprese a operare in modo efficace ed efficiente, promuovendo al contempo la conformità con le leggi e le normative pertinenti.</a:t>
            </a:r>
          </a:p>
          <a:p>
            <a:pPr marL="114300" indent="0">
              <a:buNone/>
            </a:pP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45</a:t>
            </a:fld>
            <a:endParaRPr lang="it-IT" sz="1400" dirty="0"/>
          </a:p>
        </p:txBody>
      </p:sp>
    </p:spTree>
    <p:extLst>
      <p:ext uri="{BB962C8B-B14F-4D97-AF65-F5344CB8AC3E}">
        <p14:creationId xmlns:p14="http://schemas.microsoft.com/office/powerpoint/2010/main" val="291918808"/>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87828" y="755780"/>
            <a:ext cx="8822871" cy="718457"/>
          </a:xfrm>
        </p:spPr>
        <p:txBody>
          <a:bodyPr/>
          <a:lstStyle/>
          <a:p>
            <a:r>
              <a:rPr lang="it-IT" sz="2400" dirty="0">
                <a:solidFill>
                  <a:schemeClr val="accent6">
                    <a:lumMod val="75000"/>
                  </a:schemeClr>
                </a:solidFill>
                <a:latin typeface="Georgia" panose="02040502050405020303" pitchFamily="18" charset="0"/>
              </a:rPr>
              <a:t>La realizzazione di un adeguato assetto organizzativo amministrativo e contabile</a:t>
            </a:r>
          </a:p>
        </p:txBody>
      </p:sp>
      <p:sp>
        <p:nvSpPr>
          <p:cNvPr id="4" name="Segnaposto testo 3"/>
          <p:cNvSpPr>
            <a:spLocks noGrp="1"/>
          </p:cNvSpPr>
          <p:nvPr>
            <p:ph type="body" idx="1"/>
          </p:nvPr>
        </p:nvSpPr>
        <p:spPr>
          <a:xfrm>
            <a:off x="335901" y="1621860"/>
            <a:ext cx="9074798" cy="4922320"/>
          </a:xfrm>
        </p:spPr>
        <p:txBody>
          <a:bodyPr/>
          <a:lstStyle/>
          <a:p>
            <a:pPr lvl="0" algn="just" fontAlgn="base">
              <a:buClrTx/>
            </a:pPr>
            <a:r>
              <a:rPr lang="it-IT" sz="1200" dirty="0"/>
              <a:t>la </a:t>
            </a:r>
            <a:r>
              <a:rPr lang="it-IT" sz="1200" b="1" dirty="0">
                <a:solidFill>
                  <a:srgbClr val="0070C0"/>
                </a:solidFill>
              </a:rPr>
              <a:t>stesura di un organigramma</a:t>
            </a:r>
            <a:r>
              <a:rPr lang="it-IT" sz="1200" dirty="0">
                <a:solidFill>
                  <a:srgbClr val="0070C0"/>
                </a:solidFill>
              </a:rPr>
              <a:t>  </a:t>
            </a:r>
            <a:r>
              <a:rPr lang="it-IT" sz="1200" dirty="0"/>
              <a:t>con indicazione delle varie funzioni aziendali e la divisione delle mansioni e delle responsabilità;</a:t>
            </a:r>
          </a:p>
          <a:p>
            <a:pPr lvl="0" algn="just" fontAlgn="base">
              <a:buClrTx/>
            </a:pPr>
            <a:endParaRPr lang="it-IT" sz="1200" dirty="0"/>
          </a:p>
          <a:p>
            <a:pPr lvl="0" algn="just" fontAlgn="base">
              <a:buClrTx/>
            </a:pPr>
            <a:r>
              <a:rPr lang="it-IT" sz="1200" b="1" dirty="0">
                <a:solidFill>
                  <a:srgbClr val="0070C0"/>
                </a:solidFill>
              </a:rPr>
              <a:t>l’istituzione di un’adeguata pianificazione finanziaria</a:t>
            </a:r>
            <a:r>
              <a:rPr lang="it-IT" sz="1200" dirty="0">
                <a:solidFill>
                  <a:srgbClr val="0070C0"/>
                </a:solidFill>
              </a:rPr>
              <a:t> </a:t>
            </a:r>
            <a:r>
              <a:rPr lang="it-IT" sz="1200" dirty="0"/>
              <a:t>con previsioni degli incassi e pagamenti dei 12  mesi successivi con una </a:t>
            </a:r>
            <a:r>
              <a:rPr lang="it-IT" sz="1200" b="1" dirty="0">
                <a:solidFill>
                  <a:srgbClr val="0070C0"/>
                </a:solidFill>
              </a:rPr>
              <a:t>costruzione di un budget di cassa </a:t>
            </a:r>
            <a:r>
              <a:rPr lang="it-IT" sz="1200" dirty="0"/>
              <a:t>. Con </a:t>
            </a:r>
            <a:r>
              <a:rPr lang="it-IT" sz="1200" b="1" dirty="0"/>
              <a:t>il</a:t>
            </a:r>
            <a:r>
              <a:rPr lang="it-IT" sz="1200" b="1" dirty="0">
                <a:solidFill>
                  <a:srgbClr val="0070C0"/>
                </a:solidFill>
              </a:rPr>
              <a:t> budget di cassa (o di tesoreria),</a:t>
            </a:r>
            <a:r>
              <a:rPr lang="it-IT" sz="1200" dirty="0">
                <a:solidFill>
                  <a:srgbClr val="0070C0"/>
                </a:solidFill>
              </a:rPr>
              <a:t> </a:t>
            </a:r>
            <a:r>
              <a:rPr lang="it-IT" sz="1200" dirty="0"/>
              <a:t>l’impresa redige un piano finanziario che </a:t>
            </a:r>
            <a:r>
              <a:rPr lang="it-IT" sz="1200" b="1" dirty="0">
                <a:solidFill>
                  <a:srgbClr val="0070C0"/>
                </a:solidFill>
              </a:rPr>
              <a:t>evidenzia i flussi finanziari prospettici</a:t>
            </a:r>
            <a:r>
              <a:rPr lang="it-IT" sz="1200" dirty="0"/>
              <a:t>, rappresentando le entrate e le uscite finanziarie attese dell’impresa e quindi la capacità di far fronte ai propri impegni finanziari pianificati. Il Codice della crisi specifica che la </a:t>
            </a:r>
            <a:r>
              <a:rPr lang="it-IT" sz="1200" b="1" dirty="0">
                <a:solidFill>
                  <a:srgbClr val="0070C0"/>
                </a:solidFill>
              </a:rPr>
              <a:t>verifica della sostenibilità del debito debba essere effettuata per almeno i 12  mesi successivi</a:t>
            </a:r>
            <a:r>
              <a:rPr lang="it-IT" sz="1200" dirty="0"/>
              <a:t> e in tal senso il budget di tesoreria consente all’imprenditore di verificare l’evoluzione delle disponibilità liquide (o deficit di cassa) mese per mese e consente altresì la determinazione del DSCR (</a:t>
            </a:r>
            <a:r>
              <a:rPr lang="it-IT" sz="1200" dirty="0" err="1"/>
              <a:t>debt</a:t>
            </a:r>
            <a:r>
              <a:rPr lang="it-IT" sz="1200" dirty="0"/>
              <a:t> service </a:t>
            </a:r>
            <a:r>
              <a:rPr lang="it-IT" sz="1200" dirty="0" err="1"/>
              <a:t>coverage</a:t>
            </a:r>
            <a:r>
              <a:rPr lang="it-IT" sz="1200" dirty="0"/>
              <a:t> ratio), uno dei principali e più utilizzati indici di bancabilità di un’impresa.</a:t>
            </a:r>
          </a:p>
          <a:p>
            <a:pPr marL="114300" lvl="0" indent="0" algn="just" fontAlgn="base">
              <a:buClrTx/>
              <a:buNone/>
            </a:pPr>
            <a:endParaRPr lang="it-IT" sz="1200" dirty="0"/>
          </a:p>
          <a:p>
            <a:pPr lvl="0" algn="just" fontAlgn="base">
              <a:buClrTx/>
            </a:pPr>
            <a:r>
              <a:rPr lang="it-IT" sz="1200" dirty="0"/>
              <a:t>la stesura di </a:t>
            </a:r>
            <a:r>
              <a:rPr lang="it-IT" sz="1200" b="1" dirty="0">
                <a:solidFill>
                  <a:srgbClr val="0070C0"/>
                </a:solidFill>
              </a:rPr>
              <a:t>bilanci di previsione (budget mensili e piani triennali) per analizzare</a:t>
            </a:r>
            <a:r>
              <a:rPr lang="it-IT" sz="1200" dirty="0">
                <a:solidFill>
                  <a:srgbClr val="0070C0"/>
                </a:solidFill>
              </a:rPr>
              <a:t> </a:t>
            </a:r>
            <a:r>
              <a:rPr lang="it-IT" sz="1200" dirty="0"/>
              <a:t>gli scostamenti con i consuntivi con la costruzione di un budget economico;</a:t>
            </a:r>
          </a:p>
          <a:p>
            <a:pPr marL="114300" lvl="0" indent="0" algn="just" fontAlgn="base">
              <a:buClrTx/>
              <a:buNone/>
            </a:pPr>
            <a:endParaRPr lang="it-IT" sz="1200" dirty="0"/>
          </a:p>
          <a:p>
            <a:pPr lvl="0" algn="just">
              <a:buClrTx/>
            </a:pPr>
            <a:r>
              <a:rPr lang="it-IT" sz="1200" dirty="0"/>
              <a:t>redazione di  un </a:t>
            </a:r>
            <a:r>
              <a:rPr lang="it-IT" sz="1200" b="1" dirty="0">
                <a:solidFill>
                  <a:srgbClr val="0070C0"/>
                </a:solidFill>
              </a:rPr>
              <a:t>Business Plan, in linea con il budget economico ed il  Cash Flow </a:t>
            </a:r>
            <a:r>
              <a:rPr lang="it-IT" sz="1200" dirty="0"/>
              <a:t>previsionale nel quale la parte numerica (quantitativa) del BP deve essere coerente con quella descrittiva (qualitativa), che spiega con chiarezza la strategia che l’Amministratore ha perseguito fino ad oggi e quella desiderata per il futuro (</a:t>
            </a:r>
            <a:r>
              <a:rPr lang="it-IT" sz="1200" dirty="0" err="1"/>
              <a:t>Mission</a:t>
            </a:r>
            <a:r>
              <a:rPr lang="it-IT" sz="1200" dirty="0"/>
              <a:t>); Le previsioni devono essere verificate, a consuntivo, con i risultati conseguiti (</a:t>
            </a:r>
            <a:r>
              <a:rPr lang="it-IT" sz="1200" dirty="0" err="1"/>
              <a:t>Rolling</a:t>
            </a:r>
            <a:r>
              <a:rPr lang="it-IT" sz="1200" dirty="0"/>
              <a:t> </a:t>
            </a:r>
            <a:r>
              <a:rPr lang="it-IT" sz="1200" dirty="0" err="1"/>
              <a:t>Forecast</a:t>
            </a:r>
            <a:r>
              <a:rPr lang="it-IT" sz="1200" dirty="0"/>
              <a:t> e KPI).</a:t>
            </a:r>
          </a:p>
          <a:p>
            <a:pPr marL="114300" indent="0" algn="just" fontAlgn="base">
              <a:buClrTx/>
              <a:buNone/>
            </a:pPr>
            <a:r>
              <a:rPr lang="it-IT" sz="1200" dirty="0"/>
              <a:t> </a:t>
            </a:r>
          </a:p>
          <a:p>
            <a:pPr lvl="0" algn="just" fontAlgn="base">
              <a:buClrTx/>
            </a:pPr>
            <a:r>
              <a:rPr lang="it-IT" sz="1200" dirty="0"/>
              <a:t>il </a:t>
            </a:r>
            <a:r>
              <a:rPr lang="it-IT" sz="1200" b="1" dirty="0">
                <a:solidFill>
                  <a:srgbClr val="0070C0"/>
                </a:solidFill>
              </a:rPr>
              <a:t>calcolo degli indicatori patrimoniali, economici e finanziari sia consuntivi sia preventivi (</a:t>
            </a:r>
            <a:r>
              <a:rPr lang="it-IT" sz="1200" b="1" dirty="0" err="1">
                <a:solidFill>
                  <a:srgbClr val="0070C0"/>
                </a:solidFill>
              </a:rPr>
              <a:t>key</a:t>
            </a:r>
            <a:r>
              <a:rPr lang="it-IT" sz="1200" b="1" dirty="0">
                <a:solidFill>
                  <a:srgbClr val="0070C0"/>
                </a:solidFill>
              </a:rPr>
              <a:t> performance </a:t>
            </a:r>
            <a:r>
              <a:rPr lang="it-IT" sz="1200" b="1" dirty="0" err="1">
                <a:solidFill>
                  <a:srgbClr val="0070C0"/>
                </a:solidFill>
              </a:rPr>
              <a:t>indicators</a:t>
            </a:r>
            <a:r>
              <a:rPr lang="it-IT" sz="1200" b="1" dirty="0">
                <a:solidFill>
                  <a:srgbClr val="0070C0"/>
                </a:solidFill>
              </a:rPr>
              <a:t>).</a:t>
            </a:r>
            <a:r>
              <a:rPr lang="it-IT" sz="1200" dirty="0">
                <a:solidFill>
                  <a:srgbClr val="0070C0"/>
                </a:solidFill>
              </a:rPr>
              <a:t> </a:t>
            </a:r>
            <a:r>
              <a:rPr lang="it-IT" sz="1200" dirty="0"/>
              <a:t>Con la redazione delle situazioni di verifica </a:t>
            </a:r>
            <a:r>
              <a:rPr lang="it-IT" sz="1200" dirty="0" err="1"/>
              <a:t>infrannuali</a:t>
            </a:r>
            <a:r>
              <a:rPr lang="it-IT" sz="1200" dirty="0"/>
              <a:t> l’impresa potrà verificare i principali scostamenti rispetto alla situazione periodica relativa al corrispondente periodo dell’esercizio precedente, determinare alcuni indicatori chiave del risultato aziendale (</a:t>
            </a:r>
            <a:r>
              <a:rPr lang="it-IT" sz="1200" dirty="0" err="1"/>
              <a:t>key</a:t>
            </a:r>
            <a:r>
              <a:rPr lang="it-IT" sz="1200" dirty="0"/>
              <a:t> performance </a:t>
            </a:r>
            <a:r>
              <a:rPr lang="it-IT" sz="1200" dirty="0" err="1"/>
              <a:t>indicators</a:t>
            </a:r>
            <a:r>
              <a:rPr lang="it-IT" sz="1200" dirty="0"/>
              <a:t>) verificandone l’andamento storico e verificando il superamento degli indicatori settoriali di crisi introdotti dalla riforma sulla crisi di impresa (ove necessario),</a:t>
            </a:r>
          </a:p>
          <a:p>
            <a:pPr lvl="0" algn="just" fontAlgn="base"/>
            <a:endParaRPr lang="it-IT" sz="1200" dirty="0"/>
          </a:p>
          <a:p>
            <a:endParaRPr lang="it-IT" dirty="0"/>
          </a:p>
        </p:txBody>
      </p:sp>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46</a:t>
            </a:fld>
            <a:endParaRPr lang="it-IT" dirty="0"/>
          </a:p>
        </p:txBody>
      </p:sp>
    </p:spTree>
    <p:extLst>
      <p:ext uri="{BB962C8B-B14F-4D97-AF65-F5344CB8AC3E}">
        <p14:creationId xmlns:p14="http://schemas.microsoft.com/office/powerpoint/2010/main" val="1597008538"/>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5300" y="923192"/>
            <a:ext cx="8915400" cy="1066800"/>
          </a:xfrm>
        </p:spPr>
        <p:txBody>
          <a:bodyPr/>
          <a:lstStyle/>
          <a:p>
            <a:r>
              <a:rPr lang="it-IT" sz="2400" dirty="0">
                <a:solidFill>
                  <a:schemeClr val="accent6">
                    <a:lumMod val="75000"/>
                  </a:schemeClr>
                </a:solidFill>
                <a:latin typeface="Georgia" panose="02040502050405020303" pitchFamily="18" charset="0"/>
              </a:rPr>
              <a:t>La realizzazione di un adeguato assetto organizzativo amministrativo e contabile</a:t>
            </a:r>
          </a:p>
        </p:txBody>
      </p:sp>
      <p:sp>
        <p:nvSpPr>
          <p:cNvPr id="3" name="Segnaposto testo 2"/>
          <p:cNvSpPr>
            <a:spLocks noGrp="1"/>
          </p:cNvSpPr>
          <p:nvPr>
            <p:ph type="body" idx="1"/>
          </p:nvPr>
        </p:nvSpPr>
        <p:spPr>
          <a:xfrm>
            <a:off x="495300" y="1989992"/>
            <a:ext cx="8915400" cy="4324350"/>
          </a:xfrm>
        </p:spPr>
        <p:txBody>
          <a:bodyPr/>
          <a:lstStyle/>
          <a:p>
            <a:pPr lvl="0" algn="just" fontAlgn="base"/>
            <a:endParaRPr lang="it-IT" sz="2000" b="1" dirty="0">
              <a:solidFill>
                <a:schemeClr val="dk2"/>
              </a:solidFill>
              <a:latin typeface="Trebuchet MS"/>
              <a:ea typeface="Trebuchet MS"/>
              <a:cs typeface="Trebuchet MS"/>
              <a:sym typeface="Trebuchet MS"/>
            </a:endParaRPr>
          </a:p>
          <a:p>
            <a:pPr lvl="0" algn="just" fontAlgn="base">
              <a:buClrTx/>
            </a:pPr>
            <a:r>
              <a:rPr lang="it-IT" sz="1400" b="1" dirty="0">
                <a:solidFill>
                  <a:srgbClr val="0070C0"/>
                </a:solidFill>
              </a:rPr>
              <a:t>l’analisi dei principali rischi che incombono sull’impresa e che possono minare la continuità aziendale</a:t>
            </a:r>
            <a:r>
              <a:rPr lang="it-IT" sz="1400" dirty="0">
                <a:solidFill>
                  <a:srgbClr val="0070C0"/>
                </a:solidFill>
              </a:rPr>
              <a:t> </a:t>
            </a:r>
            <a:r>
              <a:rPr lang="it-IT" sz="1400" dirty="0"/>
              <a:t>(</a:t>
            </a:r>
            <a:r>
              <a:rPr lang="it-IT" sz="1400" i="1" dirty="0" err="1"/>
              <a:t>risk</a:t>
            </a:r>
            <a:r>
              <a:rPr lang="it-IT" sz="1400" i="1" dirty="0"/>
              <a:t> management</a:t>
            </a:r>
            <a:r>
              <a:rPr lang="it-IT" sz="1400" dirty="0"/>
              <a:t>);</a:t>
            </a:r>
          </a:p>
          <a:p>
            <a:pPr marL="114300" lvl="0" indent="0" algn="just" fontAlgn="base">
              <a:buClrTx/>
              <a:buNone/>
            </a:pPr>
            <a:endParaRPr lang="it-IT" sz="1400" dirty="0"/>
          </a:p>
          <a:p>
            <a:pPr lvl="0" algn="just" fontAlgn="base">
              <a:buClrTx/>
            </a:pPr>
            <a:r>
              <a:rPr lang="it-IT" sz="1400" dirty="0"/>
              <a:t>il </a:t>
            </a:r>
            <a:r>
              <a:rPr lang="it-IT" sz="1400" b="1" dirty="0">
                <a:solidFill>
                  <a:srgbClr val="0070C0"/>
                </a:solidFill>
              </a:rPr>
              <a:t>monitoraggio del superamento delle soglie relative a eventuali mancati pagamenti nei confronti dei cosiddetti creditori istituzionali;</a:t>
            </a:r>
          </a:p>
          <a:p>
            <a:pPr marL="114300" lvl="0" indent="0" algn="just" fontAlgn="base">
              <a:buClrTx/>
              <a:buNone/>
            </a:pPr>
            <a:endParaRPr lang="it-IT" sz="1400" dirty="0">
              <a:solidFill>
                <a:srgbClr val="0070C0"/>
              </a:solidFill>
            </a:endParaRPr>
          </a:p>
          <a:p>
            <a:pPr lvl="0" algn="just" fontAlgn="base">
              <a:buClrTx/>
            </a:pPr>
            <a:r>
              <a:rPr lang="it-IT" sz="1400" dirty="0"/>
              <a:t>il </a:t>
            </a:r>
            <a:r>
              <a:rPr lang="it-IT" sz="1400" b="1" dirty="0">
                <a:solidFill>
                  <a:srgbClr val="0070C0"/>
                </a:solidFill>
              </a:rPr>
              <a:t>monitoraggio della Centrale Rischi Banca d’Italia</a:t>
            </a:r>
            <a:r>
              <a:rPr lang="it-IT" sz="1400" dirty="0"/>
              <a:t>;</a:t>
            </a:r>
          </a:p>
          <a:p>
            <a:pPr marL="114300" lvl="0" indent="0" algn="just" fontAlgn="base">
              <a:buClrTx/>
              <a:buNone/>
            </a:pPr>
            <a:endParaRPr lang="it-IT" sz="1400" dirty="0"/>
          </a:p>
          <a:p>
            <a:pPr lvl="0" algn="just" fontAlgn="base">
              <a:buClrTx/>
            </a:pPr>
            <a:r>
              <a:rPr lang="it-IT" sz="1400" dirty="0"/>
              <a:t>la formalizzazione di </a:t>
            </a:r>
            <a:r>
              <a:rPr lang="it-IT" sz="1400" b="1" dirty="0">
                <a:solidFill>
                  <a:srgbClr val="0070C0"/>
                </a:solidFill>
              </a:rPr>
              <a:t>reporting interni da conservare agli atti anche ai fini di prova</a:t>
            </a:r>
            <a:r>
              <a:rPr lang="it-IT" sz="1400" b="1" dirty="0"/>
              <a:t>;</a:t>
            </a:r>
          </a:p>
          <a:p>
            <a:pPr lvl="0" algn="just" fontAlgn="base">
              <a:buClrTx/>
            </a:pPr>
            <a:endParaRPr lang="it-IT" sz="1400" b="1" dirty="0"/>
          </a:p>
          <a:p>
            <a:pPr lvl="0" algn="just" fontAlgn="base">
              <a:buClrTx/>
            </a:pPr>
            <a:r>
              <a:rPr lang="it-IT" sz="1400" b="1" dirty="0" err="1">
                <a:solidFill>
                  <a:srgbClr val="0070C0"/>
                </a:solidFill>
              </a:rPr>
              <a:t>Costumer</a:t>
            </a:r>
            <a:r>
              <a:rPr lang="it-IT" sz="1400" b="1" dirty="0">
                <a:solidFill>
                  <a:srgbClr val="0070C0"/>
                </a:solidFill>
              </a:rPr>
              <a:t> </a:t>
            </a:r>
            <a:r>
              <a:rPr lang="it-IT" sz="1400" b="1" dirty="0" err="1">
                <a:solidFill>
                  <a:srgbClr val="0070C0"/>
                </a:solidFill>
              </a:rPr>
              <a:t>satisfaction</a:t>
            </a:r>
            <a:r>
              <a:rPr lang="it-IT" sz="1400" b="1" dirty="0">
                <a:solidFill>
                  <a:srgbClr val="0070C0"/>
                </a:solidFill>
              </a:rPr>
              <a:t> e clima aziendale;</a:t>
            </a:r>
          </a:p>
          <a:p>
            <a:pPr marL="114300" lvl="0" indent="0" algn="just" fontAlgn="base">
              <a:buClrTx/>
              <a:buNone/>
            </a:pPr>
            <a:endParaRPr lang="it-IT" sz="1400" dirty="0"/>
          </a:p>
          <a:p>
            <a:pPr lvl="0" algn="just" fontAlgn="base">
              <a:buClrTx/>
            </a:pPr>
            <a:r>
              <a:rPr lang="it-IT" sz="1400" dirty="0"/>
              <a:t>le aziende che devono porre maggiore attenzione alla soddisfazione del cliente potranno utilizzare appositi </a:t>
            </a:r>
            <a:r>
              <a:rPr lang="it-IT" sz="1400" b="1" dirty="0">
                <a:solidFill>
                  <a:srgbClr val="0070C0"/>
                </a:solidFill>
              </a:rPr>
              <a:t>software </a:t>
            </a:r>
            <a:r>
              <a:rPr lang="it-IT" sz="1400" b="1" dirty="0" err="1">
                <a:solidFill>
                  <a:srgbClr val="0070C0"/>
                </a:solidFill>
              </a:rPr>
              <a:t>cmr</a:t>
            </a:r>
            <a:r>
              <a:rPr lang="it-IT" sz="1400" b="1" dirty="0">
                <a:solidFill>
                  <a:srgbClr val="0070C0"/>
                </a:solidFill>
              </a:rPr>
              <a:t> (</a:t>
            </a:r>
            <a:r>
              <a:rPr lang="it-IT" sz="1400" b="1" dirty="0" err="1">
                <a:solidFill>
                  <a:srgbClr val="0070C0"/>
                </a:solidFill>
              </a:rPr>
              <a:t>customer</a:t>
            </a:r>
            <a:r>
              <a:rPr lang="it-IT" sz="1400" b="1" dirty="0">
                <a:solidFill>
                  <a:srgbClr val="0070C0"/>
                </a:solidFill>
              </a:rPr>
              <a:t> management </a:t>
            </a:r>
            <a:r>
              <a:rPr lang="it-IT" sz="1400" b="1" dirty="0" err="1">
                <a:solidFill>
                  <a:srgbClr val="0070C0"/>
                </a:solidFill>
              </a:rPr>
              <a:t>relationship</a:t>
            </a:r>
            <a:r>
              <a:rPr lang="it-IT" sz="1400" b="1" dirty="0">
                <a:solidFill>
                  <a:srgbClr val="0070C0"/>
                </a:solidFill>
              </a:rPr>
              <a:t>) </a:t>
            </a:r>
            <a:r>
              <a:rPr lang="it-IT" sz="1400" dirty="0"/>
              <a:t>in grado aiutare le aziende a gestire, analizzare e ottimizzare le interazioni con  clienti e </a:t>
            </a:r>
            <a:r>
              <a:rPr lang="it-IT" sz="1400" dirty="0" err="1"/>
              <a:t>prospect</a:t>
            </a:r>
            <a:r>
              <a:rPr lang="it-IT" sz="1400" dirty="0"/>
              <a:t>, attraverso tutti i relativi dati</a:t>
            </a:r>
          </a:p>
          <a:p>
            <a:pPr marL="114300" indent="0">
              <a:buNone/>
            </a:pPr>
            <a:endParaRPr lang="it-IT" sz="1200"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47</a:t>
            </a:fld>
            <a:endParaRPr lang="it-IT" dirty="0"/>
          </a:p>
        </p:txBody>
      </p:sp>
    </p:spTree>
    <p:extLst>
      <p:ext uri="{BB962C8B-B14F-4D97-AF65-F5344CB8AC3E}">
        <p14:creationId xmlns:p14="http://schemas.microsoft.com/office/powerpoint/2010/main" val="3535251265"/>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3894" y="590700"/>
            <a:ext cx="9046806" cy="774441"/>
          </a:xfrm>
        </p:spPr>
        <p:txBody>
          <a:bodyPr/>
          <a:lstStyle/>
          <a:p>
            <a:r>
              <a:rPr lang="it-IT" sz="2800" dirty="0">
                <a:solidFill>
                  <a:schemeClr val="accent6">
                    <a:lumMod val="75000"/>
                  </a:schemeClr>
                </a:solidFill>
                <a:latin typeface="Georgia" panose="02040502050405020303" pitchFamily="18" charset="0"/>
              </a:rPr>
              <a:t>KPI – </a:t>
            </a:r>
            <a:r>
              <a:rPr lang="it-IT" sz="2800" dirty="0" err="1">
                <a:solidFill>
                  <a:schemeClr val="accent6">
                    <a:lumMod val="75000"/>
                  </a:schemeClr>
                </a:solidFill>
                <a:latin typeface="Georgia" panose="02040502050405020303" pitchFamily="18" charset="0"/>
              </a:rPr>
              <a:t>key</a:t>
            </a:r>
            <a:r>
              <a:rPr lang="it-IT" sz="2800" dirty="0">
                <a:solidFill>
                  <a:schemeClr val="accent6">
                    <a:lumMod val="75000"/>
                  </a:schemeClr>
                </a:solidFill>
                <a:latin typeface="Georgia" panose="02040502050405020303" pitchFamily="18" charset="0"/>
              </a:rPr>
              <a:t> performer </a:t>
            </a:r>
            <a:r>
              <a:rPr lang="it-IT" sz="2800" dirty="0" err="1">
                <a:solidFill>
                  <a:schemeClr val="accent6">
                    <a:lumMod val="75000"/>
                  </a:schemeClr>
                </a:solidFill>
                <a:latin typeface="Georgia" panose="02040502050405020303" pitchFamily="18" charset="0"/>
              </a:rPr>
              <a:t>indicators</a:t>
            </a:r>
            <a:r>
              <a:rPr lang="it-IT" sz="2800" dirty="0">
                <a:solidFill>
                  <a:schemeClr val="accent6">
                    <a:lumMod val="75000"/>
                  </a:schemeClr>
                </a:solidFill>
                <a:latin typeface="Georgia" panose="02040502050405020303" pitchFamily="18" charset="0"/>
              </a:rPr>
              <a:t>  </a:t>
            </a:r>
          </a:p>
        </p:txBody>
      </p:sp>
      <p:sp>
        <p:nvSpPr>
          <p:cNvPr id="3" name="Segnaposto testo 2"/>
          <p:cNvSpPr>
            <a:spLocks noGrp="1"/>
          </p:cNvSpPr>
          <p:nvPr>
            <p:ph type="body" idx="1"/>
          </p:nvPr>
        </p:nvSpPr>
        <p:spPr>
          <a:xfrm>
            <a:off x="363894" y="1369126"/>
            <a:ext cx="8783714" cy="4991698"/>
          </a:xfrm>
        </p:spPr>
        <p:txBody>
          <a:bodyPr/>
          <a:lstStyle/>
          <a:p>
            <a:pPr lvl="0">
              <a:buClrTx/>
            </a:pPr>
            <a:r>
              <a:rPr lang="it-IT" sz="1100" b="1" dirty="0"/>
              <a:t>MOL</a:t>
            </a:r>
            <a:endParaRPr lang="it-IT" sz="1100" dirty="0"/>
          </a:p>
          <a:p>
            <a:pPr lvl="0">
              <a:buClrTx/>
            </a:pPr>
            <a:r>
              <a:rPr lang="it-IT" sz="1100" b="1" dirty="0"/>
              <a:t>EBIT;</a:t>
            </a:r>
            <a:endParaRPr lang="it-IT" sz="1100" dirty="0"/>
          </a:p>
          <a:p>
            <a:pPr lvl="0">
              <a:buClrTx/>
            </a:pPr>
            <a:r>
              <a:rPr lang="it-IT" sz="1100" b="1" dirty="0"/>
              <a:t>EBITDA </a:t>
            </a:r>
          </a:p>
          <a:p>
            <a:pPr lvl="0">
              <a:buClrTx/>
            </a:pPr>
            <a:r>
              <a:rPr lang="it-IT" sz="1100" b="1" dirty="0"/>
              <a:t>Margine di struttura</a:t>
            </a:r>
            <a:endParaRPr lang="it-IT" sz="1100" dirty="0"/>
          </a:p>
          <a:p>
            <a:pPr lvl="0">
              <a:buClrTx/>
            </a:pPr>
            <a:r>
              <a:rPr lang="it-IT" sz="1100" b="1" dirty="0"/>
              <a:t>Indipendenza finanziaria</a:t>
            </a:r>
            <a:endParaRPr lang="it-IT" sz="1100" dirty="0"/>
          </a:p>
          <a:p>
            <a:pPr lvl="0">
              <a:buClrTx/>
            </a:pPr>
            <a:r>
              <a:rPr lang="it-IT" sz="1100" b="1" dirty="0"/>
              <a:t>Margine di tesoreria</a:t>
            </a:r>
            <a:endParaRPr lang="it-IT" sz="1100" dirty="0"/>
          </a:p>
          <a:p>
            <a:pPr lvl="0">
              <a:buClrTx/>
            </a:pPr>
            <a:r>
              <a:rPr lang="it-IT" sz="1100" b="1" dirty="0"/>
              <a:t>Margine di disponibilità</a:t>
            </a:r>
            <a:endParaRPr lang="it-IT" sz="1100" dirty="0"/>
          </a:p>
          <a:p>
            <a:pPr lvl="0">
              <a:buClrTx/>
            </a:pPr>
            <a:r>
              <a:rPr lang="it-IT" sz="1100" b="1" dirty="0"/>
              <a:t>ROE – ROI – ROS e ROD </a:t>
            </a:r>
            <a:endParaRPr lang="it-IT" sz="1100" dirty="0"/>
          </a:p>
          <a:p>
            <a:pPr lvl="0">
              <a:buClrTx/>
            </a:pPr>
            <a:r>
              <a:rPr lang="it-IT" sz="1100" b="1" dirty="0"/>
              <a:t>MARGINE DI CONTRIBUZIONE</a:t>
            </a:r>
            <a:endParaRPr lang="it-IT" sz="1100" dirty="0"/>
          </a:p>
          <a:p>
            <a:pPr lvl="0">
              <a:buClrTx/>
            </a:pPr>
            <a:r>
              <a:rPr lang="it-IT" sz="1100" b="1" dirty="0"/>
              <a:t>PFN/MOL</a:t>
            </a:r>
            <a:endParaRPr lang="it-IT" sz="1100" dirty="0"/>
          </a:p>
          <a:p>
            <a:pPr lvl="0">
              <a:buClrTx/>
            </a:pPr>
            <a:r>
              <a:rPr lang="it-IT" sz="1100" b="1" dirty="0"/>
              <a:t>riduzione del fatturato superiore al 30% rispetto all’esercizio precedente;</a:t>
            </a:r>
          </a:p>
          <a:p>
            <a:pPr lvl="0">
              <a:buClrTx/>
            </a:pPr>
            <a:r>
              <a:rPr lang="it-IT" sz="1100" b="1" dirty="0"/>
              <a:t>MASA</a:t>
            </a:r>
            <a:endParaRPr lang="it-IT" sz="1100" dirty="0"/>
          </a:p>
          <a:p>
            <a:pPr lvl="0">
              <a:buClrTx/>
            </a:pPr>
            <a:r>
              <a:rPr lang="it-IT" sz="1100" b="1" dirty="0"/>
              <a:t>CCN;</a:t>
            </a:r>
            <a:endParaRPr lang="it-IT" sz="1100" dirty="0"/>
          </a:p>
          <a:p>
            <a:pPr lvl="0">
              <a:buClrTx/>
            </a:pPr>
            <a:r>
              <a:rPr lang="it-IT" sz="1100" b="1" dirty="0"/>
              <a:t>PFN/EBITDA superiore a 6</a:t>
            </a:r>
            <a:endParaRPr lang="it-IT" sz="1100" dirty="0"/>
          </a:p>
          <a:p>
            <a:pPr lvl="0">
              <a:buClrTx/>
            </a:pPr>
            <a:r>
              <a:rPr lang="it-IT" sz="1100" b="1" dirty="0"/>
              <a:t>DSCR, che in ambito bancario viene considerato adeguato con valori pari o superiori a 1,1;</a:t>
            </a:r>
            <a:endParaRPr lang="it-IT" sz="1100" dirty="0"/>
          </a:p>
          <a:p>
            <a:pPr lvl="0">
              <a:buClrTx/>
            </a:pPr>
            <a:r>
              <a:rPr lang="it-IT" sz="1100" b="1" dirty="0"/>
              <a:t>leva finanziaria;</a:t>
            </a:r>
            <a:endParaRPr lang="it-IT" sz="1100" dirty="0"/>
          </a:p>
          <a:p>
            <a:pPr lvl="0">
              <a:buClrTx/>
            </a:pPr>
            <a:r>
              <a:rPr lang="it-IT" sz="1100" b="1" dirty="0" err="1"/>
              <a:t>interest</a:t>
            </a:r>
            <a:r>
              <a:rPr lang="it-IT" sz="1100" b="1" dirty="0"/>
              <a:t> </a:t>
            </a:r>
            <a:r>
              <a:rPr lang="it-IT" sz="1100" b="1" dirty="0" err="1"/>
              <a:t>coverage</a:t>
            </a:r>
            <a:r>
              <a:rPr lang="it-IT" sz="1100" b="1" dirty="0"/>
              <a:t> ratio, che</a:t>
            </a:r>
            <a:r>
              <a:rPr lang="it-IT" sz="1100" dirty="0"/>
              <a:t> assume un rilievo ancor maggiore nell’attuale contesto di aumento dei tassi di interesse.</a:t>
            </a:r>
          </a:p>
          <a:p>
            <a:pPr lvl="0">
              <a:buClrTx/>
            </a:pPr>
            <a:r>
              <a:rPr lang="it-IT" sz="1100" b="1" dirty="0"/>
              <a:t>debiti scaduti nei confronti dei dipendenti e/o tributari e previdenziali </a:t>
            </a:r>
          </a:p>
          <a:p>
            <a:pPr lvl="0">
              <a:buClrTx/>
            </a:pPr>
            <a:r>
              <a:rPr lang="it-IT" sz="1100" b="1" dirty="0"/>
              <a:t>significativa diminuzione di cash flow futuri;</a:t>
            </a:r>
          </a:p>
          <a:p>
            <a:pPr lvl="0">
              <a:buClrTx/>
            </a:pPr>
            <a:r>
              <a:rPr lang="it-IT" sz="1100" b="1" dirty="0"/>
              <a:t>ultimi due bilanci in perdita;</a:t>
            </a:r>
          </a:p>
          <a:p>
            <a:pPr lvl="0">
              <a:buClrTx/>
            </a:pPr>
            <a:r>
              <a:rPr lang="it-IT" sz="1100" b="1" dirty="0"/>
              <a:t>DSCR &lt; 1,1;</a:t>
            </a:r>
          </a:p>
          <a:p>
            <a:pPr lvl="0">
              <a:buClrTx/>
            </a:pPr>
            <a:r>
              <a:rPr lang="it-IT" sz="1100" b="1" dirty="0"/>
              <a:t>riduzione del patrimonio netto superiore al 50% rispetto all’esercizio precedente.</a:t>
            </a:r>
          </a:p>
          <a:p>
            <a:pPr marL="114300" lvl="0" indent="0">
              <a:buNone/>
            </a:pPr>
            <a:endParaRPr lang="it-IT" sz="1200"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48</a:t>
            </a:fld>
            <a:endParaRPr lang="it-IT" sz="1400"/>
          </a:p>
        </p:txBody>
      </p:sp>
    </p:spTree>
    <p:extLst>
      <p:ext uri="{BB962C8B-B14F-4D97-AF65-F5344CB8AC3E}">
        <p14:creationId xmlns:p14="http://schemas.microsoft.com/office/powerpoint/2010/main" val="3143538985"/>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8"/>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600" b="0"/>
              <a:t>49</a:t>
            </a:fld>
            <a:endParaRPr sz="1600" b="0"/>
          </a:p>
        </p:txBody>
      </p:sp>
      <p:sp>
        <p:nvSpPr>
          <p:cNvPr id="2" name="Google Shape;489;p37">
            <a:extLst>
              <a:ext uri="{FF2B5EF4-FFF2-40B4-BE49-F238E27FC236}">
                <a16:creationId xmlns:a16="http://schemas.microsoft.com/office/drawing/2014/main" id="{C15797B1-94B9-B7BD-B100-EF1BDC622C5C}"/>
              </a:ext>
            </a:extLst>
          </p:cNvPr>
          <p:cNvSpPr/>
          <p:nvPr/>
        </p:nvSpPr>
        <p:spPr>
          <a:xfrm>
            <a:off x="299945" y="1025975"/>
            <a:ext cx="8779925" cy="5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400" dirty="0">
                <a:solidFill>
                  <a:schemeClr val="accent6">
                    <a:lumMod val="75000"/>
                  </a:schemeClr>
                </a:solidFill>
                <a:latin typeface="Georgia"/>
                <a:ea typeface="Georgia"/>
                <a:cs typeface="Georgia"/>
                <a:sym typeface="Georgia"/>
              </a:rPr>
              <a:t>RAPPORTO BANCA IMPRESA PER L’ACCESO AL CREDITO</a:t>
            </a:r>
            <a:endParaRPr sz="1800" dirty="0">
              <a:solidFill>
                <a:schemeClr val="accent6">
                  <a:lumMod val="75000"/>
                </a:schemeClr>
              </a:solidFill>
            </a:endParaRPr>
          </a:p>
        </p:txBody>
      </p:sp>
      <p:sp>
        <p:nvSpPr>
          <p:cNvPr id="4" name="CasellaDiTesto 3">
            <a:extLst>
              <a:ext uri="{FF2B5EF4-FFF2-40B4-BE49-F238E27FC236}">
                <a16:creationId xmlns:a16="http://schemas.microsoft.com/office/drawing/2014/main" id="{1A5151D4-EE74-9754-65ED-8E799F07E000}"/>
              </a:ext>
            </a:extLst>
          </p:cNvPr>
          <p:cNvSpPr txBox="1"/>
          <p:nvPr/>
        </p:nvSpPr>
        <p:spPr>
          <a:xfrm>
            <a:off x="-378068" y="1922790"/>
            <a:ext cx="9689122" cy="3308598"/>
          </a:xfrm>
          <a:prstGeom prst="rect">
            <a:avLst/>
          </a:prstGeom>
          <a:noFill/>
        </p:spPr>
        <p:txBody>
          <a:bodyPr wrap="square">
            <a:spAutoFit/>
          </a:bodyPr>
          <a:lstStyle/>
          <a:p>
            <a:pPr marL="900430" marR="287020" algn="just" rtl="0">
              <a:spcBef>
                <a:spcPts val="0"/>
              </a:spcBef>
              <a:spcAft>
                <a:spcPts val="0"/>
              </a:spcAft>
            </a:pPr>
            <a:endParaRPr lang="it-IT" sz="1800" b="0" i="0" u="none" strike="noStrike"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p>
            <a:pPr marL="900430" marR="287020" algn="just" rtl="0">
              <a:spcBef>
                <a:spcPts val="0"/>
              </a:spcBef>
              <a:spcAft>
                <a:spcPts val="0"/>
              </a:spcAft>
            </a:pPr>
            <a:endParaRPr lang="it-IT" sz="1800" dirty="0">
              <a:solidFill>
                <a:srgbClr val="404040"/>
              </a:solidFill>
              <a:latin typeface="Calibri" panose="020F0502020204030204" pitchFamily="34" charset="0"/>
              <a:ea typeface="Calibri" panose="020F0502020204030204" pitchFamily="34" charset="0"/>
              <a:cs typeface="Calibri" panose="020F0502020204030204" pitchFamily="34" charset="0"/>
            </a:endParaRPr>
          </a:p>
          <a:p>
            <a:pPr marL="900430" marR="287020" algn="just" rtl="0">
              <a:spcBef>
                <a:spcPts val="0"/>
              </a:spcBef>
              <a:spcAft>
                <a:spcPts val="0"/>
              </a:spcAft>
            </a:pPr>
            <a:r>
              <a:rPr lang="it-IT" sz="1600"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La nuova forma di rapporto banca-impresa delineata  </a:t>
            </a:r>
            <a:r>
              <a:rPr lang="it-IT" sz="1600" b="1" i="0" u="none" strike="noStrike" dirty="0">
                <a:solidFill>
                  <a:srgbClr val="00B0F0"/>
                </a:solidFill>
                <a:effectLst/>
                <a:latin typeface="Georgia" panose="02040502050405020303" pitchFamily="18" charset="0"/>
                <a:ea typeface="Calibri" panose="020F0502020204030204" pitchFamily="34" charset="0"/>
                <a:cs typeface="Calibri" panose="020F0502020204030204" pitchFamily="34" charset="0"/>
              </a:rPr>
              <a:t>nelle  recenti Linee Guida EBA-GL Lom (</a:t>
            </a:r>
            <a:r>
              <a:rPr lang="it-IT" sz="1600" b="1" i="1" u="none" strike="noStrike" dirty="0">
                <a:solidFill>
                  <a:srgbClr val="00B0F0"/>
                </a:solidFill>
                <a:effectLst/>
                <a:latin typeface="Georgia" panose="02040502050405020303" pitchFamily="18" charset="0"/>
                <a:ea typeface="Calibri" panose="020F0502020204030204" pitchFamily="34" charset="0"/>
                <a:cs typeface="Calibri" panose="020F0502020204030204" pitchFamily="34" charset="0"/>
              </a:rPr>
              <a:t>Guidelines on </a:t>
            </a:r>
            <a:r>
              <a:rPr lang="it-IT" sz="1600" b="1" i="1" u="none" strike="noStrike" dirty="0" err="1">
                <a:solidFill>
                  <a:srgbClr val="00B0F0"/>
                </a:solidFill>
                <a:effectLst/>
                <a:latin typeface="Georgia" panose="02040502050405020303" pitchFamily="18" charset="0"/>
                <a:ea typeface="Calibri" panose="020F0502020204030204" pitchFamily="34" charset="0"/>
                <a:cs typeface="Calibri" panose="020F0502020204030204" pitchFamily="34" charset="0"/>
              </a:rPr>
              <a:t>loan</a:t>
            </a:r>
            <a:r>
              <a:rPr lang="it-IT" sz="1600" b="1" i="1" u="none" strike="noStrike" dirty="0">
                <a:solidFill>
                  <a:srgbClr val="00B0F0"/>
                </a:solidFill>
                <a:effectLst/>
                <a:latin typeface="Georgia" panose="02040502050405020303" pitchFamily="18" charset="0"/>
                <a:ea typeface="Calibri" panose="020F0502020204030204" pitchFamily="34" charset="0"/>
                <a:cs typeface="Calibri" panose="020F0502020204030204" pitchFamily="34" charset="0"/>
              </a:rPr>
              <a:t> </a:t>
            </a:r>
            <a:r>
              <a:rPr lang="it-IT" sz="1600" b="1" i="1" u="none" strike="noStrike" dirty="0" err="1">
                <a:solidFill>
                  <a:srgbClr val="00B0F0"/>
                </a:solidFill>
                <a:effectLst/>
                <a:latin typeface="Georgia" panose="02040502050405020303" pitchFamily="18" charset="0"/>
                <a:ea typeface="Calibri" panose="020F0502020204030204" pitchFamily="34" charset="0"/>
                <a:cs typeface="Calibri" panose="020F0502020204030204" pitchFamily="34" charset="0"/>
              </a:rPr>
              <a:t>origination</a:t>
            </a:r>
            <a:r>
              <a:rPr lang="it-IT" sz="1600" b="1" i="1" u="none" strike="noStrike" dirty="0">
                <a:solidFill>
                  <a:srgbClr val="00B0F0"/>
                </a:solidFill>
                <a:effectLst/>
                <a:latin typeface="Georgia" panose="02040502050405020303" pitchFamily="18" charset="0"/>
                <a:ea typeface="Calibri" panose="020F0502020204030204" pitchFamily="34" charset="0"/>
                <a:cs typeface="Calibri" panose="020F0502020204030204" pitchFamily="34" charset="0"/>
              </a:rPr>
              <a:t> and monitoring</a:t>
            </a:r>
            <a:r>
              <a:rPr lang="it-IT" sz="1600" b="1" i="0" u="none" strike="noStrike" dirty="0">
                <a:solidFill>
                  <a:srgbClr val="00B0F0"/>
                </a:solidFill>
                <a:effectLst/>
                <a:latin typeface="Georgia" panose="02040502050405020303" pitchFamily="18" charset="0"/>
                <a:ea typeface="Calibri" panose="020F0502020204030204" pitchFamily="34" charset="0"/>
                <a:cs typeface="Calibri" panose="020F0502020204030204" pitchFamily="34" charset="0"/>
              </a:rPr>
              <a:t>)</a:t>
            </a:r>
            <a:r>
              <a:rPr lang="it-IT" sz="1600" b="0" i="0" u="none" strike="noStrike" dirty="0">
                <a:solidFill>
                  <a:srgbClr val="00B0F0"/>
                </a:solidFill>
                <a:effectLst/>
                <a:latin typeface="Georgia" panose="02040502050405020303" pitchFamily="18" charset="0"/>
                <a:ea typeface="Calibri" panose="020F0502020204030204" pitchFamily="34" charset="0"/>
                <a:cs typeface="Calibri" panose="020F0502020204030204" pitchFamily="34" charset="0"/>
              </a:rPr>
              <a:t> anche a</a:t>
            </a:r>
            <a:r>
              <a:rPr lang="it-IT" sz="1600"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lla luce delle nuove indicazioni del Codice della crisi e dell’insolvenza contenute nel Decreto Legislativo n. 14/2019, </a:t>
            </a:r>
            <a:r>
              <a:rPr lang="it-IT" sz="1600" b="1" dirty="0">
                <a:solidFill>
                  <a:srgbClr val="00B0F0"/>
                </a:solidFill>
                <a:latin typeface="Georgia" panose="02040502050405020303" pitchFamily="18" charset="0"/>
                <a:ea typeface="Calibri" panose="020F0502020204030204" pitchFamily="34" charset="0"/>
                <a:cs typeface="Calibri" panose="020F0502020204030204" pitchFamily="34" charset="0"/>
              </a:rPr>
              <a:t>focalizzano l’attenzione sulla necessità </a:t>
            </a:r>
            <a:r>
              <a:rPr lang="it-IT" sz="1600"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 da parte dell’imprenditore, di elaborare </a:t>
            </a:r>
            <a:r>
              <a:rPr lang="it-IT" sz="1600" b="1" i="0" u="none" strike="noStrike" dirty="0">
                <a:solidFill>
                  <a:srgbClr val="00B0F0"/>
                </a:solidFill>
                <a:effectLst/>
                <a:latin typeface="Georgia" panose="02040502050405020303" pitchFamily="18" charset="0"/>
                <a:ea typeface="Calibri" panose="020F0502020204030204" pitchFamily="34" charset="0"/>
                <a:cs typeface="Calibri" panose="020F0502020204030204" pitchFamily="34" charset="0"/>
              </a:rPr>
              <a:t>un’adeguata informativa economico-finanziaria, storica e prospettica, nonché qualitativa e quantitativa finalizzata non solo al monitoraggio periodico ma soprattutto al miglioramento del rapporto banca-impresa.</a:t>
            </a:r>
            <a:endParaRPr lang="it-IT" sz="1600" b="0" dirty="0">
              <a:solidFill>
                <a:srgbClr val="00B0F0"/>
              </a:solidFill>
              <a:effectLst/>
              <a:latin typeface="Georgia" panose="02040502050405020303" pitchFamily="18" charset="0"/>
              <a:ea typeface="Calibri" panose="020F0502020204030204" pitchFamily="34" charset="0"/>
              <a:cs typeface="Calibri" panose="020F0502020204030204" pitchFamily="34" charset="0"/>
            </a:endParaRPr>
          </a:p>
          <a:p>
            <a:pPr marR="285750" algn="just" rtl="0">
              <a:spcBef>
                <a:spcPts val="600"/>
              </a:spcBef>
              <a:spcAft>
                <a:spcPts val="0"/>
              </a:spcAft>
            </a:pPr>
            <a:br>
              <a:rPr lang="it-IT" b="0" dirty="0">
                <a:effectLst/>
              </a:rPr>
            </a:br>
            <a:br>
              <a:rPr lang="it-IT" b="0" dirty="0">
                <a:effectLst/>
              </a:rPr>
            </a:br>
            <a:br>
              <a:rPr lang="it-IT" b="0" dirty="0">
                <a:effectLst/>
              </a:rPr>
            </a:br>
            <a:endParaRPr lang="it-IT" dirty="0"/>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5</a:t>
            </a:fld>
            <a:endParaRPr lang="it-IT" dirty="0"/>
          </a:p>
        </p:txBody>
      </p:sp>
      <p:graphicFrame>
        <p:nvGraphicFramePr>
          <p:cNvPr id="5" name="Diagramma 4"/>
          <p:cNvGraphicFramePr/>
          <p:nvPr>
            <p:extLst>
              <p:ext uri="{D42A27DB-BD31-4B8C-83A1-F6EECF244321}">
                <p14:modId xmlns:p14="http://schemas.microsoft.com/office/powerpoint/2010/main" val="479250129"/>
              </p:ext>
            </p:extLst>
          </p:nvPr>
        </p:nvGraphicFramePr>
        <p:xfrm>
          <a:off x="1174211" y="1216241"/>
          <a:ext cx="7667947" cy="4669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a 2"/>
          <p:cNvGraphicFramePr/>
          <p:nvPr>
            <p:extLst>
              <p:ext uri="{D42A27DB-BD31-4B8C-83A1-F6EECF244321}">
                <p14:modId xmlns:p14="http://schemas.microsoft.com/office/powerpoint/2010/main" val="1922652793"/>
              </p:ext>
            </p:extLst>
          </p:nvPr>
        </p:nvGraphicFramePr>
        <p:xfrm>
          <a:off x="115410" y="2237173"/>
          <a:ext cx="1674310" cy="20063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7" name="Connettore 2 6"/>
          <p:cNvCxnSpPr/>
          <p:nvPr/>
        </p:nvCxnSpPr>
        <p:spPr>
          <a:xfrm flipH="1">
            <a:off x="1890411" y="3271419"/>
            <a:ext cx="423021"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 name="Diagramma 9"/>
          <p:cNvGraphicFramePr/>
          <p:nvPr>
            <p:extLst>
              <p:ext uri="{D42A27DB-BD31-4B8C-83A1-F6EECF244321}">
                <p14:modId xmlns:p14="http://schemas.microsoft.com/office/powerpoint/2010/main" val="4171796765"/>
              </p:ext>
            </p:extLst>
          </p:nvPr>
        </p:nvGraphicFramePr>
        <p:xfrm>
          <a:off x="2189229" y="5176325"/>
          <a:ext cx="1755883" cy="137385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3" name="Diagramma 12"/>
          <p:cNvGraphicFramePr/>
          <p:nvPr>
            <p:extLst>
              <p:ext uri="{D42A27DB-BD31-4B8C-83A1-F6EECF244321}">
                <p14:modId xmlns:p14="http://schemas.microsoft.com/office/powerpoint/2010/main" val="2816125234"/>
              </p:ext>
            </p:extLst>
          </p:nvPr>
        </p:nvGraphicFramePr>
        <p:xfrm>
          <a:off x="4922245" y="5004913"/>
          <a:ext cx="3229995" cy="17046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11" name="Connettore 2 10"/>
          <p:cNvCxnSpPr/>
          <p:nvPr/>
        </p:nvCxnSpPr>
        <p:spPr>
          <a:xfrm flipH="1">
            <a:off x="3766343" y="5111236"/>
            <a:ext cx="310896" cy="24244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a:off x="5293761" y="5111236"/>
            <a:ext cx="443293" cy="24244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6967728" y="3111847"/>
            <a:ext cx="283464" cy="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618864"/>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9615" y="756138"/>
            <a:ext cx="8617019" cy="1093117"/>
          </a:xfrm>
        </p:spPr>
        <p:txBody>
          <a:bodyPr/>
          <a:lstStyle/>
          <a:p>
            <a:r>
              <a:rPr lang="it-IT" sz="2400" dirty="0">
                <a:solidFill>
                  <a:schemeClr val="accent6">
                    <a:lumMod val="75000"/>
                  </a:schemeClr>
                </a:solidFill>
                <a:latin typeface="Georgia" panose="02040502050405020303" pitchFamily="18" charset="0"/>
              </a:rPr>
              <a:t>FNC - </a:t>
            </a:r>
            <a:r>
              <a:rPr lang="it-IT" sz="2400" i="1" dirty="0">
                <a:solidFill>
                  <a:schemeClr val="accent6">
                    <a:lumMod val="75000"/>
                  </a:schemeClr>
                </a:solidFill>
                <a:latin typeface="Georgia" panose="02040502050405020303" pitchFamily="18" charset="0"/>
                <a:ea typeface="Calibri" panose="020F0502020204030204" pitchFamily="34" charset="0"/>
                <a:cs typeface="Calibri" panose="020F0502020204030204" pitchFamily="34" charset="0"/>
              </a:rPr>
              <a:t>“</a:t>
            </a:r>
            <a:r>
              <a:rPr lang="it-IT" sz="2400" b="1" i="1" dirty="0">
                <a:solidFill>
                  <a:schemeClr val="accent6">
                    <a:lumMod val="75000"/>
                  </a:schemeClr>
                </a:solidFill>
                <a:latin typeface="Georgia" panose="02040502050405020303" pitchFamily="18" charset="0"/>
                <a:ea typeface="Calibri" panose="020F0502020204030204" pitchFamily="34" charset="0"/>
                <a:cs typeface="Calibri" panose="020F0502020204030204" pitchFamily="34" charset="0"/>
              </a:rPr>
              <a:t>L’informativa economico-finanziaria e la bancabilità delle PMI: indicazioni EBA-GL </a:t>
            </a:r>
            <a:r>
              <a:rPr lang="it-IT" sz="2400" b="1" i="1" dirty="0" err="1">
                <a:solidFill>
                  <a:schemeClr val="accent6">
                    <a:lumMod val="75000"/>
                  </a:schemeClr>
                </a:solidFill>
                <a:latin typeface="Georgia" panose="02040502050405020303" pitchFamily="18" charset="0"/>
                <a:ea typeface="Calibri" panose="020F0502020204030204" pitchFamily="34" charset="0"/>
                <a:cs typeface="Calibri" panose="020F0502020204030204" pitchFamily="34" charset="0"/>
              </a:rPr>
              <a:t>Lom</a:t>
            </a:r>
            <a:r>
              <a:rPr lang="it-IT" sz="2400" b="1" i="1" dirty="0">
                <a:solidFill>
                  <a:schemeClr val="accent6">
                    <a:lumMod val="75000"/>
                  </a:schemeClr>
                </a:solidFill>
                <a:latin typeface="Georgia" panose="02040502050405020303" pitchFamily="18" charset="0"/>
                <a:ea typeface="Calibri" panose="020F0502020204030204" pitchFamily="34" charset="0"/>
                <a:cs typeface="Calibri" panose="020F0502020204030204" pitchFamily="34" charset="0"/>
              </a:rPr>
              <a:t> e spunti operativi</a:t>
            </a:r>
            <a:endParaRPr lang="it-IT" sz="2400" dirty="0">
              <a:solidFill>
                <a:schemeClr val="accent6">
                  <a:lumMod val="75000"/>
                </a:schemeClr>
              </a:solidFill>
              <a:latin typeface="Georgia" panose="02040502050405020303" pitchFamily="18" charset="0"/>
            </a:endParaRPr>
          </a:p>
        </p:txBody>
      </p:sp>
      <p:sp>
        <p:nvSpPr>
          <p:cNvPr id="3" name="Segnaposto testo 2"/>
          <p:cNvSpPr>
            <a:spLocks noGrp="1"/>
          </p:cNvSpPr>
          <p:nvPr>
            <p:ph type="body" idx="1"/>
          </p:nvPr>
        </p:nvSpPr>
        <p:spPr>
          <a:xfrm>
            <a:off x="-1" y="2118946"/>
            <a:ext cx="9231923" cy="4241878"/>
          </a:xfrm>
        </p:spPr>
        <p:txBody>
          <a:bodyPr/>
          <a:lstStyle/>
          <a:p>
            <a:pPr marL="557530" marR="287020" indent="0" algn="just">
              <a:spcBef>
                <a:spcPts val="0"/>
              </a:spcBef>
              <a:buNone/>
            </a:pPr>
            <a:r>
              <a:rPr lang="it-IT" sz="1500" i="1" dirty="0">
                <a:solidFill>
                  <a:srgbClr val="404040"/>
                </a:solidFill>
                <a:latin typeface="Georgia" panose="02040502050405020303" pitchFamily="18" charset="0"/>
                <a:ea typeface="Calibri" panose="020F0502020204030204" pitchFamily="34" charset="0"/>
                <a:cs typeface="Calibri" panose="020F0502020204030204" pitchFamily="34" charset="0"/>
              </a:rPr>
              <a:t>Il </a:t>
            </a:r>
            <a:r>
              <a:rPr lang="it-IT" sz="1500" dirty="0">
                <a:solidFill>
                  <a:srgbClr val="404040"/>
                </a:solidFill>
                <a:latin typeface="Georgia" panose="02040502050405020303" pitchFamily="18" charset="0"/>
                <a:ea typeface="Calibri" panose="020F0502020204030204" pitchFamily="34" charset="0"/>
                <a:cs typeface="Calibri" panose="020F0502020204030204" pitchFamily="34" charset="0"/>
              </a:rPr>
              <a:t>Consiglio e la Fondazione Nazionale - Ricerca dei Commercialisti, hanno pubblicato un interessantissimo documento di ricerca </a:t>
            </a:r>
            <a:r>
              <a:rPr lang="it-IT" sz="1500" i="1" dirty="0">
                <a:solidFill>
                  <a:srgbClr val="404040"/>
                </a:solidFill>
                <a:latin typeface="Georgia" panose="02040502050405020303" pitchFamily="18" charset="0"/>
                <a:ea typeface="Calibri" panose="020F0502020204030204" pitchFamily="34" charset="0"/>
                <a:cs typeface="Calibri" panose="020F0502020204030204" pitchFamily="34" charset="0"/>
              </a:rPr>
              <a:t>“</a:t>
            </a:r>
            <a:r>
              <a:rPr lang="it-IT" sz="1500" b="1" i="1" dirty="0">
                <a:solidFill>
                  <a:srgbClr val="0070C0"/>
                </a:solidFill>
                <a:latin typeface="Georgia" panose="02040502050405020303" pitchFamily="18" charset="0"/>
                <a:ea typeface="Calibri" panose="020F0502020204030204" pitchFamily="34" charset="0"/>
                <a:cs typeface="Calibri" panose="020F0502020204030204" pitchFamily="34" charset="0"/>
              </a:rPr>
              <a:t>L’informativa economico-finanziaria e la bancabilità delle PMI: indicazioni EBA-GL </a:t>
            </a:r>
            <a:r>
              <a:rPr lang="it-IT" sz="1500" b="1" i="1" dirty="0" err="1">
                <a:solidFill>
                  <a:srgbClr val="0070C0"/>
                </a:solidFill>
                <a:latin typeface="Georgia" panose="02040502050405020303" pitchFamily="18" charset="0"/>
                <a:ea typeface="Calibri" panose="020F0502020204030204" pitchFamily="34" charset="0"/>
                <a:cs typeface="Calibri" panose="020F0502020204030204" pitchFamily="34" charset="0"/>
              </a:rPr>
              <a:t>Lom</a:t>
            </a:r>
            <a:r>
              <a:rPr lang="it-IT" sz="1500" b="1" i="1" dirty="0">
                <a:solidFill>
                  <a:srgbClr val="0070C0"/>
                </a:solidFill>
                <a:latin typeface="Georgia" panose="02040502050405020303" pitchFamily="18" charset="0"/>
                <a:ea typeface="Calibri" panose="020F0502020204030204" pitchFamily="34" charset="0"/>
                <a:cs typeface="Calibri" panose="020F0502020204030204" pitchFamily="34" charset="0"/>
              </a:rPr>
              <a:t> e spunti operativi"</a:t>
            </a:r>
            <a:r>
              <a:rPr lang="it-IT" sz="1500" dirty="0">
                <a:solidFill>
                  <a:srgbClr val="404040"/>
                </a:solidFill>
                <a:latin typeface="Georgia" panose="02040502050405020303" pitchFamily="18" charset="0"/>
                <a:ea typeface="Calibri" panose="020F0502020204030204" pitchFamily="34" charset="0"/>
                <a:cs typeface="Calibri" panose="020F0502020204030204" pitchFamily="34" charset="0"/>
              </a:rPr>
              <a:t>  che pone l’attenzione sulla  necessità che l’impresa si strutturi per pianificare e programmare al meglio le proprie attività operative, dotandosi di strumenti adeguati alla propria natura e dimensione. </a:t>
            </a:r>
            <a:endParaRPr lang="it-IT" sz="1500" dirty="0">
              <a:latin typeface="Georgia" panose="02040502050405020303" pitchFamily="18" charset="0"/>
              <a:ea typeface="Calibri" panose="020F0502020204030204" pitchFamily="34" charset="0"/>
              <a:cs typeface="Calibri" panose="020F0502020204030204" pitchFamily="34" charset="0"/>
            </a:endParaRPr>
          </a:p>
          <a:p>
            <a:pPr marL="557530" marR="287020" indent="0" algn="just">
              <a:spcBef>
                <a:spcPts val="605"/>
              </a:spcBef>
              <a:buNone/>
            </a:pPr>
            <a:endParaRPr lang="it-IT" sz="1500" dirty="0">
              <a:solidFill>
                <a:srgbClr val="404040"/>
              </a:solidFill>
              <a:latin typeface="Georgia" panose="02040502050405020303" pitchFamily="18" charset="0"/>
              <a:ea typeface="Calibri" panose="020F0502020204030204" pitchFamily="34" charset="0"/>
              <a:cs typeface="Calibri" panose="020F0502020204030204" pitchFamily="34" charset="0"/>
            </a:endParaRPr>
          </a:p>
          <a:p>
            <a:pPr marL="557530" marR="287020" indent="0" algn="just">
              <a:spcBef>
                <a:spcPts val="605"/>
              </a:spcBef>
              <a:buNone/>
            </a:pPr>
            <a:r>
              <a:rPr lang="it-IT" sz="1500" dirty="0">
                <a:solidFill>
                  <a:srgbClr val="404040"/>
                </a:solidFill>
                <a:latin typeface="Georgia" panose="02040502050405020303" pitchFamily="18" charset="0"/>
                <a:ea typeface="Calibri" panose="020F0502020204030204" pitchFamily="34" charset="0"/>
                <a:cs typeface="Calibri" panose="020F0502020204030204" pitchFamily="34" charset="0"/>
              </a:rPr>
              <a:t>E’ pertanto necessario da parte dell’imprenditore un cambiamento culturale </a:t>
            </a:r>
            <a:r>
              <a:rPr lang="it-IT" sz="1500" dirty="0">
                <a:solidFill>
                  <a:srgbClr val="0070C0"/>
                </a:solidFill>
                <a:latin typeface="Georgia" panose="02040502050405020303" pitchFamily="18" charset="0"/>
                <a:ea typeface="Calibri" panose="020F0502020204030204" pitchFamily="34" charset="0"/>
                <a:cs typeface="Calibri" panose="020F0502020204030204" pitchFamily="34" charset="0"/>
              </a:rPr>
              <a:t>per </a:t>
            </a:r>
            <a:r>
              <a:rPr lang="it-IT" sz="1500" b="1" dirty="0">
                <a:solidFill>
                  <a:srgbClr val="0070C0"/>
                </a:solidFill>
                <a:latin typeface="Georgia" panose="02040502050405020303" pitchFamily="18" charset="0"/>
                <a:ea typeface="Calibri" panose="020F0502020204030204" pitchFamily="34" charset="0"/>
                <a:cs typeface="Calibri" panose="020F0502020204030204" pitchFamily="34" charset="0"/>
              </a:rPr>
              <a:t>una gestione proattiva del rischio di impresa</a:t>
            </a:r>
            <a:r>
              <a:rPr lang="it-IT" sz="1500" dirty="0">
                <a:solidFill>
                  <a:srgbClr val="0070C0"/>
                </a:solidFill>
                <a:latin typeface="Georgia" panose="02040502050405020303" pitchFamily="18" charset="0"/>
                <a:ea typeface="Calibri" panose="020F0502020204030204" pitchFamily="34" charset="0"/>
                <a:cs typeface="Calibri" panose="020F0502020204030204" pitchFamily="34" charset="0"/>
              </a:rPr>
              <a:t> in una </a:t>
            </a:r>
            <a:r>
              <a:rPr lang="it-IT" sz="1500" b="1" dirty="0">
                <a:solidFill>
                  <a:srgbClr val="0070C0"/>
                </a:solidFill>
                <a:latin typeface="Georgia" panose="02040502050405020303" pitchFamily="18" charset="0"/>
                <a:ea typeface="Calibri" panose="020F0502020204030204" pitchFamily="34" charset="0"/>
                <a:cs typeface="Calibri" panose="020F0502020204030204" pitchFamily="34" charset="0"/>
              </a:rPr>
              <a:t>visione </a:t>
            </a:r>
            <a:r>
              <a:rPr lang="it-IT" sz="1500" b="1" i="1" dirty="0" err="1">
                <a:solidFill>
                  <a:srgbClr val="0070C0"/>
                </a:solidFill>
                <a:latin typeface="Georgia" panose="02040502050405020303" pitchFamily="18" charset="0"/>
                <a:ea typeface="Calibri" panose="020F0502020204030204" pitchFamily="34" charset="0"/>
                <a:cs typeface="Calibri" panose="020F0502020204030204" pitchFamily="34" charset="0"/>
              </a:rPr>
              <a:t>forward-looking</a:t>
            </a:r>
            <a:r>
              <a:rPr lang="it-IT" sz="1500" i="1" dirty="0">
                <a:solidFill>
                  <a:srgbClr val="0070C0"/>
                </a:solidFill>
                <a:latin typeface="Georgia" panose="02040502050405020303" pitchFamily="18" charset="0"/>
                <a:ea typeface="Calibri" panose="020F0502020204030204" pitchFamily="34" charset="0"/>
                <a:cs typeface="Calibri" panose="020F0502020204030204" pitchFamily="34" charset="0"/>
              </a:rPr>
              <a:t> con </a:t>
            </a:r>
            <a:r>
              <a:rPr lang="it-IT" sz="1500" dirty="0">
                <a:solidFill>
                  <a:srgbClr val="0070C0"/>
                </a:solidFill>
                <a:latin typeface="Georgia" panose="02040502050405020303" pitchFamily="18" charset="0"/>
                <a:ea typeface="Calibri" panose="020F0502020204030204" pitchFamily="34" charset="0"/>
                <a:cs typeface="Calibri" panose="020F0502020204030204" pitchFamily="34" charset="0"/>
              </a:rPr>
              <a:t>un monitoraggio costante e più ampio delle dinamiche aziendali, tramite l’elaborazione di bilanci </a:t>
            </a:r>
            <a:r>
              <a:rPr lang="it-IT" sz="1500" b="1" dirty="0" err="1">
                <a:solidFill>
                  <a:srgbClr val="0070C0"/>
                </a:solidFill>
                <a:latin typeface="Georgia" panose="02040502050405020303" pitchFamily="18" charset="0"/>
                <a:ea typeface="Calibri" panose="020F0502020204030204" pitchFamily="34" charset="0"/>
                <a:cs typeface="Calibri" panose="020F0502020204030204" pitchFamily="34" charset="0"/>
              </a:rPr>
              <a:t>infrannuali</a:t>
            </a:r>
            <a:r>
              <a:rPr lang="it-IT" sz="1500" b="1" dirty="0">
                <a:solidFill>
                  <a:srgbClr val="0070C0"/>
                </a:solidFill>
                <a:latin typeface="Georgia" panose="02040502050405020303" pitchFamily="18" charset="0"/>
                <a:ea typeface="Calibri" panose="020F0502020204030204" pitchFamily="34" charset="0"/>
                <a:cs typeface="Calibri" panose="020F0502020204030204" pitchFamily="34" charset="0"/>
              </a:rPr>
              <a:t>, </a:t>
            </a:r>
            <a:r>
              <a:rPr lang="it-IT" sz="1500" b="1" i="1" dirty="0">
                <a:solidFill>
                  <a:srgbClr val="0070C0"/>
                </a:solidFill>
                <a:latin typeface="Georgia" panose="02040502050405020303" pitchFamily="18" charset="0"/>
                <a:ea typeface="Calibri" panose="020F0502020204030204" pitchFamily="34" charset="0"/>
                <a:cs typeface="Calibri" panose="020F0502020204030204" pitchFamily="34" charset="0"/>
              </a:rPr>
              <a:t>budget  piani di tesoreria a 12 mesi </a:t>
            </a:r>
            <a:r>
              <a:rPr lang="it-IT" sz="1500" b="1" dirty="0">
                <a:solidFill>
                  <a:srgbClr val="0070C0"/>
                </a:solidFill>
                <a:latin typeface="Georgia" panose="02040502050405020303" pitchFamily="18" charset="0"/>
                <a:ea typeface="Calibri" panose="020F0502020204030204" pitchFamily="34" charset="0"/>
                <a:cs typeface="Calibri" panose="020F0502020204030204" pitchFamily="34" charset="0"/>
              </a:rPr>
              <a:t>e </a:t>
            </a:r>
            <a:r>
              <a:rPr lang="it-IT" sz="1500" b="1" i="1" dirty="0">
                <a:solidFill>
                  <a:srgbClr val="0070C0"/>
                </a:solidFill>
                <a:latin typeface="Georgia" panose="02040502050405020303" pitchFamily="18" charset="0"/>
                <a:ea typeface="Calibri" panose="020F0502020204030204" pitchFamily="34" charset="0"/>
                <a:cs typeface="Calibri" panose="020F0502020204030204" pitchFamily="34" charset="0"/>
              </a:rPr>
              <a:t>business </a:t>
            </a:r>
            <a:r>
              <a:rPr lang="it-IT" sz="1500" b="1" i="1" dirty="0" err="1">
                <a:solidFill>
                  <a:srgbClr val="0070C0"/>
                </a:solidFill>
                <a:latin typeface="Georgia" panose="02040502050405020303" pitchFamily="18" charset="0"/>
                <a:ea typeface="Calibri" panose="020F0502020204030204" pitchFamily="34" charset="0"/>
                <a:cs typeface="Calibri" panose="020F0502020204030204" pitchFamily="34" charset="0"/>
              </a:rPr>
              <a:t>plan</a:t>
            </a:r>
            <a:r>
              <a:rPr lang="it-IT" sz="1500" dirty="0">
                <a:solidFill>
                  <a:srgbClr val="0070C0"/>
                </a:solidFill>
                <a:latin typeface="Georgia" panose="02040502050405020303" pitchFamily="18" charset="0"/>
                <a:ea typeface="Calibri" panose="020F0502020204030204" pitchFamily="34" charset="0"/>
                <a:cs typeface="Calibri" panose="020F0502020204030204" pitchFamily="34" charset="0"/>
              </a:rPr>
              <a:t>, </a:t>
            </a:r>
            <a:r>
              <a:rPr lang="it-IT" sz="1500" dirty="0">
                <a:solidFill>
                  <a:srgbClr val="404040"/>
                </a:solidFill>
                <a:latin typeface="Georgia" panose="02040502050405020303" pitchFamily="18" charset="0"/>
                <a:ea typeface="Calibri" panose="020F0502020204030204" pitchFamily="34" charset="0"/>
                <a:cs typeface="Calibri" panose="020F0502020204030204" pitchFamily="34" charset="0"/>
              </a:rPr>
              <a:t>ampliando costantemente le informazioni da veicolare agli interlocutori del sistema finanziario.</a:t>
            </a:r>
          </a:p>
          <a:p>
            <a:pPr marL="557530" marR="287020" indent="0" algn="just">
              <a:spcBef>
                <a:spcPts val="605"/>
              </a:spcBef>
              <a:buNone/>
            </a:pPr>
            <a:r>
              <a:rPr lang="it-IT" sz="1500" dirty="0">
                <a:solidFill>
                  <a:srgbClr val="404040"/>
                </a:solidFill>
                <a:latin typeface="Georgia" panose="02040502050405020303" pitchFamily="18" charset="0"/>
                <a:ea typeface="Calibri" panose="020F0502020204030204" pitchFamily="34" charset="0"/>
                <a:cs typeface="Calibri" panose="020F0502020204030204" pitchFamily="34" charset="0"/>
              </a:rPr>
              <a:t> </a:t>
            </a:r>
          </a:p>
          <a:p>
            <a:pPr marL="557530" marR="287020" indent="0" algn="just">
              <a:spcBef>
                <a:spcPts val="605"/>
              </a:spcBef>
              <a:buNone/>
            </a:pPr>
            <a:r>
              <a:rPr lang="it-IT" sz="1500" dirty="0">
                <a:solidFill>
                  <a:srgbClr val="404040"/>
                </a:solidFill>
                <a:latin typeface="Georgia" panose="02040502050405020303" pitchFamily="18" charset="0"/>
                <a:ea typeface="Calibri" panose="020F0502020204030204" pitchFamily="34" charset="0"/>
                <a:cs typeface="Calibri" panose="020F0502020204030204" pitchFamily="34" charset="0"/>
              </a:rPr>
              <a:t>Il documento pone l’accento anche ai </a:t>
            </a:r>
            <a:r>
              <a:rPr lang="it-IT" sz="1500" b="1" i="1" dirty="0">
                <a:solidFill>
                  <a:srgbClr val="00B0F0"/>
                </a:solidFill>
                <a:latin typeface="Georgia" panose="02040502050405020303" pitchFamily="18" charset="0"/>
                <a:ea typeface="Calibri" panose="020F0502020204030204" pitchFamily="34" charset="0"/>
                <a:cs typeface="Calibri" panose="020F0502020204030204" pitchFamily="34" charset="0"/>
              </a:rPr>
              <a:t>fattori ambientali, sociali e di </a:t>
            </a:r>
            <a:r>
              <a:rPr lang="it-IT" sz="1500" b="1" i="1" dirty="0" err="1">
                <a:solidFill>
                  <a:srgbClr val="00B0F0"/>
                </a:solidFill>
                <a:latin typeface="Georgia" panose="02040502050405020303" pitchFamily="18" charset="0"/>
                <a:ea typeface="Calibri" panose="020F0502020204030204" pitchFamily="34" charset="0"/>
                <a:cs typeface="Calibri" panose="020F0502020204030204" pitchFamily="34" charset="0"/>
              </a:rPr>
              <a:t>governance</a:t>
            </a:r>
            <a:r>
              <a:rPr lang="it-IT" sz="1500" b="1" i="1" dirty="0">
                <a:solidFill>
                  <a:srgbClr val="00B0F0"/>
                </a:solidFill>
                <a:latin typeface="Georgia" panose="02040502050405020303" pitchFamily="18" charset="0"/>
                <a:ea typeface="Calibri" panose="020F0502020204030204" pitchFamily="34" charset="0"/>
                <a:cs typeface="Calibri" panose="020F0502020204030204" pitchFamily="34" charset="0"/>
              </a:rPr>
              <a:t> </a:t>
            </a:r>
            <a:r>
              <a:rPr lang="it-IT" sz="1500" dirty="0">
                <a:solidFill>
                  <a:srgbClr val="404040"/>
                </a:solidFill>
                <a:latin typeface="Georgia" panose="02040502050405020303" pitchFamily="18" charset="0"/>
                <a:ea typeface="Calibri" panose="020F0502020204030204" pitchFamily="34" charset="0"/>
                <a:cs typeface="Calibri" panose="020F0502020204030204" pitchFamily="34" charset="0"/>
              </a:rPr>
              <a:t>richiamati dall’Autorità di Vigilanza all’interno delle politiche e procedure relative al rischio di credito, </a:t>
            </a:r>
            <a:endParaRPr lang="it-IT" sz="1500" dirty="0">
              <a:latin typeface="Georgia" panose="02040502050405020303" pitchFamily="18" charset="0"/>
            </a:endParaRPr>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50</a:t>
            </a:fld>
            <a:endParaRPr lang="it-IT"/>
          </a:p>
        </p:txBody>
      </p:sp>
    </p:spTree>
    <p:extLst>
      <p:ext uri="{BB962C8B-B14F-4D97-AF65-F5344CB8AC3E}">
        <p14:creationId xmlns:p14="http://schemas.microsoft.com/office/powerpoint/2010/main" val="1583029254"/>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8" name="Google Shape;508;p39"/>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600" b="0"/>
              <a:t>51</a:t>
            </a:fld>
            <a:endParaRPr sz="1600" b="0"/>
          </a:p>
        </p:txBody>
      </p:sp>
      <p:sp>
        <p:nvSpPr>
          <p:cNvPr id="3" name="CasellaDiTesto 2">
            <a:extLst>
              <a:ext uri="{FF2B5EF4-FFF2-40B4-BE49-F238E27FC236}">
                <a16:creationId xmlns:a16="http://schemas.microsoft.com/office/drawing/2014/main" id="{F753B993-6246-3A2E-205F-E7D4551A5019}"/>
              </a:ext>
            </a:extLst>
          </p:cNvPr>
          <p:cNvSpPr txBox="1"/>
          <p:nvPr/>
        </p:nvSpPr>
        <p:spPr>
          <a:xfrm>
            <a:off x="381000" y="975704"/>
            <a:ext cx="9088315" cy="5986254"/>
          </a:xfrm>
          <a:prstGeom prst="rect">
            <a:avLst/>
          </a:prstGeom>
          <a:noFill/>
        </p:spPr>
        <p:txBody>
          <a:bodyPr wrap="square">
            <a:spAutoFit/>
          </a:bodyPr>
          <a:lstStyle/>
          <a:p>
            <a:pPr marR="285750" algn="just">
              <a:spcBef>
                <a:spcPts val="600"/>
              </a:spcBef>
            </a:pPr>
            <a:r>
              <a:rPr lang="it-IT" sz="2400" dirty="0">
                <a:solidFill>
                  <a:schemeClr val="accent6">
                    <a:lumMod val="75000"/>
                  </a:schemeClr>
                </a:solidFill>
                <a:latin typeface="Georgia" panose="02040502050405020303" pitchFamily="18" charset="0"/>
              </a:rPr>
              <a:t>FNC - </a:t>
            </a:r>
            <a:r>
              <a:rPr lang="it-IT" sz="2400" i="1" dirty="0">
                <a:solidFill>
                  <a:schemeClr val="accent6">
                    <a:lumMod val="75000"/>
                  </a:schemeClr>
                </a:solidFill>
                <a:latin typeface="Georgia" panose="02040502050405020303" pitchFamily="18" charset="0"/>
                <a:ea typeface="Calibri" panose="020F0502020204030204" pitchFamily="34" charset="0"/>
                <a:cs typeface="Calibri" panose="020F0502020204030204" pitchFamily="34" charset="0"/>
              </a:rPr>
              <a:t>“L’informativa economico-finanziaria e la bancabilità delle PMI: indicazioni EBA-GL </a:t>
            </a:r>
            <a:r>
              <a:rPr lang="it-IT" sz="2400" i="1" dirty="0" err="1">
                <a:solidFill>
                  <a:schemeClr val="accent6">
                    <a:lumMod val="75000"/>
                  </a:schemeClr>
                </a:solidFill>
                <a:latin typeface="Georgia" panose="02040502050405020303" pitchFamily="18" charset="0"/>
                <a:ea typeface="Calibri" panose="020F0502020204030204" pitchFamily="34" charset="0"/>
                <a:cs typeface="Calibri" panose="020F0502020204030204" pitchFamily="34" charset="0"/>
              </a:rPr>
              <a:t>Lom</a:t>
            </a:r>
            <a:r>
              <a:rPr lang="it-IT" sz="2400" i="1" dirty="0">
                <a:solidFill>
                  <a:schemeClr val="accent6">
                    <a:lumMod val="75000"/>
                  </a:schemeClr>
                </a:solidFill>
                <a:latin typeface="Georgia" panose="02040502050405020303" pitchFamily="18" charset="0"/>
                <a:ea typeface="Calibri" panose="020F0502020204030204" pitchFamily="34" charset="0"/>
                <a:cs typeface="Calibri" panose="020F0502020204030204" pitchFamily="34" charset="0"/>
              </a:rPr>
              <a:t> e spunti operativi</a:t>
            </a:r>
            <a:endParaRPr lang="it-IT" sz="2400" dirty="0">
              <a:solidFill>
                <a:schemeClr val="accent6">
                  <a:lumMod val="75000"/>
                </a:schemeClr>
              </a:solidFill>
              <a:latin typeface="Georgia" panose="02040502050405020303" pitchFamily="18" charset="0"/>
              <a:ea typeface="Calibri" panose="020F0502020204030204" pitchFamily="34" charset="0"/>
              <a:cs typeface="Calibri" panose="020F0502020204030204" pitchFamily="34" charset="0"/>
            </a:endParaRPr>
          </a:p>
          <a:p>
            <a:pPr marR="285750" algn="just">
              <a:spcBef>
                <a:spcPts val="600"/>
              </a:spcBef>
            </a:pPr>
            <a:endParaRPr lang="it-IT" sz="1200" b="0" dirty="0">
              <a:solidFill>
                <a:srgbClr val="404040"/>
              </a:solidFill>
              <a:effectLst/>
              <a:latin typeface="Georgia" panose="02040502050405020303" pitchFamily="18" charset="0"/>
              <a:ea typeface="Calibri" panose="020F0502020204030204" pitchFamily="34" charset="0"/>
              <a:cs typeface="Calibri" panose="020F0502020204030204" pitchFamily="34" charset="0"/>
            </a:endParaRPr>
          </a:p>
          <a:p>
            <a:pPr marR="285750" algn="just">
              <a:spcBef>
                <a:spcPts val="600"/>
              </a:spcBef>
            </a:pPr>
            <a:r>
              <a:rPr lang="it-IT" sz="1200" dirty="0">
                <a:solidFill>
                  <a:srgbClr val="404040"/>
                </a:solidFill>
                <a:latin typeface="Georgia" panose="02040502050405020303" pitchFamily="18" charset="0"/>
                <a:ea typeface="Calibri" panose="020F0502020204030204" pitchFamily="34" charset="0"/>
                <a:cs typeface="Calibri" panose="020F0502020204030204" pitchFamily="34" charset="0"/>
              </a:rPr>
              <a:t>E pertanto necessario ai fini della bancabilità dell’impresa :</a:t>
            </a:r>
            <a:endParaRPr lang="it-IT" sz="1200" b="0" dirty="0">
              <a:effectLst/>
              <a:latin typeface="Georgia" panose="02040502050405020303" pitchFamily="18" charset="0"/>
              <a:ea typeface="Calibri" panose="020F0502020204030204" pitchFamily="34" charset="0"/>
              <a:cs typeface="Calibri" panose="020F0502020204030204" pitchFamily="34" charset="0"/>
            </a:endParaRPr>
          </a:p>
          <a:p>
            <a:pPr marL="342900" marR="285750" indent="-342900" algn="just" rtl="0" fontAlgn="base">
              <a:spcBef>
                <a:spcPts val="600"/>
              </a:spcBef>
              <a:spcAft>
                <a:spcPts val="0"/>
              </a:spcAft>
              <a:buFont typeface="+mj-lt"/>
              <a:buAutoNum type="arabicPeriod"/>
            </a:pPr>
            <a:r>
              <a:rPr lang="it-IT" sz="1200"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rilevare eventuali squilibri di carattere patrimoniale o economico-finanziario, di cui </a:t>
            </a:r>
            <a:r>
              <a:rPr lang="it-IT" sz="1200" b="0"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alla </a:t>
            </a: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lettera a), terzo comma, dell’art. 3 CCII</a:t>
            </a:r>
            <a:r>
              <a:rPr lang="it-IT" sz="1200" b="0"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 elaborare   </a:t>
            </a: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appositi </a:t>
            </a:r>
            <a:r>
              <a:rPr lang="it-IT" sz="1200" b="1"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KPI</a:t>
            </a:r>
            <a:r>
              <a:rPr lang="it-IT" sz="1200"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 (Key Performance </a:t>
            </a:r>
            <a:r>
              <a:rPr lang="it-IT" sz="1200" b="0" i="0" u="none" strike="noStrike" dirty="0" err="1">
                <a:solidFill>
                  <a:srgbClr val="404040"/>
                </a:solidFill>
                <a:effectLst/>
                <a:latin typeface="Georgia" panose="02040502050405020303" pitchFamily="18" charset="0"/>
                <a:ea typeface="Calibri" panose="020F0502020204030204" pitchFamily="34" charset="0"/>
                <a:cs typeface="Calibri" panose="020F0502020204030204" pitchFamily="34" charset="0"/>
              </a:rPr>
              <a:t>Indicator</a:t>
            </a:r>
            <a:r>
              <a:rPr lang="it-IT" sz="1200"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 commisurati alle specifiche caratteristiche dell’impresa e al settore di appartenenza;</a:t>
            </a:r>
          </a:p>
          <a:p>
            <a:pPr marL="342900" marR="285750" indent="-342900" algn="just" rtl="0" fontAlgn="base">
              <a:spcBef>
                <a:spcPts val="600"/>
              </a:spcBef>
              <a:spcAft>
                <a:spcPts val="0"/>
              </a:spcAft>
              <a:buFont typeface="+mj-lt"/>
              <a:buAutoNum type="arabicPeriod"/>
            </a:pP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una visione </a:t>
            </a:r>
            <a:r>
              <a:rPr lang="it-IT" sz="1200" b="1" i="1" u="none" strike="noStrike" dirty="0" err="1">
                <a:solidFill>
                  <a:srgbClr val="0070C0"/>
                </a:solidFill>
                <a:effectLst/>
                <a:latin typeface="Georgia" panose="02040502050405020303" pitchFamily="18" charset="0"/>
                <a:ea typeface="Calibri" panose="020F0502020204030204" pitchFamily="34" charset="0"/>
                <a:cs typeface="Calibri" panose="020F0502020204030204" pitchFamily="34" charset="0"/>
              </a:rPr>
              <a:t>forward</a:t>
            </a:r>
            <a:r>
              <a:rPr lang="it-IT" sz="1200" b="1" i="1"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 </a:t>
            </a:r>
            <a:r>
              <a:rPr lang="it-IT" sz="1200" b="1" i="1" u="none" strike="noStrike" dirty="0" err="1">
                <a:solidFill>
                  <a:srgbClr val="0070C0"/>
                </a:solidFill>
                <a:effectLst/>
                <a:latin typeface="Georgia" panose="02040502050405020303" pitchFamily="18" charset="0"/>
                <a:ea typeface="Calibri" panose="020F0502020204030204" pitchFamily="34" charset="0"/>
                <a:cs typeface="Calibri" panose="020F0502020204030204" pitchFamily="34" charset="0"/>
              </a:rPr>
              <a:t>looking</a:t>
            </a: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 nella gestione dell’impresa</a:t>
            </a:r>
            <a:r>
              <a:rPr lang="it-IT" sz="1200" b="1"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 </a:t>
            </a:r>
            <a:r>
              <a:rPr lang="it-IT" sz="1200"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in termini di verifica della sostenibilità dei debiti e della continuità aziendale nei successivi 12 mesi, arco temporale coincidente con quello del bilancio d’esercizi come contenuto alla successiva </a:t>
            </a:r>
            <a:r>
              <a:rPr lang="it-IT" sz="1200" b="1"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lettera b) dell’articolo 3 CCII</a:t>
            </a:r>
            <a:r>
              <a:rPr lang="it-IT" sz="1200"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 tramite un monitoraggio costante degli equilibri e una rinnovata attenzione alla sostenibilità dell’indebitamento . Mediante la redazione di bilanci di previsione e budget di tesoreria</a:t>
            </a:r>
          </a:p>
          <a:p>
            <a:pPr marL="342900" marR="285750" indent="-342900" algn="just" rtl="0" fontAlgn="base">
              <a:spcBef>
                <a:spcPts val="600"/>
              </a:spcBef>
              <a:spcAft>
                <a:spcPts val="0"/>
              </a:spcAft>
              <a:buFont typeface="+mj-lt"/>
              <a:buAutoNum type="arabicPeriod"/>
            </a:pPr>
            <a:r>
              <a:rPr lang="it-IT" sz="1200"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L’esecuzione come previsto dalla  </a:t>
            </a: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lettera c), terzo comma, dell’art. 3 CCII,</a:t>
            </a:r>
            <a:r>
              <a:rPr lang="it-IT" sz="1200" b="0"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 che richiama il tes</a:t>
            </a: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t pratico per la verifica della ragionevole perseguibilità di risanamento</a:t>
            </a:r>
            <a:r>
              <a:rPr lang="it-IT" sz="1200"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 con il quale l’impresa può indagare l’eventuale necessità di risanamento del debito al fine di appurare ai primi segnali di crisi “</a:t>
            </a:r>
            <a:r>
              <a:rPr lang="it-IT" sz="1200" b="0" i="1"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se i flussi al servizio del debito generati dalla gestione sono sufficienti a consentirne la sostenibilità</a:t>
            </a:r>
            <a:r>
              <a:rPr lang="it-IT" sz="1200"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 …” con indicazione in ordine al numero degli anni necessari per estinguere il debito</a:t>
            </a:r>
          </a:p>
          <a:p>
            <a:pPr marL="342900" marR="285750" indent="-342900" algn="just" fontAlgn="base">
              <a:spcBef>
                <a:spcPts val="600"/>
              </a:spcBef>
              <a:buFont typeface="+mj-lt"/>
              <a:buAutoNum type="arabicPeriod"/>
            </a:pPr>
            <a:r>
              <a:rPr lang="it-IT" sz="1200" b="1" dirty="0">
                <a:solidFill>
                  <a:srgbClr val="0070C0"/>
                </a:solidFill>
                <a:latin typeface="Georgia" panose="02040502050405020303" pitchFamily="18" charset="0"/>
                <a:ea typeface="Calibri" panose="020F0502020204030204" pitchFamily="34" charset="0"/>
                <a:cs typeface="Calibri" panose="020F0502020204030204" pitchFamily="34" charset="0"/>
              </a:rPr>
              <a:t>la lista di controllo particolareggiata per la redazione del piano di risanamento e per l’analisi della sua coerenza, contenuta nel Decreto dirigenziale Ministero della Giustizia del 21 marzo 2023.</a:t>
            </a:r>
            <a:r>
              <a:rPr lang="it-IT" sz="1200" dirty="0">
                <a:solidFill>
                  <a:srgbClr val="0070C0"/>
                </a:solidFill>
                <a:latin typeface="Georgia" panose="02040502050405020303" pitchFamily="18" charset="0"/>
                <a:ea typeface="Calibri" panose="020F0502020204030204" pitchFamily="34" charset="0"/>
                <a:cs typeface="Calibri" panose="020F0502020204030204" pitchFamily="34" charset="0"/>
              </a:rPr>
              <a:t> </a:t>
            </a:r>
          </a:p>
          <a:p>
            <a:pPr marL="342900" marR="285750" indent="-342900" algn="just" fontAlgn="base">
              <a:spcBef>
                <a:spcPts val="600"/>
              </a:spcBef>
              <a:buFont typeface="+mj-lt"/>
              <a:buAutoNum type="arabicPeriod"/>
            </a:pPr>
            <a:r>
              <a:rPr lang="it-IT" sz="1200" b="1" dirty="0">
                <a:solidFill>
                  <a:srgbClr val="0070C0"/>
                </a:solidFill>
                <a:latin typeface="Georgia" panose="02040502050405020303" pitchFamily="18" charset="0"/>
                <a:ea typeface="Calibri" panose="020F0502020204030204" pitchFamily="34" charset="0"/>
                <a:cs typeface="Calibri" panose="020F0502020204030204" pitchFamily="34" charset="0"/>
              </a:rPr>
              <a:t>l’analisi della Centrale dei Rischi della Banca d’I</a:t>
            </a:r>
            <a:r>
              <a:rPr lang="it-IT" sz="1200" b="1" dirty="0">
                <a:solidFill>
                  <a:srgbClr val="404040"/>
                </a:solidFill>
                <a:latin typeface="Georgia" panose="02040502050405020303" pitchFamily="18" charset="0"/>
                <a:ea typeface="Calibri" panose="020F0502020204030204" pitchFamily="34" charset="0"/>
                <a:cs typeface="Calibri" panose="020F0502020204030204" pitchFamily="34" charset="0"/>
              </a:rPr>
              <a:t>talia</a:t>
            </a:r>
            <a:r>
              <a:rPr lang="it-IT" sz="1200" dirty="0">
                <a:solidFill>
                  <a:srgbClr val="404040"/>
                </a:solidFill>
                <a:latin typeface="Georgia" panose="02040502050405020303" pitchFamily="18" charset="0"/>
                <a:ea typeface="Calibri" panose="020F0502020204030204" pitchFamily="34" charset="0"/>
                <a:cs typeface="Calibri" panose="020F0502020204030204" pitchFamily="34" charset="0"/>
              </a:rPr>
              <a:t>, in quanto una corretta gestione della Centrale dei rischi assume un ruolo di rilievo anche all’interno dei sistemi di </a:t>
            </a:r>
            <a:r>
              <a:rPr lang="it-IT" sz="1200" i="1" dirty="0">
                <a:solidFill>
                  <a:srgbClr val="404040"/>
                </a:solidFill>
                <a:latin typeface="Georgia" panose="02040502050405020303" pitchFamily="18" charset="0"/>
                <a:ea typeface="Calibri" panose="020F0502020204030204" pitchFamily="34" charset="0"/>
                <a:cs typeface="Calibri" panose="020F0502020204030204" pitchFamily="34" charset="0"/>
              </a:rPr>
              <a:t>rating </a:t>
            </a:r>
            <a:r>
              <a:rPr lang="it-IT" sz="1200" dirty="0">
                <a:solidFill>
                  <a:srgbClr val="404040"/>
                </a:solidFill>
                <a:latin typeface="Georgia" panose="02040502050405020303" pitchFamily="18" charset="0"/>
                <a:ea typeface="Calibri" panose="020F0502020204030204" pitchFamily="34" charset="0"/>
                <a:cs typeface="Calibri" panose="020F0502020204030204" pitchFamily="34" charset="0"/>
              </a:rPr>
              <a:t>(o </a:t>
            </a:r>
            <a:r>
              <a:rPr lang="it-IT" sz="1200" i="1" dirty="0" err="1">
                <a:solidFill>
                  <a:srgbClr val="404040"/>
                </a:solidFill>
                <a:latin typeface="Georgia" panose="02040502050405020303" pitchFamily="18" charset="0"/>
                <a:ea typeface="Calibri" panose="020F0502020204030204" pitchFamily="34" charset="0"/>
                <a:cs typeface="Calibri" panose="020F0502020204030204" pitchFamily="34" charset="0"/>
              </a:rPr>
              <a:t>scoring</a:t>
            </a:r>
            <a:r>
              <a:rPr lang="it-IT" sz="1200" dirty="0">
                <a:solidFill>
                  <a:srgbClr val="404040"/>
                </a:solidFill>
                <a:latin typeface="Georgia" panose="02040502050405020303" pitchFamily="18" charset="0"/>
                <a:ea typeface="Calibri" panose="020F0502020204030204" pitchFamily="34" charset="0"/>
                <a:cs typeface="Calibri" panose="020F0502020204030204" pitchFamily="34" charset="0"/>
              </a:rPr>
              <a:t>) utilizzati dalle banche per le valutazioni attinenti alla concessione e al monitoraggio del rischio di credito di controparte ’ pertanto necessario  arricchire l’informativa di bilancio, procedendo alla </a:t>
            </a:r>
            <a:r>
              <a:rPr lang="it-IT" sz="1200" b="1" dirty="0">
                <a:solidFill>
                  <a:srgbClr val="0070C0"/>
                </a:solidFill>
                <a:latin typeface="Georgia" panose="02040502050405020303" pitchFamily="18" charset="0"/>
                <a:ea typeface="Calibri" panose="020F0502020204030204" pitchFamily="34" charset="0"/>
                <a:cs typeface="Calibri" panose="020F0502020204030204" pitchFamily="34" charset="0"/>
              </a:rPr>
              <a:t>riconciliazione delle analisi della Centrale dei rischi con i dati del  bilancio</a:t>
            </a:r>
            <a:r>
              <a:rPr lang="it-IT" sz="1200" dirty="0">
                <a:solidFill>
                  <a:srgbClr val="0070C0"/>
                </a:solidFill>
                <a:latin typeface="Georgia" panose="02040502050405020303" pitchFamily="18" charset="0"/>
                <a:ea typeface="Calibri" panose="020F0502020204030204" pitchFamily="34" charset="0"/>
                <a:cs typeface="Calibri" panose="020F0502020204030204" pitchFamily="34" charset="0"/>
              </a:rPr>
              <a:t>,</a:t>
            </a:r>
            <a:r>
              <a:rPr lang="it-IT" sz="1200" dirty="0">
                <a:solidFill>
                  <a:srgbClr val="404040"/>
                </a:solidFill>
                <a:latin typeface="Georgia" panose="02040502050405020303" pitchFamily="18" charset="0"/>
                <a:ea typeface="Calibri" panose="020F0502020204030204" pitchFamily="34" charset="0"/>
                <a:cs typeface="Calibri" panose="020F0502020204030204" pitchFamily="34" charset="0"/>
              </a:rPr>
              <a:t> gestendo la relazione con la banca in modo proattivo al fine di incidere positivamente sul proprio merito di credito.</a:t>
            </a:r>
            <a:endParaRPr lang="it-IT" sz="1200" dirty="0">
              <a:latin typeface="Georgia" panose="02040502050405020303" pitchFamily="18" charset="0"/>
              <a:ea typeface="Calibri" panose="020F0502020204030204" pitchFamily="34" charset="0"/>
              <a:cs typeface="Calibri" panose="020F0502020204030204" pitchFamily="34" charset="0"/>
            </a:endParaRPr>
          </a:p>
          <a:p>
            <a:pPr marL="342900" marR="285750" indent="-342900" algn="just" fontAlgn="base">
              <a:spcBef>
                <a:spcPts val="600"/>
              </a:spcBef>
              <a:buFont typeface="+mj-lt"/>
              <a:buAutoNum type="arabicPeriod"/>
            </a:pPr>
            <a:endParaRPr lang="it-IT" sz="1200" dirty="0">
              <a:solidFill>
                <a:srgbClr val="0070C0"/>
              </a:solidFill>
              <a:latin typeface="Georgia" panose="02040502050405020303" pitchFamily="18" charset="0"/>
              <a:ea typeface="Calibri" panose="020F0502020204030204" pitchFamily="34" charset="0"/>
              <a:cs typeface="Calibri" panose="020F0502020204030204" pitchFamily="34" charset="0"/>
            </a:endParaRPr>
          </a:p>
          <a:p>
            <a:pPr marL="342900" marR="285750" indent="-342900" algn="just" rtl="0" fontAlgn="base">
              <a:spcBef>
                <a:spcPts val="600"/>
              </a:spcBef>
              <a:spcAft>
                <a:spcPts val="0"/>
              </a:spcAft>
              <a:buFont typeface="+mj-lt"/>
              <a:buAutoNum type="arabicPeriod"/>
            </a:pPr>
            <a:endParaRPr lang="it-IT"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7" name="Google Shape;517;p40"/>
          <p:cNvSpPr txBox="1">
            <a:spLocks noGrp="1"/>
          </p:cNvSpPr>
          <p:nvPr>
            <p:ph type="sldNum" idx="12"/>
          </p:nvPr>
        </p:nvSpPr>
        <p:spPr>
          <a:xfrm>
            <a:off x="4718002" y="6429742"/>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600" b="0"/>
              <a:t>52</a:t>
            </a:fld>
            <a:endParaRPr sz="1600" b="0" dirty="0"/>
          </a:p>
        </p:txBody>
      </p:sp>
      <p:sp>
        <p:nvSpPr>
          <p:cNvPr id="2" name="Google Shape;489;p37">
            <a:extLst>
              <a:ext uri="{FF2B5EF4-FFF2-40B4-BE49-F238E27FC236}">
                <a16:creationId xmlns:a16="http://schemas.microsoft.com/office/drawing/2014/main" id="{6573ABE9-68A8-ACA1-0182-571DE9906508}"/>
              </a:ext>
            </a:extLst>
          </p:cNvPr>
          <p:cNvSpPr/>
          <p:nvPr/>
        </p:nvSpPr>
        <p:spPr>
          <a:xfrm>
            <a:off x="310455" y="683581"/>
            <a:ext cx="8779925" cy="7627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400" dirty="0">
                <a:solidFill>
                  <a:schemeClr val="accent6">
                    <a:lumMod val="75000"/>
                  </a:schemeClr>
                </a:solidFill>
                <a:latin typeface="Georgia"/>
                <a:ea typeface="Georgia"/>
                <a:cs typeface="Georgia"/>
                <a:sym typeface="Georgia"/>
              </a:rPr>
              <a:t>IL CORREDO INFORMATIVO : L’ANALISI DEL RAPPORTO PFN /EBITDA</a:t>
            </a:r>
            <a:endParaRPr sz="1800" dirty="0">
              <a:solidFill>
                <a:schemeClr val="accent6">
                  <a:lumMod val="75000"/>
                </a:schemeClr>
              </a:solidFill>
            </a:endParaRPr>
          </a:p>
        </p:txBody>
      </p:sp>
      <p:sp>
        <p:nvSpPr>
          <p:cNvPr id="4" name="CasellaDiTesto 3">
            <a:extLst>
              <a:ext uri="{FF2B5EF4-FFF2-40B4-BE49-F238E27FC236}">
                <a16:creationId xmlns:a16="http://schemas.microsoft.com/office/drawing/2014/main" id="{B4248616-474A-5D37-3F21-7CC659DBCF16}"/>
              </a:ext>
            </a:extLst>
          </p:cNvPr>
          <p:cNvSpPr txBox="1"/>
          <p:nvPr/>
        </p:nvSpPr>
        <p:spPr>
          <a:xfrm>
            <a:off x="310455" y="1651247"/>
            <a:ext cx="9070938" cy="4893647"/>
          </a:xfrm>
          <a:prstGeom prst="rect">
            <a:avLst/>
          </a:prstGeom>
          <a:noFill/>
        </p:spPr>
        <p:txBody>
          <a:bodyPr wrap="square">
            <a:spAutoFit/>
          </a:bodyPr>
          <a:lstStyle/>
          <a:p>
            <a:pPr marR="285750" algn="just" rtl="0">
              <a:spcBef>
                <a:spcPts val="600"/>
              </a:spcBef>
              <a:spcAft>
                <a:spcPts val="0"/>
              </a:spcAft>
            </a:pPr>
            <a:r>
              <a:rPr lang="it-IT" dirty="0">
                <a:solidFill>
                  <a:srgbClr val="404040"/>
                </a:solidFill>
                <a:latin typeface="Georgia" panose="02040502050405020303" pitchFamily="18" charset="0"/>
                <a:ea typeface="Calibri" panose="020F0502020204030204" pitchFamily="34" charset="0"/>
                <a:cs typeface="Calibri" panose="020F0502020204030204" pitchFamily="34" charset="0"/>
              </a:rPr>
              <a:t>Come noto, gli </a:t>
            </a:r>
            <a:r>
              <a:rPr lang="it-IT"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istituti di credito, prediligono il  </a:t>
            </a:r>
            <a:r>
              <a:rPr lang="it-IT"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rapporto PFN/EBITD</a:t>
            </a:r>
            <a:r>
              <a:rPr lang="it-IT" b="0"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A</a:t>
            </a:r>
            <a:r>
              <a:rPr lang="it-IT"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  al fine di determinare in quanti anni il correntista è in grado di rimborsare la propria esposizione di carattere finanziario mediante i flussi rinvenienti dall’EBITDA. Il parametro difatti  viene utilizzato dalla </a:t>
            </a:r>
            <a:r>
              <a:rPr lang="it-IT" b="1"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hlinkClick r:id="rId3"/>
              </a:rPr>
              <a:t>BCE</a:t>
            </a:r>
            <a:r>
              <a:rPr lang="it-IT"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 </a:t>
            </a:r>
            <a:r>
              <a:rPr lang="it-IT" b="0" i="0" u="none" strike="noStrike" dirty="0">
                <a:solidFill>
                  <a:srgbClr val="595959"/>
                </a:solidFill>
                <a:effectLst/>
                <a:latin typeface="Georgia" panose="02040502050405020303" pitchFamily="18" charset="0"/>
                <a:ea typeface="Calibri" panose="020F0502020204030204" pitchFamily="34" charset="0"/>
                <a:cs typeface="Calibri" panose="020F0502020204030204" pitchFamily="34" charset="0"/>
              </a:rPr>
              <a:t> in sede di </a:t>
            </a:r>
            <a:r>
              <a:rPr lang="it-IT" b="1" i="0" u="none" strike="noStrike" dirty="0">
                <a:solidFill>
                  <a:srgbClr val="000000"/>
                </a:solidFill>
                <a:effectLst/>
                <a:latin typeface="Georgia" panose="02040502050405020303" pitchFamily="18" charset="0"/>
                <a:ea typeface="Calibri" panose="020F0502020204030204" pitchFamily="34" charset="0"/>
                <a:cs typeface="Calibri" panose="020F0502020204030204" pitchFamily="34" charset="0"/>
              </a:rPr>
              <a:t>AQR (Asset Quality Review)</a:t>
            </a:r>
            <a:r>
              <a:rPr lang="it-IT" b="0" i="0" u="none" strike="noStrike" dirty="0">
                <a:solidFill>
                  <a:srgbClr val="595959"/>
                </a:solidFill>
                <a:effectLst/>
                <a:latin typeface="Georgia" panose="02040502050405020303" pitchFamily="18" charset="0"/>
                <a:ea typeface="Calibri" panose="020F0502020204030204" pitchFamily="34" charset="0"/>
                <a:cs typeface="Calibri" panose="020F0502020204030204" pitchFamily="34" charset="0"/>
              </a:rPr>
              <a:t> delle banche europee.</a:t>
            </a:r>
            <a:endParaRPr lang="it-IT" b="0" dirty="0">
              <a:effectLst/>
              <a:latin typeface="Georgia" panose="02040502050405020303" pitchFamily="18" charset="0"/>
              <a:ea typeface="Calibri" panose="020F0502020204030204" pitchFamily="34" charset="0"/>
              <a:cs typeface="Calibri" panose="020F0502020204030204" pitchFamily="34" charset="0"/>
            </a:endParaRPr>
          </a:p>
          <a:p>
            <a:pPr marR="285750" algn="just" rtl="0">
              <a:spcBef>
                <a:spcPts val="600"/>
              </a:spcBef>
              <a:spcAft>
                <a:spcPts val="0"/>
              </a:spcAft>
            </a:pPr>
            <a:r>
              <a:rPr lang="it-IT"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In estrema sintesi il Regolatore ha individuato il valore di 6, che esprime </a:t>
            </a:r>
            <a:r>
              <a:rPr lang="it-IT" b="1"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gli anni entro i quali l’azienda rimborserà il proprio credito</a:t>
            </a:r>
            <a:r>
              <a:rPr lang="it-IT"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  come uno spartiacque che separa le imprese  solvibili da quelle che potenzialmente avranno difficoltà a ripagare il credito concesso entrando in STAGE 2. </a:t>
            </a:r>
          </a:p>
          <a:p>
            <a:pPr marR="285750" algn="just">
              <a:spcBef>
                <a:spcPts val="600"/>
              </a:spcBef>
            </a:pPr>
            <a:r>
              <a:rPr lang="it-IT" dirty="0"/>
              <a:t>• </a:t>
            </a:r>
            <a:r>
              <a:rPr lang="it-IT" sz="1200" dirty="0">
                <a:latin typeface="Georgia" panose="02040502050405020303" pitchFamily="18" charset="0"/>
              </a:rPr>
              <a:t>Stage 1: comprende gli strumenti finanziari non soggetti ad un significativo aumento del rischio di credito rispetto alla data iniziale di </a:t>
            </a:r>
            <a:r>
              <a:rPr lang="it-IT" sz="1200" dirty="0" err="1">
                <a:latin typeface="Georgia" panose="02040502050405020303" pitchFamily="18" charset="0"/>
              </a:rPr>
              <a:t>origination</a:t>
            </a:r>
            <a:r>
              <a:rPr lang="it-IT" sz="1200" dirty="0">
                <a:latin typeface="Georgia" panose="02040502050405020303" pitchFamily="18" charset="0"/>
              </a:rPr>
              <a:t>, oppure gli strumenti finanziari che presentano un basso rischio di credito. • </a:t>
            </a:r>
          </a:p>
          <a:p>
            <a:pPr marL="171450" marR="285750" indent="-171450" algn="just">
              <a:spcBef>
                <a:spcPts val="600"/>
              </a:spcBef>
              <a:buFont typeface="Arial" panose="020B0604020202020204" pitchFamily="34" charset="0"/>
              <a:buChar char="•"/>
            </a:pPr>
            <a:r>
              <a:rPr lang="it-IT" sz="1200" dirty="0">
                <a:latin typeface="Georgia" panose="02040502050405020303" pitchFamily="18" charset="0"/>
              </a:rPr>
              <a:t>Stage 2: è attribuito alle esposizioni che hanno manifestato un aumento significativo del rischio di credito dal momento della rilevazione iniziale (a meno che abbiano basso rischio di credito alla data di riferimento del bilancio), ma che non hanno evidenze oggettive di riduzione di valore. • </a:t>
            </a:r>
          </a:p>
          <a:p>
            <a:pPr marL="171450" marR="285750" indent="-171450" algn="just">
              <a:spcBef>
                <a:spcPts val="600"/>
              </a:spcBef>
              <a:buFont typeface="Arial" panose="020B0604020202020204" pitchFamily="34" charset="0"/>
              <a:buChar char="•"/>
            </a:pPr>
            <a:r>
              <a:rPr lang="it-IT" sz="1200" dirty="0">
                <a:latin typeface="Georgia" panose="02040502050405020303" pitchFamily="18" charset="0"/>
              </a:rPr>
              <a:t>Stage 3: vanno ricondotte a questo stadio le esposizioni con oggettiva evidenza di perdita di valore alla data di riferimento del bilancio (non-</a:t>
            </a:r>
            <a:r>
              <a:rPr lang="it-IT" sz="1200" dirty="0" err="1">
                <a:latin typeface="Georgia" panose="02040502050405020303" pitchFamily="18" charset="0"/>
              </a:rPr>
              <a:t>performing</a:t>
            </a:r>
            <a:r>
              <a:rPr lang="it-IT" sz="1200" dirty="0">
                <a:latin typeface="Georgia" panose="02040502050405020303" pitchFamily="18" charset="0"/>
              </a:rPr>
              <a:t>), censiti secondo le procedure di riconoscimento dei crediti deteriorati</a:t>
            </a:r>
            <a:endParaRPr lang="it-IT" sz="1200"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endParaRPr>
          </a:p>
          <a:p>
            <a:pPr marR="285750" algn="just" rtl="0">
              <a:spcBef>
                <a:spcPts val="600"/>
              </a:spcBef>
              <a:spcAft>
                <a:spcPts val="0"/>
              </a:spcAft>
            </a:pPr>
            <a:r>
              <a:rPr lang="it-IT"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Ne consegue quindi che, sia in fase </a:t>
            </a:r>
            <a:r>
              <a:rPr lang="it-IT" b="1"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di valutazione del merito creditizio, sia in fase di rinnovo</a:t>
            </a:r>
            <a:r>
              <a:rPr lang="it-IT"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 le banche monitorano il valore assunto da questo rapporto e si </a:t>
            </a:r>
            <a:r>
              <a:rPr lang="it-IT" b="1"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allertano nel caso in cui sia prossimo o superiore a 6, </a:t>
            </a:r>
            <a:r>
              <a:rPr lang="it-IT"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con ricadute significative sulla possibilità di accedere al finanziamento da parte dell’azienda. </a:t>
            </a:r>
            <a:endParaRPr lang="it-IT" b="0" dirty="0">
              <a:effectLst/>
              <a:latin typeface="Georgia" panose="02040502050405020303" pitchFamily="18" charset="0"/>
              <a:ea typeface="Calibri" panose="020F0502020204030204" pitchFamily="34" charset="0"/>
              <a:cs typeface="Calibri" panose="020F0502020204030204" pitchFamily="34" charset="0"/>
            </a:endParaRPr>
          </a:p>
          <a:p>
            <a:pPr marR="285750" algn="just" rtl="0">
              <a:spcBef>
                <a:spcPts val="600"/>
              </a:spcBef>
              <a:spcAft>
                <a:spcPts val="0"/>
              </a:spcAft>
            </a:pPr>
            <a:r>
              <a:rPr lang="it-IT"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E’ pertanto necessaria una </a:t>
            </a:r>
            <a:r>
              <a:rPr lang="it-IT" b="1"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attenta valutazione e classificazione delle voci di bilancio al fine dell’attendibilità del rapporto </a:t>
            </a:r>
            <a:r>
              <a:rPr lang="it-IT"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poiché la diversa riclassificazione delle voci può influenzare il risultato anche in maniera determinante</a:t>
            </a:r>
            <a:r>
              <a:rPr lang="it-IT" b="0" i="0" u="none" strike="noStrike"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a:t>
            </a:r>
            <a:endParaRPr lang="it-IT" b="0" dirty="0">
              <a:effectLst/>
              <a:latin typeface="Calibri" panose="020F0502020204030204" pitchFamily="34" charset="0"/>
              <a:ea typeface="Calibri" panose="020F0502020204030204" pitchFamily="34" charset="0"/>
              <a:cs typeface="Calibri" panose="020F0502020204030204" pitchFamily="34" charset="0"/>
            </a:endParaRPr>
          </a:p>
          <a:p>
            <a:r>
              <a:rPr lang="it-IT" b="0" i="0" u="none" strike="noStrike" dirty="0">
                <a:solidFill>
                  <a:srgbClr val="404040"/>
                </a:solidFill>
                <a:effectLst/>
                <a:latin typeface="Calibri" panose="020F0502020204030204" pitchFamily="34" charset="0"/>
                <a:ea typeface="Calibri" panose="020F0502020204030204" pitchFamily="34" charset="0"/>
                <a:cs typeface="Calibri" panose="020F0502020204030204" pitchFamily="34" charset="0"/>
              </a:rPr>
              <a:t> </a:t>
            </a:r>
            <a:endParaRPr lang="it-IT"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5" name="Google Shape;525;p41"/>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600" b="0"/>
              <a:t>53</a:t>
            </a:fld>
            <a:endParaRPr sz="1600" b="0"/>
          </a:p>
        </p:txBody>
      </p:sp>
      <p:sp>
        <p:nvSpPr>
          <p:cNvPr id="2" name="Google Shape;489;p37">
            <a:extLst>
              <a:ext uri="{FF2B5EF4-FFF2-40B4-BE49-F238E27FC236}">
                <a16:creationId xmlns:a16="http://schemas.microsoft.com/office/drawing/2014/main" id="{E0DB2AA5-668B-EE66-9538-E757E616136C}"/>
              </a:ext>
            </a:extLst>
          </p:cNvPr>
          <p:cNvSpPr/>
          <p:nvPr/>
        </p:nvSpPr>
        <p:spPr>
          <a:xfrm>
            <a:off x="421224" y="821639"/>
            <a:ext cx="8779925" cy="5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400" dirty="0">
                <a:solidFill>
                  <a:schemeClr val="accent6">
                    <a:lumMod val="75000"/>
                  </a:schemeClr>
                </a:solidFill>
                <a:latin typeface="Georgia"/>
                <a:sym typeface="Georgia"/>
              </a:rPr>
              <a:t>LA VALUTAZIONE FINANZIARIA E LE LINEE GUIDA EBA</a:t>
            </a:r>
            <a:endParaRPr sz="1800" dirty="0">
              <a:solidFill>
                <a:schemeClr val="accent6">
                  <a:lumMod val="75000"/>
                </a:schemeClr>
              </a:solidFill>
            </a:endParaRPr>
          </a:p>
        </p:txBody>
      </p:sp>
      <p:sp>
        <p:nvSpPr>
          <p:cNvPr id="4" name="CasellaDiTesto 3">
            <a:extLst>
              <a:ext uri="{FF2B5EF4-FFF2-40B4-BE49-F238E27FC236}">
                <a16:creationId xmlns:a16="http://schemas.microsoft.com/office/drawing/2014/main" id="{22733BBA-646C-992E-FEB9-E9A017C76CCF}"/>
              </a:ext>
            </a:extLst>
          </p:cNvPr>
          <p:cNvSpPr txBox="1"/>
          <p:nvPr/>
        </p:nvSpPr>
        <p:spPr>
          <a:xfrm>
            <a:off x="421224" y="1464558"/>
            <a:ext cx="9651023" cy="5293757"/>
          </a:xfrm>
          <a:prstGeom prst="rect">
            <a:avLst/>
          </a:prstGeom>
          <a:noFill/>
        </p:spPr>
        <p:txBody>
          <a:bodyPr wrap="square">
            <a:spAutoFit/>
          </a:bodyPr>
          <a:lstStyle/>
          <a:p>
            <a:pPr marR="285750" algn="just" rtl="0">
              <a:spcBef>
                <a:spcPts val="600"/>
              </a:spcBef>
              <a:spcAft>
                <a:spcPts val="0"/>
              </a:spcAft>
            </a:pPr>
            <a:r>
              <a:rPr lang="it-IT" sz="1200"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La valutazione finanziaria deve essere preceduta da una</a:t>
            </a:r>
          </a:p>
          <a:p>
            <a:pPr marL="342900" marR="285750" indent="-342900" algn="just" rtl="0">
              <a:spcBef>
                <a:spcPts val="600"/>
              </a:spcBef>
              <a:spcAft>
                <a:spcPts val="0"/>
              </a:spcAft>
              <a:buAutoNum type="arabicPeriod"/>
            </a:pP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riclassificazione dei bilanci storici (almeno gli ultimi 3 esercizi)</a:t>
            </a:r>
            <a:r>
              <a:rPr lang="it-IT" sz="1200" b="0"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  - </a:t>
            </a:r>
            <a:r>
              <a:rPr lang="it-IT" sz="1200" dirty="0">
                <a:solidFill>
                  <a:srgbClr val="0070C0"/>
                </a:solidFill>
                <a:latin typeface="Georgia" panose="02040502050405020303" pitchFamily="18" charset="0"/>
                <a:ea typeface="Calibri" panose="020F0502020204030204" pitchFamily="34" charset="0"/>
                <a:cs typeface="Calibri" panose="020F0502020204030204" pitchFamily="34" charset="0"/>
              </a:rPr>
              <a:t> </a:t>
            </a: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predisposizione di documenti contabili </a:t>
            </a:r>
            <a:r>
              <a:rPr lang="it-IT" sz="1200" b="1" i="0" u="none" strike="noStrike" dirty="0" err="1">
                <a:solidFill>
                  <a:srgbClr val="0070C0"/>
                </a:solidFill>
                <a:effectLst/>
                <a:latin typeface="Georgia" panose="02040502050405020303" pitchFamily="18" charset="0"/>
                <a:ea typeface="Calibri" panose="020F0502020204030204" pitchFamily="34" charset="0"/>
                <a:cs typeface="Calibri" panose="020F0502020204030204" pitchFamily="34" charset="0"/>
              </a:rPr>
              <a:t>infrannuali</a:t>
            </a: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 e prospe</a:t>
            </a:r>
            <a:r>
              <a:rPr lang="it-IT" sz="1200" b="1"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ttici</a:t>
            </a:r>
            <a:r>
              <a:rPr lang="it-IT" sz="1200" b="1" dirty="0">
                <a:solidFill>
                  <a:srgbClr val="404040"/>
                </a:solidFill>
                <a:latin typeface="Georgia" panose="02040502050405020303" pitchFamily="18" charset="0"/>
                <a:ea typeface="Calibri" panose="020F0502020204030204" pitchFamily="34" charset="0"/>
                <a:cs typeface="Calibri" panose="020F0502020204030204" pitchFamily="34" charset="0"/>
              </a:rPr>
              <a:t> -  </a:t>
            </a:r>
            <a:r>
              <a:rPr lang="it-IT" sz="1200" b="1" dirty="0">
                <a:solidFill>
                  <a:srgbClr val="0070C0"/>
                </a:solidFill>
                <a:latin typeface="Georgia" panose="02040502050405020303" pitchFamily="18" charset="0"/>
                <a:ea typeface="Calibri" panose="020F0502020204030204" pitchFamily="34" charset="0"/>
                <a:cs typeface="Calibri" panose="020F0502020204030204" pitchFamily="34" charset="0"/>
              </a:rPr>
              <a:t>costruzione di un business </a:t>
            </a:r>
            <a:r>
              <a:rPr lang="it-IT" sz="1200" b="1" dirty="0" err="1">
                <a:solidFill>
                  <a:srgbClr val="0070C0"/>
                </a:solidFill>
                <a:latin typeface="Georgia" panose="02040502050405020303" pitchFamily="18" charset="0"/>
                <a:ea typeface="Calibri" panose="020F0502020204030204" pitchFamily="34" charset="0"/>
                <a:cs typeface="Calibri" panose="020F0502020204030204" pitchFamily="34" charset="0"/>
              </a:rPr>
              <a:t>plan</a:t>
            </a:r>
            <a:r>
              <a:rPr lang="it-IT" sz="1200" b="1" dirty="0">
                <a:solidFill>
                  <a:srgbClr val="0070C0"/>
                </a:solidFill>
                <a:latin typeface="Georgia" panose="02040502050405020303" pitchFamily="18" charset="0"/>
                <a:ea typeface="Calibri" panose="020F0502020204030204" pitchFamily="34" charset="0"/>
                <a:cs typeface="Calibri" panose="020F0502020204030204" pitchFamily="34" charset="0"/>
              </a:rPr>
              <a:t> triennale</a:t>
            </a:r>
          </a:p>
          <a:p>
            <a:pPr marL="342900" marR="285750" indent="-342900" algn="just" rtl="0">
              <a:spcBef>
                <a:spcPts val="600"/>
              </a:spcBef>
              <a:spcAft>
                <a:spcPts val="0"/>
              </a:spcAft>
              <a:buAutoNum type="arabicPeriod"/>
            </a:pPr>
            <a:r>
              <a:rPr lang="it-IT" sz="1200" b="1" dirty="0">
                <a:solidFill>
                  <a:srgbClr val="0070C0"/>
                </a:solidFill>
                <a:latin typeface="Georgia" panose="02040502050405020303" pitchFamily="18" charset="0"/>
                <a:ea typeface="Calibri" panose="020F0502020204030204" pitchFamily="34" charset="0"/>
                <a:cs typeface="Calibri" panose="020F0502020204030204" pitchFamily="34" charset="0"/>
              </a:rPr>
              <a:t>Redazione del budget di cassa o del rendiconto finanziario sia a consuntivo che in veste prospettiva </a:t>
            </a:r>
          </a:p>
          <a:p>
            <a:pPr marR="285750" algn="just" rtl="0">
              <a:spcBef>
                <a:spcPts val="600"/>
              </a:spcBef>
              <a:spcAft>
                <a:spcPts val="0"/>
              </a:spcAft>
            </a:pPr>
            <a:r>
              <a:rPr lang="it-IT" sz="1200" b="0" i="0" u="none" strike="noStrike" dirty="0">
                <a:solidFill>
                  <a:srgbClr val="404040"/>
                </a:solidFill>
                <a:effectLst/>
                <a:latin typeface="Georgia" panose="02040502050405020303" pitchFamily="18" charset="0"/>
                <a:ea typeface="Calibri" panose="020F0502020204030204" pitchFamily="34" charset="0"/>
                <a:cs typeface="Calibri" panose="020F0502020204030204" pitchFamily="34" charset="0"/>
              </a:rPr>
              <a:t> oltre alla rilevazione dei seguenti indicatori</a:t>
            </a:r>
            <a:r>
              <a:rPr lang="it-IT" sz="1200" dirty="0">
                <a:solidFill>
                  <a:srgbClr val="404040"/>
                </a:solidFill>
                <a:latin typeface="Georgia" panose="02040502050405020303" pitchFamily="18" charset="0"/>
                <a:ea typeface="Calibri" panose="020F0502020204030204" pitchFamily="34" charset="0"/>
                <a:cs typeface="Calibri" panose="020F0502020204030204" pitchFamily="34" charset="0"/>
              </a:rPr>
              <a:t> (KPI)</a:t>
            </a:r>
            <a:endParaRPr lang="it-IT" sz="1200" b="0" dirty="0">
              <a:effectLst/>
              <a:latin typeface="Georgia" panose="02040502050405020303" pitchFamily="18" charset="0"/>
              <a:ea typeface="Calibri" panose="020F0502020204030204" pitchFamily="34" charset="0"/>
              <a:cs typeface="Calibri" panose="020F0502020204030204" pitchFamily="34" charset="0"/>
            </a:endParaRPr>
          </a:p>
          <a:p>
            <a:pPr marL="900430" marR="285750" algn="just" rtl="0" fontAlgn="base">
              <a:spcBef>
                <a:spcPts val="600"/>
              </a:spcBef>
              <a:spcAft>
                <a:spcPts val="0"/>
              </a:spcAft>
              <a:buFont typeface="Arial" panose="020B0604020202020204" pitchFamily="34" charset="0"/>
              <a:buChar char="•"/>
            </a:pP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variazione del fatturato : riduzione superiore al 30% rispetto all’anno precedente </a:t>
            </a:r>
          </a:p>
          <a:p>
            <a:pPr marL="900430" marR="285750" algn="just" rtl="0" fontAlgn="base">
              <a:spcBef>
                <a:spcPts val="600"/>
              </a:spcBef>
              <a:spcAft>
                <a:spcPts val="0"/>
              </a:spcAft>
              <a:buFont typeface="Arial" panose="020B0604020202020204" pitchFamily="34" charset="0"/>
              <a:buChar char="•"/>
            </a:pP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EBIT;</a:t>
            </a:r>
          </a:p>
          <a:p>
            <a:pPr marL="900430" marR="285750" algn="just" rtl="0" fontAlgn="base">
              <a:spcBef>
                <a:spcPts val="600"/>
              </a:spcBef>
              <a:spcAft>
                <a:spcPts val="0"/>
              </a:spcAft>
              <a:buFont typeface="Arial" panose="020B0604020202020204" pitchFamily="34" charset="0"/>
              <a:buChar char="•"/>
            </a:pP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EBITDA;</a:t>
            </a:r>
          </a:p>
          <a:p>
            <a:pPr marL="900430" marR="285750" algn="just" rtl="0" fontAlgn="base">
              <a:spcBef>
                <a:spcPts val="600"/>
              </a:spcBef>
              <a:spcAft>
                <a:spcPts val="0"/>
              </a:spcAft>
              <a:buFont typeface="Arial" panose="020B0604020202020204" pitchFamily="34" charset="0"/>
              <a:buChar char="•"/>
            </a:pP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CCN o MASA;</a:t>
            </a:r>
          </a:p>
          <a:p>
            <a:pPr marL="900430" marR="285750" algn="just" rtl="0" fontAlgn="base">
              <a:spcBef>
                <a:spcPts val="600"/>
              </a:spcBef>
              <a:spcAft>
                <a:spcPts val="0"/>
              </a:spcAft>
              <a:buFont typeface="Arial" panose="020B0604020202020204" pitchFamily="34" charset="0"/>
              <a:buChar char="•"/>
            </a:pP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Rapporto PFN/EBITDA  superiore a 6</a:t>
            </a:r>
          </a:p>
          <a:p>
            <a:pPr marL="900430" marR="285750" algn="just" rtl="0" fontAlgn="base">
              <a:spcBef>
                <a:spcPts val="600"/>
              </a:spcBef>
              <a:spcAft>
                <a:spcPts val="0"/>
              </a:spcAft>
              <a:buFont typeface="Arial" panose="020B0604020202020204" pitchFamily="34" charset="0"/>
              <a:buChar char="•"/>
            </a:pP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DSCR, che in ambito bancario viene considerato adeguato con valori pari o superiori a 1,1;</a:t>
            </a:r>
          </a:p>
          <a:p>
            <a:pPr marL="900430" marR="285750" algn="just" rtl="0" fontAlgn="base">
              <a:spcBef>
                <a:spcPts val="600"/>
              </a:spcBef>
              <a:spcAft>
                <a:spcPts val="0"/>
              </a:spcAft>
              <a:buFont typeface="Arial" panose="020B0604020202020204" pitchFamily="34" charset="0"/>
              <a:buChar char="•"/>
            </a:pP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leva finanziaria;</a:t>
            </a:r>
          </a:p>
          <a:p>
            <a:pPr marL="900430" marR="285750" algn="just" rtl="0" fontAlgn="base">
              <a:spcBef>
                <a:spcPts val="600"/>
              </a:spcBef>
              <a:spcAft>
                <a:spcPts val="0"/>
              </a:spcAft>
              <a:buFont typeface="Arial" panose="020B0604020202020204" pitchFamily="34" charset="0"/>
              <a:buChar char="•"/>
            </a:pPr>
            <a:r>
              <a:rPr lang="it-IT" sz="1200" b="1" i="0" u="none" strike="noStrike" dirty="0" err="1">
                <a:solidFill>
                  <a:srgbClr val="0070C0"/>
                </a:solidFill>
                <a:effectLst/>
                <a:latin typeface="Georgia" panose="02040502050405020303" pitchFamily="18" charset="0"/>
                <a:ea typeface="Calibri" panose="020F0502020204030204" pitchFamily="34" charset="0"/>
                <a:cs typeface="Calibri" panose="020F0502020204030204" pitchFamily="34" charset="0"/>
              </a:rPr>
              <a:t>interest</a:t>
            </a:r>
            <a:r>
              <a:rPr lang="it-IT" sz="1200" b="1" i="0" u="none" strike="noStrike" dirty="0">
                <a:solidFill>
                  <a:srgbClr val="0070C0"/>
                </a:solidFill>
                <a:effectLst/>
                <a:latin typeface="Georgia" panose="02040502050405020303" pitchFamily="18" charset="0"/>
                <a:ea typeface="Calibri" panose="020F0502020204030204" pitchFamily="34" charset="0"/>
                <a:cs typeface="Calibri" panose="020F0502020204030204" pitchFamily="34" charset="0"/>
              </a:rPr>
              <a:t> coverage ratio, che assume un rilievo ancor maggiore nell’attuale contesto di aumento dei tassi di interesse.</a:t>
            </a:r>
          </a:p>
          <a:p>
            <a:pPr marL="900430" marR="285750" algn="just" fontAlgn="base">
              <a:spcBef>
                <a:spcPts val="600"/>
              </a:spcBef>
              <a:buFont typeface="Arial" panose="020B0604020202020204" pitchFamily="34" charset="0"/>
              <a:buChar char="•"/>
            </a:pPr>
            <a:r>
              <a:rPr lang="it-IT" sz="1200" b="1" dirty="0">
                <a:solidFill>
                  <a:srgbClr val="0070C0"/>
                </a:solidFill>
                <a:latin typeface="Georgia" panose="02040502050405020303" pitchFamily="18" charset="0"/>
                <a:ea typeface="Calibri" panose="020F0502020204030204" pitchFamily="34" charset="0"/>
                <a:cs typeface="Calibri" panose="020F0502020204030204" pitchFamily="34" charset="0"/>
              </a:rPr>
              <a:t>debiti scaduti nei confronti dei dipendenti e/o tributari e previdenziali;</a:t>
            </a:r>
          </a:p>
          <a:p>
            <a:pPr marL="900430" marR="285750" algn="just" fontAlgn="base">
              <a:spcBef>
                <a:spcPts val="600"/>
              </a:spcBef>
              <a:buFont typeface="Arial" panose="020B0604020202020204" pitchFamily="34" charset="0"/>
              <a:buChar char="•"/>
            </a:pPr>
            <a:r>
              <a:rPr lang="it-IT" sz="1200" b="1" dirty="0">
                <a:solidFill>
                  <a:srgbClr val="0070C0"/>
                </a:solidFill>
                <a:latin typeface="Georgia" panose="02040502050405020303" pitchFamily="18" charset="0"/>
                <a:ea typeface="Calibri" panose="020F0502020204030204" pitchFamily="34" charset="0"/>
                <a:cs typeface="Calibri" panose="020F0502020204030204" pitchFamily="34" charset="0"/>
              </a:rPr>
              <a:t>significativa diminuzione di cash flow futuri;</a:t>
            </a:r>
          </a:p>
          <a:p>
            <a:pPr marL="900430" marR="285750" algn="just" fontAlgn="base">
              <a:spcBef>
                <a:spcPts val="600"/>
              </a:spcBef>
              <a:buFont typeface="Arial" panose="020B0604020202020204" pitchFamily="34" charset="0"/>
              <a:buChar char="•"/>
            </a:pPr>
            <a:r>
              <a:rPr lang="it-IT" sz="1200" b="1" dirty="0">
                <a:solidFill>
                  <a:srgbClr val="0070C0"/>
                </a:solidFill>
                <a:latin typeface="Georgia" panose="02040502050405020303" pitchFamily="18" charset="0"/>
                <a:ea typeface="Calibri" panose="020F0502020204030204" pitchFamily="34" charset="0"/>
                <a:cs typeface="Calibri" panose="020F0502020204030204" pitchFamily="34" charset="0"/>
              </a:rPr>
              <a:t>ultimi due bilanci in perdita;</a:t>
            </a:r>
          </a:p>
          <a:p>
            <a:pPr marL="900430" marR="285750" algn="just" fontAlgn="base">
              <a:spcBef>
                <a:spcPts val="600"/>
              </a:spcBef>
              <a:buFont typeface="Arial" panose="020B0604020202020204" pitchFamily="34" charset="0"/>
              <a:buChar char="•"/>
            </a:pPr>
            <a:r>
              <a:rPr lang="it-IT" sz="1200" b="1" dirty="0">
                <a:solidFill>
                  <a:srgbClr val="0070C0"/>
                </a:solidFill>
                <a:latin typeface="Georgia" panose="02040502050405020303" pitchFamily="18" charset="0"/>
                <a:ea typeface="Calibri" panose="020F0502020204030204" pitchFamily="34" charset="0"/>
                <a:cs typeface="Calibri" panose="020F0502020204030204" pitchFamily="34" charset="0"/>
              </a:rPr>
              <a:t>riduzione del patrimonio netto superiore al 50% rispetto all’esercizio precedente</a:t>
            </a:r>
            <a:r>
              <a:rPr lang="it-IT" sz="1200" b="1" dirty="0">
                <a:solidFill>
                  <a:srgbClr val="404040"/>
                </a:solidFill>
                <a:latin typeface="Georgia" panose="02040502050405020303" pitchFamily="18" charset="0"/>
                <a:ea typeface="Calibri" panose="020F0502020204030204" pitchFamily="34" charset="0"/>
                <a:cs typeface="Calibri" panose="020F0502020204030204" pitchFamily="34" charset="0"/>
              </a:rPr>
              <a:t>.</a:t>
            </a:r>
          </a:p>
          <a:p>
            <a:pPr marL="900430" marR="285750" algn="just" rtl="0" fontAlgn="base">
              <a:spcBef>
                <a:spcPts val="600"/>
              </a:spcBef>
              <a:spcAft>
                <a:spcPts val="0"/>
              </a:spcAft>
            </a:pPr>
            <a:endParaRPr lang="it-IT" sz="1400" b="1" i="0" u="none" strike="noStrike" dirty="0">
              <a:solidFill>
                <a:srgbClr val="404040"/>
              </a:solidFill>
              <a:effectLst/>
              <a:latin typeface="Calibri" panose="020F0502020204030204" pitchFamily="34" charset="0"/>
              <a:ea typeface="Calibri" panose="020F0502020204030204" pitchFamily="34" charset="0"/>
              <a:cs typeface="Calibri" panose="020F0502020204030204" pitchFamily="34" charset="0"/>
            </a:endParaRPr>
          </a:p>
          <a:p>
            <a:br>
              <a:rPr lang="it-IT" b="0" dirty="0">
                <a:effectLst/>
                <a:latin typeface="Calibri" panose="020F0502020204030204" pitchFamily="34" charset="0"/>
                <a:ea typeface="Calibri" panose="020F0502020204030204" pitchFamily="34" charset="0"/>
                <a:cs typeface="Calibri" panose="020F0502020204030204" pitchFamily="34" charset="0"/>
              </a:rPr>
            </a:br>
            <a:endParaRPr lang="it-IT"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2800" dirty="0">
                <a:solidFill>
                  <a:schemeClr val="accent6">
                    <a:lumMod val="75000"/>
                  </a:schemeClr>
                </a:solidFill>
                <a:latin typeface="Georgia" panose="02040502050405020303" pitchFamily="18" charset="0"/>
              </a:rPr>
              <a:t>La Balance </a:t>
            </a:r>
            <a:r>
              <a:rPr lang="it-IT" sz="2800" dirty="0" err="1">
                <a:solidFill>
                  <a:schemeClr val="accent6">
                    <a:lumMod val="75000"/>
                  </a:schemeClr>
                </a:solidFill>
                <a:latin typeface="Georgia" panose="02040502050405020303" pitchFamily="18" charset="0"/>
              </a:rPr>
              <a:t>Scorecard</a:t>
            </a:r>
            <a:r>
              <a:rPr lang="it-IT" sz="2800" dirty="0">
                <a:solidFill>
                  <a:schemeClr val="accent6">
                    <a:lumMod val="75000"/>
                  </a:schemeClr>
                </a:solidFill>
                <a:latin typeface="Georgia" panose="02040502050405020303" pitchFamily="18" charset="0"/>
              </a:rPr>
              <a:t> di </a:t>
            </a:r>
            <a:r>
              <a:rPr lang="it-IT" sz="2800" dirty="0" err="1">
                <a:solidFill>
                  <a:schemeClr val="accent6">
                    <a:lumMod val="75000"/>
                  </a:schemeClr>
                </a:solidFill>
                <a:latin typeface="Georgia" panose="02040502050405020303" pitchFamily="18" charset="0"/>
              </a:rPr>
              <a:t>Kaplan</a:t>
            </a:r>
            <a:r>
              <a:rPr lang="it-IT" sz="2800" dirty="0">
                <a:solidFill>
                  <a:schemeClr val="accent6">
                    <a:lumMod val="75000"/>
                  </a:schemeClr>
                </a:solidFill>
                <a:latin typeface="Georgia" panose="02040502050405020303" pitchFamily="18" charset="0"/>
              </a:rPr>
              <a:t> e Norton</a:t>
            </a:r>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54</a:t>
            </a:fld>
            <a:endParaRPr lang="it-IT"/>
          </a:p>
        </p:txBody>
      </p:sp>
      <p:graphicFrame>
        <p:nvGraphicFramePr>
          <p:cNvPr id="6" name="Diagramma 5"/>
          <p:cNvGraphicFramePr/>
          <p:nvPr>
            <p:extLst>
              <p:ext uri="{D42A27DB-BD31-4B8C-83A1-F6EECF244321}">
                <p14:modId xmlns:p14="http://schemas.microsoft.com/office/powerpoint/2010/main" val="2171316552"/>
              </p:ext>
            </p:extLst>
          </p:nvPr>
        </p:nvGraphicFramePr>
        <p:xfrm>
          <a:off x="495300" y="2249488"/>
          <a:ext cx="8595433" cy="338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e 2"/>
          <p:cNvSpPr/>
          <p:nvPr/>
        </p:nvSpPr>
        <p:spPr>
          <a:xfrm>
            <a:off x="629815" y="4689872"/>
            <a:ext cx="1147666" cy="888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La </a:t>
            </a:r>
            <a:r>
              <a:rPr lang="it-IT" dirty="0" err="1"/>
              <a:t>mission</a:t>
            </a:r>
            <a:r>
              <a:rPr lang="it-IT" dirty="0"/>
              <a:t> </a:t>
            </a:r>
          </a:p>
        </p:txBody>
      </p:sp>
      <p:sp>
        <p:nvSpPr>
          <p:cNvPr id="7" name="Ovale 6"/>
          <p:cNvSpPr/>
          <p:nvPr/>
        </p:nvSpPr>
        <p:spPr>
          <a:xfrm>
            <a:off x="745724" y="2320619"/>
            <a:ext cx="1031757" cy="914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La </a:t>
            </a:r>
            <a:r>
              <a:rPr lang="it-IT" dirty="0" err="1"/>
              <a:t>vision</a:t>
            </a:r>
            <a:r>
              <a:rPr lang="it-IT" dirty="0"/>
              <a:t> </a:t>
            </a:r>
          </a:p>
        </p:txBody>
      </p:sp>
      <p:cxnSp>
        <p:nvCxnSpPr>
          <p:cNvPr id="9" name="Connettore diritto 8"/>
          <p:cNvCxnSpPr/>
          <p:nvPr/>
        </p:nvCxnSpPr>
        <p:spPr>
          <a:xfrm>
            <a:off x="1873187" y="2959811"/>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diritto 10"/>
          <p:cNvCxnSpPr/>
          <p:nvPr/>
        </p:nvCxnSpPr>
        <p:spPr>
          <a:xfrm flipV="1">
            <a:off x="1873187" y="4370533"/>
            <a:ext cx="1038689" cy="40565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3504296"/>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2862" y="621438"/>
            <a:ext cx="9037838" cy="1029810"/>
          </a:xfrm>
        </p:spPr>
        <p:txBody>
          <a:bodyPr/>
          <a:lstStyle/>
          <a:p>
            <a:r>
              <a:rPr lang="it-IT" sz="2800" dirty="0">
                <a:solidFill>
                  <a:schemeClr val="accent6">
                    <a:lumMod val="75000"/>
                  </a:schemeClr>
                </a:solidFill>
                <a:latin typeface="Georgia" panose="02040502050405020303" pitchFamily="18" charset="0"/>
              </a:rPr>
              <a:t>Analisi qualitativa dei dati :Balance </a:t>
            </a:r>
            <a:r>
              <a:rPr lang="it-IT" sz="2800" dirty="0" err="1">
                <a:solidFill>
                  <a:schemeClr val="accent6">
                    <a:lumMod val="75000"/>
                  </a:schemeClr>
                </a:solidFill>
                <a:latin typeface="Georgia" panose="02040502050405020303" pitchFamily="18" charset="0"/>
              </a:rPr>
              <a:t>scorecard</a:t>
            </a:r>
            <a:endParaRPr lang="it-IT" sz="2800" dirty="0">
              <a:solidFill>
                <a:schemeClr val="accent6">
                  <a:lumMod val="75000"/>
                </a:schemeClr>
              </a:solidFill>
              <a:latin typeface="Georgia" panose="02040502050405020303" pitchFamily="18" charset="0"/>
            </a:endParaRPr>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55</a:t>
            </a:fld>
            <a:endParaRPr lang="it-IT" sz="1400"/>
          </a:p>
        </p:txBody>
      </p:sp>
      <p:graphicFrame>
        <p:nvGraphicFramePr>
          <p:cNvPr id="6" name="Diagramma 5"/>
          <p:cNvGraphicFramePr/>
          <p:nvPr>
            <p:extLst>
              <p:ext uri="{D42A27DB-BD31-4B8C-83A1-F6EECF244321}">
                <p14:modId xmlns:p14="http://schemas.microsoft.com/office/powerpoint/2010/main" val="3787902084"/>
              </p:ext>
            </p:extLst>
          </p:nvPr>
        </p:nvGraphicFramePr>
        <p:xfrm>
          <a:off x="1589781" y="1757779"/>
          <a:ext cx="6604000" cy="46030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2560191"/>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56</a:t>
            </a:fld>
            <a:endParaRPr lang="it-IT" dirty="0"/>
          </a:p>
        </p:txBody>
      </p:sp>
      <p:grpSp>
        <p:nvGrpSpPr>
          <p:cNvPr id="3" name="object 3"/>
          <p:cNvGrpSpPr/>
          <p:nvPr/>
        </p:nvGrpSpPr>
        <p:grpSpPr>
          <a:xfrm>
            <a:off x="264082" y="1773935"/>
            <a:ext cx="9244690" cy="4443984"/>
            <a:chOff x="660502" y="1499615"/>
            <a:chExt cx="10032896" cy="4853939"/>
          </a:xfrm>
        </p:grpSpPr>
        <p:pic>
          <p:nvPicPr>
            <p:cNvPr id="4" name="object 4"/>
            <p:cNvPicPr/>
            <p:nvPr/>
          </p:nvPicPr>
          <p:blipFill>
            <a:blip r:embed="rId2" cstate="print"/>
            <a:stretch>
              <a:fillRect/>
            </a:stretch>
          </p:blipFill>
          <p:spPr>
            <a:xfrm>
              <a:off x="3913509" y="1499615"/>
              <a:ext cx="6779889" cy="4853939"/>
            </a:xfrm>
            <a:prstGeom prst="rect">
              <a:avLst/>
            </a:prstGeom>
          </p:spPr>
        </p:pic>
        <p:sp>
          <p:nvSpPr>
            <p:cNvPr id="5" name="object 5"/>
            <p:cNvSpPr/>
            <p:nvPr/>
          </p:nvSpPr>
          <p:spPr>
            <a:xfrm>
              <a:off x="10128381" y="1716023"/>
              <a:ext cx="317500" cy="4581525"/>
            </a:xfrm>
            <a:custGeom>
              <a:avLst/>
              <a:gdLst/>
              <a:ahLst/>
              <a:cxnLst/>
              <a:rect l="l" t="t" r="r" b="b"/>
              <a:pathLst>
                <a:path w="317500" h="4581525">
                  <a:moveTo>
                    <a:pt x="0" y="0"/>
                  </a:moveTo>
                  <a:lnTo>
                    <a:pt x="49840" y="8156"/>
                  </a:lnTo>
                  <a:lnTo>
                    <a:pt x="93317" y="30870"/>
                  </a:lnTo>
                  <a:lnTo>
                    <a:pt x="127723" y="65507"/>
                  </a:lnTo>
                  <a:lnTo>
                    <a:pt x="150351" y="109435"/>
                  </a:lnTo>
                  <a:lnTo>
                    <a:pt x="158495" y="160019"/>
                  </a:lnTo>
                  <a:lnTo>
                    <a:pt x="158495" y="795527"/>
                  </a:lnTo>
                  <a:lnTo>
                    <a:pt x="166640" y="845368"/>
                  </a:lnTo>
                  <a:lnTo>
                    <a:pt x="189268" y="888845"/>
                  </a:lnTo>
                  <a:lnTo>
                    <a:pt x="223674" y="923251"/>
                  </a:lnTo>
                  <a:lnTo>
                    <a:pt x="267151" y="945879"/>
                  </a:lnTo>
                  <a:lnTo>
                    <a:pt x="316991" y="954023"/>
                  </a:lnTo>
                  <a:lnTo>
                    <a:pt x="267151" y="962168"/>
                  </a:lnTo>
                  <a:lnTo>
                    <a:pt x="223674" y="984796"/>
                  </a:lnTo>
                  <a:lnTo>
                    <a:pt x="189268" y="1019202"/>
                  </a:lnTo>
                  <a:lnTo>
                    <a:pt x="166640" y="1062679"/>
                  </a:lnTo>
                  <a:lnTo>
                    <a:pt x="158495" y="1112519"/>
                  </a:lnTo>
                  <a:lnTo>
                    <a:pt x="158495" y="1748027"/>
                  </a:lnTo>
                  <a:lnTo>
                    <a:pt x="150351" y="1798454"/>
                  </a:lnTo>
                  <a:lnTo>
                    <a:pt x="127723" y="1842003"/>
                  </a:lnTo>
                  <a:lnTo>
                    <a:pt x="93317" y="1876190"/>
                  </a:lnTo>
                  <a:lnTo>
                    <a:pt x="49840" y="1898526"/>
                  </a:lnTo>
                  <a:lnTo>
                    <a:pt x="0" y="1906523"/>
                  </a:lnTo>
                </a:path>
                <a:path w="317500" h="4581525">
                  <a:moveTo>
                    <a:pt x="67055" y="2101595"/>
                  </a:moveTo>
                  <a:lnTo>
                    <a:pt x="97202" y="2107501"/>
                  </a:lnTo>
                  <a:lnTo>
                    <a:pt x="121919" y="2123693"/>
                  </a:lnTo>
                  <a:lnTo>
                    <a:pt x="138636" y="2147887"/>
                  </a:lnTo>
                  <a:lnTo>
                    <a:pt x="144779" y="2177795"/>
                  </a:lnTo>
                  <a:lnTo>
                    <a:pt x="144779" y="2484119"/>
                  </a:lnTo>
                  <a:lnTo>
                    <a:pt x="150685" y="2514266"/>
                  </a:lnTo>
                  <a:lnTo>
                    <a:pt x="166877" y="2538983"/>
                  </a:lnTo>
                  <a:lnTo>
                    <a:pt x="191071" y="2555700"/>
                  </a:lnTo>
                  <a:lnTo>
                    <a:pt x="220979" y="2561843"/>
                  </a:lnTo>
                  <a:lnTo>
                    <a:pt x="191071" y="2567749"/>
                  </a:lnTo>
                  <a:lnTo>
                    <a:pt x="166877" y="2583941"/>
                  </a:lnTo>
                  <a:lnTo>
                    <a:pt x="150685" y="2608135"/>
                  </a:lnTo>
                  <a:lnTo>
                    <a:pt x="144779" y="2638043"/>
                  </a:lnTo>
                  <a:lnTo>
                    <a:pt x="144779" y="2945891"/>
                  </a:lnTo>
                  <a:lnTo>
                    <a:pt x="138636" y="2975157"/>
                  </a:lnTo>
                  <a:lnTo>
                    <a:pt x="121919" y="2999422"/>
                  </a:lnTo>
                  <a:lnTo>
                    <a:pt x="97202" y="3015972"/>
                  </a:lnTo>
                  <a:lnTo>
                    <a:pt x="67055" y="3022091"/>
                  </a:lnTo>
                </a:path>
                <a:path w="317500" h="4581525">
                  <a:moveTo>
                    <a:pt x="82295" y="3176015"/>
                  </a:moveTo>
                  <a:lnTo>
                    <a:pt x="128277" y="3185136"/>
                  </a:lnTo>
                  <a:lnTo>
                    <a:pt x="165544" y="3210115"/>
                  </a:lnTo>
                  <a:lnTo>
                    <a:pt x="190523" y="3247381"/>
                  </a:lnTo>
                  <a:lnTo>
                    <a:pt x="199643" y="3293363"/>
                  </a:lnTo>
                  <a:lnTo>
                    <a:pt x="199643" y="3761231"/>
                  </a:lnTo>
                  <a:lnTo>
                    <a:pt x="208978" y="3807213"/>
                  </a:lnTo>
                  <a:lnTo>
                    <a:pt x="234314" y="3844480"/>
                  </a:lnTo>
                  <a:lnTo>
                    <a:pt x="271652" y="3869459"/>
                  </a:lnTo>
                  <a:lnTo>
                    <a:pt x="316991" y="3878579"/>
                  </a:lnTo>
                  <a:lnTo>
                    <a:pt x="271652" y="3887914"/>
                  </a:lnTo>
                  <a:lnTo>
                    <a:pt x="234314" y="3913250"/>
                  </a:lnTo>
                  <a:lnTo>
                    <a:pt x="208978" y="3950588"/>
                  </a:lnTo>
                  <a:lnTo>
                    <a:pt x="199643" y="3995927"/>
                  </a:lnTo>
                  <a:lnTo>
                    <a:pt x="199643" y="4465319"/>
                  </a:lnTo>
                  <a:lnTo>
                    <a:pt x="190523" y="4510420"/>
                  </a:lnTo>
                  <a:lnTo>
                    <a:pt x="165544" y="4547234"/>
                  </a:lnTo>
                  <a:lnTo>
                    <a:pt x="128277" y="4572047"/>
                  </a:lnTo>
                  <a:lnTo>
                    <a:pt x="82295" y="4581143"/>
                  </a:lnTo>
                </a:path>
              </a:pathLst>
            </a:custGeom>
            <a:ln w="22274">
              <a:solidFill>
                <a:srgbClr val="FFFFFF"/>
              </a:solidFill>
            </a:ln>
          </p:spPr>
          <p:txBody>
            <a:bodyPr wrap="square" lIns="0" tIns="0" rIns="0" bIns="0" rtlCol="0"/>
            <a:lstStyle/>
            <a:p>
              <a:endParaRPr/>
            </a:p>
          </p:txBody>
        </p:sp>
        <p:pic>
          <p:nvPicPr>
            <p:cNvPr id="6" name="object 6"/>
            <p:cNvPicPr/>
            <p:nvPr/>
          </p:nvPicPr>
          <p:blipFill>
            <a:blip r:embed="rId3" cstate="print"/>
            <a:stretch>
              <a:fillRect/>
            </a:stretch>
          </p:blipFill>
          <p:spPr>
            <a:xfrm>
              <a:off x="6580509" y="3674363"/>
              <a:ext cx="100583" cy="94487"/>
            </a:xfrm>
            <a:prstGeom prst="rect">
              <a:avLst/>
            </a:prstGeom>
          </p:spPr>
        </p:pic>
        <p:pic>
          <p:nvPicPr>
            <p:cNvPr id="7" name="object 7"/>
            <p:cNvPicPr/>
            <p:nvPr/>
          </p:nvPicPr>
          <p:blipFill>
            <a:blip r:embed="rId4" cstate="print"/>
            <a:stretch>
              <a:fillRect/>
            </a:stretch>
          </p:blipFill>
          <p:spPr>
            <a:xfrm>
              <a:off x="6563746" y="3291839"/>
              <a:ext cx="102107" cy="96011"/>
            </a:xfrm>
            <a:prstGeom prst="rect">
              <a:avLst/>
            </a:prstGeom>
          </p:spPr>
        </p:pic>
        <p:pic>
          <p:nvPicPr>
            <p:cNvPr id="8" name="object 8"/>
            <p:cNvPicPr/>
            <p:nvPr/>
          </p:nvPicPr>
          <p:blipFill>
            <a:blip r:embed="rId5" cstate="print"/>
            <a:stretch>
              <a:fillRect/>
            </a:stretch>
          </p:blipFill>
          <p:spPr>
            <a:xfrm>
              <a:off x="6569841" y="2932175"/>
              <a:ext cx="100583" cy="94487"/>
            </a:xfrm>
            <a:prstGeom prst="rect">
              <a:avLst/>
            </a:prstGeom>
          </p:spPr>
        </p:pic>
        <p:pic>
          <p:nvPicPr>
            <p:cNvPr id="9" name="object 9"/>
            <p:cNvPicPr/>
            <p:nvPr/>
          </p:nvPicPr>
          <p:blipFill>
            <a:blip r:embed="rId6" cstate="print"/>
            <a:stretch>
              <a:fillRect/>
            </a:stretch>
          </p:blipFill>
          <p:spPr>
            <a:xfrm>
              <a:off x="7278502" y="2497835"/>
              <a:ext cx="100583" cy="94487"/>
            </a:xfrm>
            <a:prstGeom prst="rect">
              <a:avLst/>
            </a:prstGeom>
          </p:spPr>
        </p:pic>
        <p:pic>
          <p:nvPicPr>
            <p:cNvPr id="10" name="object 10"/>
            <p:cNvPicPr/>
            <p:nvPr/>
          </p:nvPicPr>
          <p:blipFill>
            <a:blip r:embed="rId7" cstate="print"/>
            <a:stretch>
              <a:fillRect/>
            </a:stretch>
          </p:blipFill>
          <p:spPr>
            <a:xfrm>
              <a:off x="7395849" y="2941319"/>
              <a:ext cx="102107" cy="96011"/>
            </a:xfrm>
            <a:prstGeom prst="rect">
              <a:avLst/>
            </a:prstGeom>
          </p:spPr>
        </p:pic>
        <p:pic>
          <p:nvPicPr>
            <p:cNvPr id="11" name="object 11"/>
            <p:cNvPicPr/>
            <p:nvPr/>
          </p:nvPicPr>
          <p:blipFill>
            <a:blip r:embed="rId8" cstate="print"/>
            <a:stretch>
              <a:fillRect/>
            </a:stretch>
          </p:blipFill>
          <p:spPr>
            <a:xfrm>
              <a:off x="7885053" y="2857499"/>
              <a:ext cx="100583" cy="94487"/>
            </a:xfrm>
            <a:prstGeom prst="rect">
              <a:avLst/>
            </a:prstGeom>
          </p:spPr>
        </p:pic>
        <p:pic>
          <p:nvPicPr>
            <p:cNvPr id="12" name="object 12"/>
            <p:cNvPicPr/>
            <p:nvPr/>
          </p:nvPicPr>
          <p:blipFill>
            <a:blip r:embed="rId9" cstate="print"/>
            <a:stretch>
              <a:fillRect/>
            </a:stretch>
          </p:blipFill>
          <p:spPr>
            <a:xfrm>
              <a:off x="7473574" y="3459479"/>
              <a:ext cx="102107" cy="94487"/>
            </a:xfrm>
            <a:prstGeom prst="rect">
              <a:avLst/>
            </a:prstGeom>
          </p:spPr>
        </p:pic>
        <p:pic>
          <p:nvPicPr>
            <p:cNvPr id="13" name="object 13"/>
            <p:cNvPicPr/>
            <p:nvPr/>
          </p:nvPicPr>
          <p:blipFill>
            <a:blip r:embed="rId10" cstate="print"/>
            <a:stretch>
              <a:fillRect/>
            </a:stretch>
          </p:blipFill>
          <p:spPr>
            <a:xfrm>
              <a:off x="8185281" y="3265931"/>
              <a:ext cx="65531" cy="64007"/>
            </a:xfrm>
            <a:prstGeom prst="rect">
              <a:avLst/>
            </a:prstGeom>
          </p:spPr>
        </p:pic>
        <p:sp>
          <p:nvSpPr>
            <p:cNvPr id="14" name="object 14"/>
            <p:cNvSpPr/>
            <p:nvPr/>
          </p:nvSpPr>
          <p:spPr>
            <a:xfrm>
              <a:off x="3322197" y="3553967"/>
              <a:ext cx="6619240" cy="0"/>
            </a:xfrm>
            <a:custGeom>
              <a:avLst/>
              <a:gdLst/>
              <a:ahLst/>
              <a:cxnLst/>
              <a:rect l="l" t="t" r="r" b="b"/>
              <a:pathLst>
                <a:path w="6619240">
                  <a:moveTo>
                    <a:pt x="0" y="0"/>
                  </a:moveTo>
                  <a:lnTo>
                    <a:pt x="6618731" y="0"/>
                  </a:lnTo>
                </a:path>
              </a:pathLst>
            </a:custGeom>
            <a:ln w="11137">
              <a:solidFill>
                <a:srgbClr val="6AA74F"/>
              </a:solidFill>
              <a:prstDash val="lgDash"/>
            </a:ln>
          </p:spPr>
          <p:txBody>
            <a:bodyPr wrap="square" lIns="0" tIns="0" rIns="0" bIns="0" rtlCol="0"/>
            <a:lstStyle/>
            <a:p>
              <a:endParaRPr/>
            </a:p>
          </p:txBody>
        </p:sp>
        <p:sp>
          <p:nvSpPr>
            <p:cNvPr id="15" name="object 15"/>
            <p:cNvSpPr/>
            <p:nvPr/>
          </p:nvSpPr>
          <p:spPr>
            <a:xfrm>
              <a:off x="3527937" y="3822191"/>
              <a:ext cx="6434455" cy="913130"/>
            </a:xfrm>
            <a:custGeom>
              <a:avLst/>
              <a:gdLst/>
              <a:ahLst/>
              <a:cxnLst/>
              <a:rect l="l" t="t" r="r" b="b"/>
              <a:pathLst>
                <a:path w="6434455" h="913129">
                  <a:moveTo>
                    <a:pt x="0" y="0"/>
                  </a:moveTo>
                  <a:lnTo>
                    <a:pt x="6434327" y="0"/>
                  </a:lnTo>
                </a:path>
                <a:path w="6434455" h="913129">
                  <a:moveTo>
                    <a:pt x="0" y="912875"/>
                  </a:moveTo>
                  <a:lnTo>
                    <a:pt x="6434327" y="912875"/>
                  </a:lnTo>
                </a:path>
              </a:pathLst>
            </a:custGeom>
            <a:ln w="11137">
              <a:solidFill>
                <a:srgbClr val="FFFF00"/>
              </a:solidFill>
              <a:prstDash val="lgDash"/>
            </a:ln>
          </p:spPr>
          <p:txBody>
            <a:bodyPr wrap="square" lIns="0" tIns="0" rIns="0" bIns="0" rtlCol="0"/>
            <a:lstStyle/>
            <a:p>
              <a:endParaRPr/>
            </a:p>
          </p:txBody>
        </p:sp>
        <p:sp>
          <p:nvSpPr>
            <p:cNvPr id="16" name="object 16"/>
            <p:cNvSpPr/>
            <p:nvPr/>
          </p:nvSpPr>
          <p:spPr>
            <a:xfrm>
              <a:off x="3527937" y="4892039"/>
              <a:ext cx="6434455" cy="1405255"/>
            </a:xfrm>
            <a:custGeom>
              <a:avLst/>
              <a:gdLst/>
              <a:ahLst/>
              <a:cxnLst/>
              <a:rect l="l" t="t" r="r" b="b"/>
              <a:pathLst>
                <a:path w="6434455" h="1405254">
                  <a:moveTo>
                    <a:pt x="0" y="0"/>
                  </a:moveTo>
                  <a:lnTo>
                    <a:pt x="6434327" y="0"/>
                  </a:lnTo>
                </a:path>
                <a:path w="6434455" h="1405254">
                  <a:moveTo>
                    <a:pt x="0" y="1405127"/>
                  </a:moveTo>
                  <a:lnTo>
                    <a:pt x="6434327" y="1405127"/>
                  </a:lnTo>
                </a:path>
              </a:pathLst>
            </a:custGeom>
            <a:ln w="11137">
              <a:solidFill>
                <a:srgbClr val="55E0E0"/>
              </a:solidFill>
              <a:prstDash val="lgDash"/>
            </a:ln>
          </p:spPr>
          <p:txBody>
            <a:bodyPr wrap="square" lIns="0" tIns="0" rIns="0" bIns="0" rtlCol="0"/>
            <a:lstStyle/>
            <a:p>
              <a:endParaRPr/>
            </a:p>
          </p:txBody>
        </p:sp>
        <p:pic>
          <p:nvPicPr>
            <p:cNvPr id="17" name="object 17"/>
            <p:cNvPicPr/>
            <p:nvPr/>
          </p:nvPicPr>
          <p:blipFill>
            <a:blip r:embed="rId11" cstate="print"/>
            <a:stretch>
              <a:fillRect/>
            </a:stretch>
          </p:blipFill>
          <p:spPr>
            <a:xfrm>
              <a:off x="660502" y="1694687"/>
              <a:ext cx="3279647" cy="1932431"/>
            </a:xfrm>
            <a:prstGeom prst="rect">
              <a:avLst/>
            </a:prstGeom>
          </p:spPr>
        </p:pic>
      </p:grpSp>
      <p:sp>
        <p:nvSpPr>
          <p:cNvPr id="18" name="object 19"/>
          <p:cNvSpPr txBox="1"/>
          <p:nvPr/>
        </p:nvSpPr>
        <p:spPr>
          <a:xfrm>
            <a:off x="520868" y="2519925"/>
            <a:ext cx="2483873" cy="567463"/>
          </a:xfrm>
          <a:prstGeom prst="rect">
            <a:avLst/>
          </a:prstGeom>
        </p:spPr>
        <p:txBody>
          <a:bodyPr vert="horz" wrap="square" lIns="0" tIns="13335" rIns="0" bIns="0" rtlCol="0">
            <a:spAutoFit/>
          </a:bodyPr>
          <a:lstStyle/>
          <a:p>
            <a:pPr marL="16510">
              <a:lnSpc>
                <a:spcPct val="100000"/>
              </a:lnSpc>
              <a:spcBef>
                <a:spcPts val="105"/>
              </a:spcBef>
            </a:pPr>
            <a:r>
              <a:rPr sz="900" b="1" spc="175" dirty="0">
                <a:solidFill>
                  <a:srgbClr val="6AA74F"/>
                </a:solidFill>
                <a:latin typeface="Georgia" panose="02040502050405020303" pitchFamily="18" charset="0"/>
                <a:cs typeface="Calibri"/>
              </a:rPr>
              <a:t>AREA</a:t>
            </a:r>
            <a:r>
              <a:rPr sz="900" spc="5" dirty="0">
                <a:solidFill>
                  <a:srgbClr val="6AA74F"/>
                </a:solidFill>
                <a:latin typeface="Georgia" panose="02040502050405020303" pitchFamily="18" charset="0"/>
                <a:cs typeface="Times New Roman"/>
              </a:rPr>
              <a:t> </a:t>
            </a:r>
            <a:r>
              <a:rPr sz="900" b="1" spc="110" dirty="0">
                <a:solidFill>
                  <a:srgbClr val="6AA74F"/>
                </a:solidFill>
                <a:latin typeface="Georgia" panose="02040502050405020303" pitchFamily="18" charset="0"/>
                <a:cs typeface="Calibri"/>
              </a:rPr>
              <a:t>CLIENTI</a:t>
            </a:r>
            <a:r>
              <a:rPr sz="900" spc="110" dirty="0">
                <a:latin typeface="Georgia" panose="02040502050405020303" pitchFamily="18" charset="0"/>
                <a:cs typeface="Calibri"/>
              </a:rPr>
              <a:t>:</a:t>
            </a:r>
            <a:endParaRPr sz="900" dirty="0">
              <a:latin typeface="Georgia" panose="02040502050405020303" pitchFamily="18" charset="0"/>
              <a:cs typeface="Calibri"/>
            </a:endParaRPr>
          </a:p>
          <a:p>
            <a:pPr marL="12700" marR="245110" indent="4445">
              <a:lnSpc>
                <a:spcPct val="100000"/>
              </a:lnSpc>
            </a:pPr>
            <a:r>
              <a:rPr sz="900" b="1" i="1" spc="-229" dirty="0">
                <a:latin typeface="Georgia" panose="02040502050405020303" pitchFamily="18" charset="0"/>
                <a:cs typeface="Verdana"/>
              </a:rPr>
              <a:t>I</a:t>
            </a:r>
            <a:r>
              <a:rPr sz="900" spc="30" dirty="0">
                <a:latin typeface="Georgia" panose="02040502050405020303" pitchFamily="18" charset="0"/>
                <a:cs typeface="Times New Roman"/>
              </a:rPr>
              <a:t> </a:t>
            </a:r>
            <a:r>
              <a:rPr sz="900" b="1" spc="-80" dirty="0">
                <a:latin typeface="Georgia" panose="02040502050405020303" pitchFamily="18" charset="0"/>
                <a:cs typeface="Verdana"/>
              </a:rPr>
              <a:t>FRUTTI</a:t>
            </a:r>
            <a:r>
              <a:rPr sz="900" spc="20" dirty="0">
                <a:latin typeface="Georgia" panose="02040502050405020303" pitchFamily="18" charset="0"/>
                <a:cs typeface="Times New Roman"/>
              </a:rPr>
              <a:t> </a:t>
            </a:r>
            <a:r>
              <a:rPr sz="900" spc="150" dirty="0">
                <a:latin typeface="Georgia" panose="02040502050405020303" pitchFamily="18" charset="0"/>
                <a:cs typeface="Calibri"/>
              </a:rPr>
              <a:t>DELL’ALBERO</a:t>
            </a:r>
            <a:r>
              <a:rPr sz="900" spc="150" dirty="0">
                <a:latin typeface="Georgia" panose="02040502050405020303" pitchFamily="18" charset="0"/>
                <a:cs typeface="Times New Roman"/>
              </a:rPr>
              <a:t> </a:t>
            </a:r>
            <a:r>
              <a:rPr sz="900" spc="170" dirty="0">
                <a:latin typeface="Georgia" panose="02040502050405020303" pitchFamily="18" charset="0"/>
                <a:cs typeface="Calibri"/>
              </a:rPr>
              <a:t>RAPPRESENTANO</a:t>
            </a:r>
            <a:r>
              <a:rPr sz="900" spc="-5" dirty="0">
                <a:latin typeface="Georgia" panose="02040502050405020303" pitchFamily="18" charset="0"/>
                <a:cs typeface="Times New Roman"/>
              </a:rPr>
              <a:t> </a:t>
            </a:r>
            <a:r>
              <a:rPr sz="900" spc="55" dirty="0">
                <a:latin typeface="Georgia" panose="02040502050405020303" pitchFamily="18" charset="0"/>
                <a:cs typeface="Calibri"/>
              </a:rPr>
              <a:t>I</a:t>
            </a:r>
            <a:r>
              <a:rPr sz="900" spc="40" dirty="0">
                <a:latin typeface="Georgia" panose="02040502050405020303" pitchFamily="18" charset="0"/>
                <a:cs typeface="Times New Roman"/>
              </a:rPr>
              <a:t> </a:t>
            </a:r>
            <a:r>
              <a:rPr sz="900" spc="140" dirty="0">
                <a:latin typeface="Georgia" panose="02040502050405020303" pitchFamily="18" charset="0"/>
                <a:cs typeface="Calibri"/>
              </a:rPr>
              <a:t>PRODOTTI</a:t>
            </a:r>
            <a:endParaRPr sz="900" dirty="0">
              <a:latin typeface="Georgia" panose="02040502050405020303" pitchFamily="18" charset="0"/>
              <a:cs typeface="Calibri"/>
            </a:endParaRPr>
          </a:p>
          <a:p>
            <a:pPr marL="12700">
              <a:lnSpc>
                <a:spcPct val="100000"/>
              </a:lnSpc>
            </a:pPr>
            <a:r>
              <a:rPr sz="900" spc="185" dirty="0">
                <a:latin typeface="Georgia" panose="02040502050405020303" pitchFamily="18" charset="0"/>
                <a:cs typeface="Calibri"/>
              </a:rPr>
              <a:t>E</a:t>
            </a:r>
            <a:r>
              <a:rPr sz="900" spc="20" dirty="0">
                <a:latin typeface="Georgia" panose="02040502050405020303" pitchFamily="18" charset="0"/>
                <a:cs typeface="Times New Roman"/>
              </a:rPr>
              <a:t> </a:t>
            </a:r>
            <a:r>
              <a:rPr sz="900" spc="55" dirty="0">
                <a:latin typeface="Georgia" panose="02040502050405020303" pitchFamily="18" charset="0"/>
                <a:cs typeface="Calibri"/>
              </a:rPr>
              <a:t>I</a:t>
            </a:r>
            <a:r>
              <a:rPr sz="900" spc="25" dirty="0">
                <a:latin typeface="Georgia" panose="02040502050405020303" pitchFamily="18" charset="0"/>
                <a:cs typeface="Times New Roman"/>
              </a:rPr>
              <a:t> </a:t>
            </a:r>
            <a:r>
              <a:rPr sz="900" spc="135" dirty="0">
                <a:latin typeface="Georgia" panose="02040502050405020303" pitchFamily="18" charset="0"/>
                <a:cs typeface="Calibri"/>
              </a:rPr>
              <a:t>SERVIZI</a:t>
            </a:r>
            <a:r>
              <a:rPr sz="900" spc="-5" dirty="0">
                <a:latin typeface="Georgia" panose="02040502050405020303" pitchFamily="18" charset="0"/>
                <a:cs typeface="Times New Roman"/>
              </a:rPr>
              <a:t> </a:t>
            </a:r>
            <a:r>
              <a:rPr sz="900" spc="140" dirty="0">
                <a:latin typeface="Georgia" panose="02040502050405020303" pitchFamily="18" charset="0"/>
                <a:cs typeface="Calibri"/>
              </a:rPr>
              <a:t>CREATI</a:t>
            </a:r>
            <a:r>
              <a:rPr sz="900" spc="10" dirty="0">
                <a:latin typeface="Georgia" panose="02040502050405020303" pitchFamily="18" charset="0"/>
                <a:cs typeface="Times New Roman"/>
              </a:rPr>
              <a:t> </a:t>
            </a:r>
            <a:r>
              <a:rPr sz="900" spc="140" dirty="0">
                <a:latin typeface="Georgia" panose="02040502050405020303" pitchFamily="18" charset="0"/>
                <a:cs typeface="Calibri"/>
              </a:rPr>
              <a:t>DALL’AZIENDA</a:t>
            </a:r>
            <a:endParaRPr sz="900" dirty="0">
              <a:latin typeface="Georgia" panose="02040502050405020303" pitchFamily="18" charset="0"/>
              <a:cs typeface="Calibri"/>
            </a:endParaRPr>
          </a:p>
        </p:txBody>
      </p:sp>
      <p:pic>
        <p:nvPicPr>
          <p:cNvPr id="19" name="object 22"/>
          <p:cNvPicPr/>
          <p:nvPr/>
        </p:nvPicPr>
        <p:blipFill>
          <a:blip r:embed="rId12" cstate="print"/>
          <a:stretch>
            <a:fillRect/>
          </a:stretch>
        </p:blipFill>
        <p:spPr>
          <a:xfrm>
            <a:off x="264082" y="3914118"/>
            <a:ext cx="2997444" cy="903731"/>
          </a:xfrm>
          <a:prstGeom prst="rect">
            <a:avLst/>
          </a:prstGeom>
        </p:spPr>
      </p:pic>
      <p:sp>
        <p:nvSpPr>
          <p:cNvPr id="20" name="Rettangolo 19"/>
          <p:cNvSpPr/>
          <p:nvPr/>
        </p:nvSpPr>
        <p:spPr>
          <a:xfrm>
            <a:off x="367337" y="3967322"/>
            <a:ext cx="2637404" cy="869469"/>
          </a:xfrm>
          <a:prstGeom prst="rect">
            <a:avLst/>
          </a:prstGeom>
        </p:spPr>
        <p:txBody>
          <a:bodyPr wrap="square">
            <a:spAutoFit/>
          </a:bodyPr>
          <a:lstStyle/>
          <a:p>
            <a:pPr marL="16510">
              <a:spcBef>
                <a:spcPts val="105"/>
              </a:spcBef>
            </a:pPr>
            <a:r>
              <a:rPr lang="it-IT" sz="900" b="1" spc="175" dirty="0">
                <a:solidFill>
                  <a:srgbClr val="4F81BC"/>
                </a:solidFill>
                <a:latin typeface="Georgia" panose="02040502050405020303" pitchFamily="18" charset="0"/>
                <a:cs typeface="Calibri"/>
              </a:rPr>
              <a:t>AREA</a:t>
            </a:r>
            <a:r>
              <a:rPr lang="it-IT" sz="900" spc="5" dirty="0">
                <a:solidFill>
                  <a:srgbClr val="4F81BC"/>
                </a:solidFill>
                <a:latin typeface="Georgia" panose="02040502050405020303" pitchFamily="18" charset="0"/>
                <a:cs typeface="Times New Roman"/>
              </a:rPr>
              <a:t> </a:t>
            </a:r>
            <a:r>
              <a:rPr lang="it-IT" sz="900" b="1" spc="140" dirty="0">
                <a:solidFill>
                  <a:srgbClr val="4F81BC"/>
                </a:solidFill>
                <a:latin typeface="Georgia" panose="02040502050405020303" pitchFamily="18" charset="0"/>
                <a:cs typeface="Calibri"/>
              </a:rPr>
              <a:t>PROCESSI:</a:t>
            </a:r>
            <a:endParaRPr lang="it-IT" sz="900" dirty="0">
              <a:latin typeface="Georgia" panose="02040502050405020303" pitchFamily="18" charset="0"/>
              <a:cs typeface="Calibri"/>
            </a:endParaRPr>
          </a:p>
          <a:p>
            <a:pPr marL="12700"/>
            <a:r>
              <a:rPr lang="it-IT" sz="900" spc="165" dirty="0">
                <a:latin typeface="Georgia" panose="02040502050405020303" pitchFamily="18" charset="0"/>
                <a:cs typeface="Calibri"/>
              </a:rPr>
              <a:t>UN</a:t>
            </a:r>
            <a:r>
              <a:rPr lang="it-IT" sz="900" spc="20" dirty="0">
                <a:latin typeface="Georgia" panose="02040502050405020303" pitchFamily="18" charset="0"/>
                <a:cs typeface="Times New Roman"/>
              </a:rPr>
              <a:t> </a:t>
            </a:r>
            <a:r>
              <a:rPr lang="it-IT" sz="900" b="1" i="1" spc="-65" dirty="0">
                <a:latin typeface="Georgia" panose="02040502050405020303" pitchFamily="18" charset="0"/>
                <a:cs typeface="Verdana"/>
              </a:rPr>
              <a:t>SOLIDO</a:t>
            </a:r>
            <a:r>
              <a:rPr lang="it-IT" sz="900" spc="30" dirty="0">
                <a:latin typeface="Georgia" panose="02040502050405020303" pitchFamily="18" charset="0"/>
                <a:cs typeface="Times New Roman"/>
              </a:rPr>
              <a:t> </a:t>
            </a:r>
            <a:r>
              <a:rPr lang="it-IT" sz="900" b="1" i="1" spc="-40" dirty="0">
                <a:latin typeface="Georgia" panose="02040502050405020303" pitchFamily="18" charset="0"/>
                <a:cs typeface="Verdana"/>
              </a:rPr>
              <a:t>BUSTO</a:t>
            </a:r>
            <a:r>
              <a:rPr lang="it-IT" sz="900" spc="20" dirty="0">
                <a:latin typeface="Georgia" panose="02040502050405020303" pitchFamily="18" charset="0"/>
                <a:cs typeface="Times New Roman"/>
              </a:rPr>
              <a:t> </a:t>
            </a:r>
            <a:r>
              <a:rPr lang="it-IT" sz="900" spc="160" dirty="0">
                <a:latin typeface="Georgia" panose="02040502050405020303" pitchFamily="18" charset="0"/>
                <a:cs typeface="Calibri"/>
              </a:rPr>
              <a:t>CREATO</a:t>
            </a:r>
            <a:r>
              <a:rPr lang="it-IT" sz="900" dirty="0">
                <a:latin typeface="Georgia" panose="02040502050405020303" pitchFamily="18" charset="0"/>
                <a:cs typeface="Times New Roman"/>
              </a:rPr>
              <a:t> </a:t>
            </a:r>
            <a:r>
              <a:rPr lang="it-IT" sz="900" spc="155" dirty="0">
                <a:latin typeface="Georgia" panose="02040502050405020303" pitchFamily="18" charset="0"/>
                <a:cs typeface="Calibri"/>
              </a:rPr>
              <a:t>DA</a:t>
            </a:r>
            <a:endParaRPr lang="it-IT" sz="900" dirty="0">
              <a:latin typeface="Georgia" panose="02040502050405020303" pitchFamily="18" charset="0"/>
              <a:cs typeface="Calibri"/>
            </a:endParaRPr>
          </a:p>
          <a:p>
            <a:pPr marL="12700" marR="5080">
              <a:lnSpc>
                <a:spcPts val="1270"/>
              </a:lnSpc>
              <a:spcBef>
                <a:spcPts val="35"/>
              </a:spcBef>
            </a:pPr>
            <a:r>
              <a:rPr lang="it-IT" sz="900" spc="160" dirty="0">
                <a:latin typeface="Georgia" panose="02040502050405020303" pitchFamily="18" charset="0"/>
                <a:cs typeface="Calibri"/>
              </a:rPr>
              <a:t>UNA</a:t>
            </a:r>
            <a:r>
              <a:rPr lang="it-IT" sz="900" spc="10" dirty="0">
                <a:latin typeface="Georgia" panose="02040502050405020303" pitchFamily="18" charset="0"/>
                <a:cs typeface="Times New Roman"/>
              </a:rPr>
              <a:t> </a:t>
            </a:r>
            <a:r>
              <a:rPr lang="it-IT" sz="900" spc="175" dirty="0">
                <a:latin typeface="Georgia" panose="02040502050405020303" pitchFamily="18" charset="0"/>
                <a:cs typeface="Calibri"/>
              </a:rPr>
              <a:t>BUONA</a:t>
            </a:r>
            <a:r>
              <a:rPr lang="it-IT" sz="900" spc="5" dirty="0">
                <a:latin typeface="Georgia" panose="02040502050405020303" pitchFamily="18" charset="0"/>
                <a:cs typeface="Times New Roman"/>
              </a:rPr>
              <a:t> </a:t>
            </a:r>
            <a:r>
              <a:rPr lang="it-IT" sz="900" spc="145" dirty="0">
                <a:latin typeface="Georgia" panose="02040502050405020303" pitchFamily="18" charset="0"/>
                <a:cs typeface="Calibri"/>
              </a:rPr>
              <a:t>PIANIFICAZIONE</a:t>
            </a:r>
            <a:r>
              <a:rPr lang="it-IT" sz="900" spc="20" dirty="0">
                <a:latin typeface="Georgia" panose="02040502050405020303" pitchFamily="18" charset="0"/>
                <a:cs typeface="Times New Roman"/>
              </a:rPr>
              <a:t> </a:t>
            </a:r>
            <a:r>
              <a:rPr lang="it-IT" sz="900" spc="155" dirty="0">
                <a:latin typeface="Georgia" panose="02040502050405020303" pitchFamily="18" charset="0"/>
                <a:cs typeface="Calibri"/>
              </a:rPr>
              <a:t>AZIENDALE</a:t>
            </a:r>
            <a:r>
              <a:rPr lang="it-IT" sz="900" spc="155" dirty="0">
                <a:latin typeface="Georgia" panose="02040502050405020303" pitchFamily="18" charset="0"/>
                <a:cs typeface="Times New Roman"/>
              </a:rPr>
              <a:t> </a:t>
            </a:r>
            <a:r>
              <a:rPr lang="it-IT" sz="900" spc="120" dirty="0">
                <a:latin typeface="Georgia" panose="02040502050405020303" pitchFamily="18" charset="0"/>
                <a:cs typeface="Calibri"/>
              </a:rPr>
              <a:t>ACQUISTO,</a:t>
            </a:r>
            <a:r>
              <a:rPr lang="it-IT" sz="900" spc="25" dirty="0">
                <a:latin typeface="Georgia" panose="02040502050405020303" pitchFamily="18" charset="0"/>
                <a:cs typeface="Times New Roman"/>
              </a:rPr>
              <a:t> </a:t>
            </a:r>
            <a:r>
              <a:rPr lang="it-IT" sz="900" spc="155" dirty="0">
                <a:latin typeface="Georgia" panose="02040502050405020303" pitchFamily="18" charset="0"/>
                <a:cs typeface="Calibri"/>
              </a:rPr>
              <a:t>PRODUCO,</a:t>
            </a:r>
            <a:r>
              <a:rPr lang="it-IT" sz="900" dirty="0">
                <a:latin typeface="Georgia" panose="02040502050405020303" pitchFamily="18" charset="0"/>
                <a:cs typeface="Times New Roman"/>
              </a:rPr>
              <a:t> </a:t>
            </a:r>
            <a:r>
              <a:rPr lang="it-IT" sz="900" spc="110" dirty="0">
                <a:latin typeface="Georgia" panose="02040502050405020303" pitchFamily="18" charset="0"/>
                <a:cs typeface="Calibri"/>
              </a:rPr>
              <a:t>AMMINISTRO,</a:t>
            </a:r>
            <a:r>
              <a:rPr lang="it-IT" sz="900" spc="-20" dirty="0">
                <a:latin typeface="Georgia" panose="02040502050405020303" pitchFamily="18" charset="0"/>
                <a:cs typeface="Times New Roman"/>
              </a:rPr>
              <a:t> </a:t>
            </a:r>
            <a:r>
              <a:rPr lang="it-IT" sz="900" spc="130" dirty="0">
                <a:latin typeface="Georgia" panose="02040502050405020303" pitchFamily="18" charset="0"/>
                <a:cs typeface="Calibri"/>
              </a:rPr>
              <a:t>VENDO</a:t>
            </a:r>
            <a:endParaRPr lang="it-IT" sz="900" dirty="0">
              <a:latin typeface="Georgia" panose="02040502050405020303" pitchFamily="18" charset="0"/>
            </a:endParaRPr>
          </a:p>
        </p:txBody>
      </p:sp>
      <p:pic>
        <p:nvPicPr>
          <p:cNvPr id="21" name="object 24"/>
          <p:cNvPicPr/>
          <p:nvPr/>
        </p:nvPicPr>
        <p:blipFill>
          <a:blip r:embed="rId13" cstate="print"/>
          <a:stretch>
            <a:fillRect/>
          </a:stretch>
        </p:blipFill>
        <p:spPr>
          <a:xfrm>
            <a:off x="264083" y="4914956"/>
            <a:ext cx="3022466" cy="1251455"/>
          </a:xfrm>
          <a:prstGeom prst="rect">
            <a:avLst/>
          </a:prstGeom>
        </p:spPr>
      </p:pic>
      <p:sp>
        <p:nvSpPr>
          <p:cNvPr id="22" name="object 25"/>
          <p:cNvSpPr txBox="1"/>
          <p:nvPr/>
        </p:nvSpPr>
        <p:spPr>
          <a:xfrm>
            <a:off x="364245" y="5053012"/>
            <a:ext cx="2897281" cy="859210"/>
          </a:xfrm>
          <a:prstGeom prst="rect">
            <a:avLst/>
          </a:prstGeom>
        </p:spPr>
        <p:txBody>
          <a:bodyPr vert="horz" wrap="square" lIns="0" tIns="12700" rIns="0" bIns="0" rtlCol="0">
            <a:spAutoFit/>
          </a:bodyPr>
          <a:lstStyle/>
          <a:p>
            <a:pPr marL="12700" marR="5080" indent="3810">
              <a:lnSpc>
                <a:spcPct val="100499"/>
              </a:lnSpc>
              <a:spcBef>
                <a:spcPts val="100"/>
              </a:spcBef>
            </a:pPr>
            <a:r>
              <a:rPr sz="1000" b="1" spc="175" dirty="0">
                <a:solidFill>
                  <a:srgbClr val="4BABC6"/>
                </a:solidFill>
                <a:latin typeface="Calibri"/>
                <a:cs typeface="Calibri"/>
              </a:rPr>
              <a:t>AREA</a:t>
            </a:r>
            <a:r>
              <a:rPr sz="1000" spc="20" dirty="0">
                <a:solidFill>
                  <a:srgbClr val="4BABC6"/>
                </a:solidFill>
                <a:latin typeface="Times New Roman"/>
                <a:cs typeface="Times New Roman"/>
              </a:rPr>
              <a:t> </a:t>
            </a:r>
            <a:r>
              <a:rPr sz="1000" b="1" spc="155" dirty="0">
                <a:solidFill>
                  <a:srgbClr val="4BABC6"/>
                </a:solidFill>
                <a:latin typeface="Calibri"/>
                <a:cs typeface="Calibri"/>
              </a:rPr>
              <a:t>FORMAZIONE</a:t>
            </a:r>
            <a:r>
              <a:rPr sz="1000" spc="40" dirty="0">
                <a:solidFill>
                  <a:srgbClr val="4BABC6"/>
                </a:solidFill>
                <a:latin typeface="Times New Roman"/>
                <a:cs typeface="Times New Roman"/>
              </a:rPr>
              <a:t> </a:t>
            </a:r>
            <a:r>
              <a:rPr sz="1000" b="1" spc="195" dirty="0">
                <a:solidFill>
                  <a:srgbClr val="4BABC6"/>
                </a:solidFill>
                <a:latin typeface="Calibri"/>
                <a:cs typeface="Calibri"/>
              </a:rPr>
              <a:t>ED</a:t>
            </a:r>
            <a:r>
              <a:rPr sz="1000" spc="35" dirty="0">
                <a:solidFill>
                  <a:srgbClr val="4BABC6"/>
                </a:solidFill>
                <a:latin typeface="Times New Roman"/>
                <a:cs typeface="Times New Roman"/>
              </a:rPr>
              <a:t> </a:t>
            </a:r>
            <a:r>
              <a:rPr sz="1000" b="1" spc="150" dirty="0">
                <a:solidFill>
                  <a:srgbClr val="4BABC6"/>
                </a:solidFill>
                <a:latin typeface="Calibri"/>
                <a:cs typeface="Calibri"/>
              </a:rPr>
              <a:t>INNOVAZIONE</a:t>
            </a:r>
            <a:r>
              <a:rPr sz="1000" spc="30" dirty="0">
                <a:solidFill>
                  <a:srgbClr val="4BABC6"/>
                </a:solidFill>
                <a:latin typeface="Times New Roman"/>
                <a:cs typeface="Times New Roman"/>
              </a:rPr>
              <a:t> </a:t>
            </a:r>
            <a:r>
              <a:rPr sz="1000" b="1" spc="30" dirty="0">
                <a:latin typeface="Calibri"/>
                <a:cs typeface="Calibri"/>
              </a:rPr>
              <a:t>-</a:t>
            </a:r>
            <a:r>
              <a:rPr sz="1000" spc="30" dirty="0">
                <a:latin typeface="Times New Roman"/>
                <a:cs typeface="Times New Roman"/>
              </a:rPr>
              <a:t> </a:t>
            </a:r>
            <a:r>
              <a:rPr sz="900" b="1" i="1" spc="-95" dirty="0">
                <a:latin typeface="Verdana"/>
                <a:cs typeface="Verdana"/>
              </a:rPr>
              <a:t>RADICI</a:t>
            </a:r>
            <a:r>
              <a:rPr sz="900" spc="20" dirty="0">
                <a:latin typeface="Times New Roman"/>
                <a:cs typeface="Times New Roman"/>
              </a:rPr>
              <a:t> </a:t>
            </a:r>
            <a:r>
              <a:rPr sz="900" b="1" i="1" spc="-30" dirty="0">
                <a:latin typeface="Verdana"/>
                <a:cs typeface="Verdana"/>
              </a:rPr>
              <a:t>SANE</a:t>
            </a:r>
            <a:r>
              <a:rPr sz="900" spc="15" dirty="0">
                <a:latin typeface="Times New Roman"/>
                <a:cs typeface="Times New Roman"/>
              </a:rPr>
              <a:t> </a:t>
            </a:r>
            <a:r>
              <a:rPr sz="900" spc="105" dirty="0">
                <a:latin typeface="Calibri"/>
                <a:cs typeface="Calibri"/>
              </a:rPr>
              <a:t>SI</a:t>
            </a:r>
            <a:r>
              <a:rPr sz="900" spc="30" dirty="0">
                <a:latin typeface="Times New Roman"/>
                <a:cs typeface="Times New Roman"/>
              </a:rPr>
              <a:t> </a:t>
            </a:r>
            <a:r>
              <a:rPr sz="900" spc="155" dirty="0">
                <a:latin typeface="Calibri"/>
                <a:cs typeface="Calibri"/>
              </a:rPr>
              <a:t>OTTENGONO</a:t>
            </a:r>
            <a:r>
              <a:rPr sz="900" spc="-20" dirty="0">
                <a:latin typeface="Times New Roman"/>
                <a:cs typeface="Times New Roman"/>
              </a:rPr>
              <a:t> </a:t>
            </a:r>
            <a:r>
              <a:rPr sz="900" spc="180" dirty="0">
                <a:latin typeface="Calibri"/>
                <a:cs typeface="Calibri"/>
              </a:rPr>
              <a:t>CON</a:t>
            </a:r>
            <a:r>
              <a:rPr sz="900" spc="15" dirty="0">
                <a:latin typeface="Times New Roman"/>
                <a:cs typeface="Times New Roman"/>
              </a:rPr>
              <a:t> </a:t>
            </a:r>
            <a:r>
              <a:rPr sz="900" spc="165" dirty="0">
                <a:latin typeface="Calibri"/>
                <a:cs typeface="Calibri"/>
              </a:rPr>
              <a:t>UN</a:t>
            </a:r>
            <a:r>
              <a:rPr sz="900" spc="30" dirty="0">
                <a:latin typeface="Times New Roman"/>
                <a:cs typeface="Times New Roman"/>
              </a:rPr>
              <a:t> </a:t>
            </a:r>
            <a:r>
              <a:rPr sz="900" spc="160" dirty="0">
                <a:latin typeface="Calibri"/>
                <a:cs typeface="Calibri"/>
              </a:rPr>
              <a:t>BUON</a:t>
            </a:r>
            <a:r>
              <a:rPr sz="900" spc="160" dirty="0">
                <a:latin typeface="Times New Roman"/>
                <a:cs typeface="Times New Roman"/>
              </a:rPr>
              <a:t> </a:t>
            </a:r>
            <a:r>
              <a:rPr sz="900" spc="130" dirty="0">
                <a:latin typeface="Calibri"/>
                <a:cs typeface="Calibri"/>
              </a:rPr>
              <a:t>CLIMA</a:t>
            </a:r>
            <a:r>
              <a:rPr sz="900" spc="20" dirty="0">
                <a:latin typeface="Times New Roman"/>
                <a:cs typeface="Times New Roman"/>
              </a:rPr>
              <a:t> </a:t>
            </a:r>
            <a:r>
              <a:rPr sz="900" spc="145" dirty="0">
                <a:latin typeface="Calibri"/>
                <a:cs typeface="Calibri"/>
              </a:rPr>
              <a:t>AZIENDALE,</a:t>
            </a:r>
            <a:r>
              <a:rPr sz="900" spc="-5" dirty="0">
                <a:latin typeface="Times New Roman"/>
                <a:cs typeface="Times New Roman"/>
              </a:rPr>
              <a:t> </a:t>
            </a:r>
            <a:r>
              <a:rPr sz="900" spc="185" dirty="0">
                <a:latin typeface="Calibri"/>
                <a:cs typeface="Calibri"/>
              </a:rPr>
              <a:t>ORE</a:t>
            </a:r>
            <a:r>
              <a:rPr sz="900" dirty="0">
                <a:latin typeface="Times New Roman"/>
                <a:cs typeface="Times New Roman"/>
              </a:rPr>
              <a:t> </a:t>
            </a:r>
            <a:r>
              <a:rPr sz="900" spc="135" dirty="0">
                <a:latin typeface="Calibri"/>
                <a:cs typeface="Calibri"/>
              </a:rPr>
              <a:t>DI</a:t>
            </a:r>
            <a:r>
              <a:rPr sz="900" spc="15" dirty="0">
                <a:latin typeface="Times New Roman"/>
                <a:cs typeface="Times New Roman"/>
              </a:rPr>
              <a:t> </a:t>
            </a:r>
            <a:r>
              <a:rPr sz="900" spc="145" dirty="0">
                <a:latin typeface="Calibri"/>
                <a:cs typeface="Calibri"/>
              </a:rPr>
              <a:t>FORMAZIONE</a:t>
            </a:r>
            <a:endParaRPr sz="900" dirty="0">
              <a:latin typeface="Calibri"/>
              <a:cs typeface="Calibri"/>
            </a:endParaRPr>
          </a:p>
          <a:p>
            <a:pPr marL="12700" marR="97790" algn="just">
              <a:lnSpc>
                <a:spcPct val="100000"/>
              </a:lnSpc>
            </a:pPr>
            <a:r>
              <a:rPr sz="900" spc="114" dirty="0">
                <a:latin typeface="Calibri"/>
                <a:cs typeface="Calibri"/>
              </a:rPr>
              <a:t>SIA</a:t>
            </a:r>
            <a:r>
              <a:rPr sz="900" spc="15" dirty="0">
                <a:latin typeface="Times New Roman"/>
                <a:cs typeface="Times New Roman"/>
              </a:rPr>
              <a:t> </a:t>
            </a:r>
            <a:r>
              <a:rPr sz="900" spc="195" dirty="0">
                <a:latin typeface="Calibri"/>
                <a:cs typeface="Calibri"/>
              </a:rPr>
              <a:t>PER</a:t>
            </a:r>
            <a:r>
              <a:rPr sz="900" spc="25" dirty="0">
                <a:latin typeface="Times New Roman"/>
                <a:cs typeface="Times New Roman"/>
              </a:rPr>
              <a:t> </a:t>
            </a:r>
            <a:r>
              <a:rPr sz="900" spc="55" dirty="0">
                <a:latin typeface="Calibri"/>
                <a:cs typeface="Calibri"/>
              </a:rPr>
              <a:t>I</a:t>
            </a:r>
            <a:r>
              <a:rPr sz="900" spc="25" dirty="0">
                <a:latin typeface="Times New Roman"/>
                <a:cs typeface="Times New Roman"/>
              </a:rPr>
              <a:t> </a:t>
            </a:r>
            <a:r>
              <a:rPr sz="900" spc="155" dirty="0">
                <a:latin typeface="Calibri"/>
                <a:cs typeface="Calibri"/>
              </a:rPr>
              <a:t>DIPENDENTI</a:t>
            </a:r>
            <a:r>
              <a:rPr sz="900" spc="-10" dirty="0">
                <a:latin typeface="Times New Roman"/>
                <a:cs typeface="Times New Roman"/>
              </a:rPr>
              <a:t> </a:t>
            </a:r>
            <a:r>
              <a:rPr sz="900" spc="195" dirty="0">
                <a:latin typeface="Calibri"/>
                <a:cs typeface="Calibri"/>
              </a:rPr>
              <a:t>CHE</a:t>
            </a:r>
            <a:r>
              <a:rPr sz="900" spc="25" dirty="0">
                <a:latin typeface="Times New Roman"/>
                <a:cs typeface="Times New Roman"/>
              </a:rPr>
              <a:t> </a:t>
            </a:r>
            <a:r>
              <a:rPr sz="900" spc="195" dirty="0">
                <a:latin typeface="Calibri"/>
                <a:cs typeface="Calibri"/>
              </a:rPr>
              <a:t>PER</a:t>
            </a:r>
            <a:r>
              <a:rPr sz="900" spc="25" dirty="0">
                <a:latin typeface="Times New Roman"/>
                <a:cs typeface="Times New Roman"/>
              </a:rPr>
              <a:t> </a:t>
            </a:r>
            <a:r>
              <a:rPr sz="900" spc="55" dirty="0">
                <a:latin typeface="Calibri"/>
                <a:cs typeface="Calibri"/>
              </a:rPr>
              <a:t>I</a:t>
            </a:r>
            <a:r>
              <a:rPr sz="900" spc="25" dirty="0">
                <a:latin typeface="Times New Roman"/>
                <a:cs typeface="Times New Roman"/>
              </a:rPr>
              <a:t> </a:t>
            </a:r>
            <a:r>
              <a:rPr sz="900" spc="120" dirty="0">
                <a:latin typeface="Calibri"/>
                <a:cs typeface="Calibri"/>
              </a:rPr>
              <a:t>DIRIGENTI</a:t>
            </a:r>
            <a:r>
              <a:rPr sz="900" spc="120" dirty="0">
                <a:latin typeface="Times New Roman"/>
                <a:cs typeface="Times New Roman"/>
              </a:rPr>
              <a:t> </a:t>
            </a:r>
            <a:r>
              <a:rPr sz="900" spc="185" dirty="0">
                <a:latin typeface="Calibri"/>
                <a:cs typeface="Calibri"/>
              </a:rPr>
              <a:t>E</a:t>
            </a:r>
            <a:r>
              <a:rPr sz="900" spc="25" dirty="0">
                <a:latin typeface="Times New Roman"/>
                <a:cs typeface="Times New Roman"/>
              </a:rPr>
              <a:t> </a:t>
            </a:r>
            <a:r>
              <a:rPr sz="900" spc="160" dirty="0">
                <a:latin typeface="Calibri"/>
                <a:cs typeface="Calibri"/>
              </a:rPr>
              <a:t>SVILUPPO</a:t>
            </a:r>
            <a:r>
              <a:rPr sz="900" dirty="0">
                <a:latin typeface="Times New Roman"/>
                <a:cs typeface="Times New Roman"/>
              </a:rPr>
              <a:t> </a:t>
            </a:r>
            <a:r>
              <a:rPr sz="900" spc="204" dirty="0">
                <a:latin typeface="Calibri"/>
                <a:cs typeface="Calibri"/>
              </a:rPr>
              <a:t>ED</a:t>
            </a:r>
            <a:r>
              <a:rPr sz="900" spc="20" dirty="0">
                <a:latin typeface="Times New Roman"/>
                <a:cs typeface="Times New Roman"/>
              </a:rPr>
              <a:t> </a:t>
            </a:r>
            <a:r>
              <a:rPr sz="900" spc="150" dirty="0">
                <a:latin typeface="Calibri"/>
                <a:cs typeface="Calibri"/>
              </a:rPr>
              <a:t>INNOVAZIONE</a:t>
            </a:r>
            <a:r>
              <a:rPr sz="900" spc="-15" dirty="0">
                <a:latin typeface="Times New Roman"/>
                <a:cs typeface="Times New Roman"/>
              </a:rPr>
              <a:t> </a:t>
            </a:r>
            <a:r>
              <a:rPr sz="900" spc="185" dirty="0">
                <a:latin typeface="Calibri"/>
                <a:cs typeface="Calibri"/>
              </a:rPr>
              <a:t>NEL</a:t>
            </a:r>
            <a:r>
              <a:rPr sz="900" spc="10" dirty="0">
                <a:latin typeface="Times New Roman"/>
                <a:cs typeface="Times New Roman"/>
              </a:rPr>
              <a:t> </a:t>
            </a:r>
            <a:r>
              <a:rPr sz="900" spc="140" dirty="0">
                <a:latin typeface="Calibri"/>
                <a:cs typeface="Calibri"/>
              </a:rPr>
              <a:t>CAMPO</a:t>
            </a:r>
            <a:r>
              <a:rPr sz="900" spc="140" dirty="0">
                <a:latin typeface="Times New Roman"/>
                <a:cs typeface="Times New Roman"/>
              </a:rPr>
              <a:t> </a:t>
            </a:r>
            <a:r>
              <a:rPr sz="900" spc="180" dirty="0">
                <a:latin typeface="Calibri"/>
                <a:cs typeface="Calibri"/>
              </a:rPr>
              <a:t>DELLA</a:t>
            </a:r>
            <a:r>
              <a:rPr sz="900" dirty="0">
                <a:latin typeface="Times New Roman"/>
                <a:cs typeface="Times New Roman"/>
              </a:rPr>
              <a:t> </a:t>
            </a:r>
            <a:r>
              <a:rPr sz="900" spc="125" dirty="0">
                <a:latin typeface="Calibri"/>
                <a:cs typeface="Calibri"/>
              </a:rPr>
              <a:t>RICERCA.</a:t>
            </a:r>
            <a:endParaRPr sz="900" dirty="0">
              <a:latin typeface="Calibri"/>
              <a:cs typeface="Calibri"/>
            </a:endParaRPr>
          </a:p>
        </p:txBody>
      </p:sp>
      <p:sp>
        <p:nvSpPr>
          <p:cNvPr id="23" name="object 18"/>
          <p:cNvSpPr txBox="1">
            <a:spLocks/>
          </p:cNvSpPr>
          <p:nvPr/>
        </p:nvSpPr>
        <p:spPr>
          <a:xfrm>
            <a:off x="698031" y="871995"/>
            <a:ext cx="4579363" cy="443711"/>
          </a:xfrm>
          <a:prstGeom prst="rect">
            <a:avLst/>
          </a:prstGeom>
        </p:spPr>
        <p:txBody>
          <a:bodyPr vert="horz" wrap="square" lIns="0" tIns="12700" rIns="0" bIns="0"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
              <a:spcBef>
                <a:spcPts val="100"/>
              </a:spcBef>
            </a:pPr>
            <a:r>
              <a:rPr lang="it-IT" sz="2800" spc="480" dirty="0">
                <a:solidFill>
                  <a:schemeClr val="accent6">
                    <a:lumMod val="75000"/>
                  </a:schemeClr>
                </a:solidFill>
                <a:latin typeface="Georgia" panose="02040502050405020303" pitchFamily="18" charset="0"/>
                <a:cs typeface="Calibri"/>
              </a:rPr>
              <a:t>L’AZIENDA</a:t>
            </a:r>
            <a:endParaRPr lang="it-IT" sz="2800" dirty="0">
              <a:solidFill>
                <a:schemeClr val="accent6">
                  <a:lumMod val="75000"/>
                </a:schemeClr>
              </a:solidFill>
              <a:latin typeface="Georgia" panose="02040502050405020303" pitchFamily="18" charset="0"/>
              <a:cs typeface="Calibri"/>
            </a:endParaRPr>
          </a:p>
        </p:txBody>
      </p:sp>
    </p:spTree>
    <p:extLst>
      <p:ext uri="{BB962C8B-B14F-4D97-AF65-F5344CB8AC3E}">
        <p14:creationId xmlns:p14="http://schemas.microsoft.com/office/powerpoint/2010/main" val="3165952074"/>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57</a:t>
            </a:fld>
            <a:endParaRPr lang="it-IT" dirty="0"/>
          </a:p>
        </p:txBody>
      </p:sp>
      <p:graphicFrame>
        <p:nvGraphicFramePr>
          <p:cNvPr id="7" name="Diagramma 6"/>
          <p:cNvGraphicFramePr/>
          <p:nvPr>
            <p:extLst>
              <p:ext uri="{D42A27DB-BD31-4B8C-83A1-F6EECF244321}">
                <p14:modId xmlns:p14="http://schemas.microsoft.com/office/powerpoint/2010/main" val="1095130571"/>
              </p:ext>
            </p:extLst>
          </p:nvPr>
        </p:nvGraphicFramePr>
        <p:xfrm>
          <a:off x="3048784" y="599294"/>
          <a:ext cx="3785419" cy="786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ma 8"/>
          <p:cNvGraphicFramePr/>
          <p:nvPr>
            <p:extLst>
              <p:ext uri="{D42A27DB-BD31-4B8C-83A1-F6EECF244321}">
                <p14:modId xmlns:p14="http://schemas.microsoft.com/office/powerpoint/2010/main" val="108290886"/>
              </p:ext>
            </p:extLst>
          </p:nvPr>
        </p:nvGraphicFramePr>
        <p:xfrm>
          <a:off x="3503943" y="1536419"/>
          <a:ext cx="2875935" cy="7865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Diagramma 15"/>
          <p:cNvGraphicFramePr/>
          <p:nvPr>
            <p:extLst>
              <p:ext uri="{D42A27DB-BD31-4B8C-83A1-F6EECF244321}">
                <p14:modId xmlns:p14="http://schemas.microsoft.com/office/powerpoint/2010/main" val="3481213303"/>
              </p:ext>
            </p:extLst>
          </p:nvPr>
        </p:nvGraphicFramePr>
        <p:xfrm>
          <a:off x="4069080" y="2524400"/>
          <a:ext cx="1764792" cy="649209"/>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8" name="Diagramma 17"/>
          <p:cNvGraphicFramePr/>
          <p:nvPr>
            <p:extLst>
              <p:ext uri="{D42A27DB-BD31-4B8C-83A1-F6EECF244321}">
                <p14:modId xmlns:p14="http://schemas.microsoft.com/office/powerpoint/2010/main" val="2619301029"/>
              </p:ext>
            </p:extLst>
          </p:nvPr>
        </p:nvGraphicFramePr>
        <p:xfrm>
          <a:off x="2446975" y="3329836"/>
          <a:ext cx="2113936" cy="43261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7" name="Diagramma 16"/>
          <p:cNvGraphicFramePr/>
          <p:nvPr>
            <p:extLst>
              <p:ext uri="{D42A27DB-BD31-4B8C-83A1-F6EECF244321}">
                <p14:modId xmlns:p14="http://schemas.microsoft.com/office/powerpoint/2010/main" val="807633017"/>
              </p:ext>
            </p:extLst>
          </p:nvPr>
        </p:nvGraphicFramePr>
        <p:xfrm>
          <a:off x="5625251" y="3237079"/>
          <a:ext cx="2037421" cy="61749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0" name="Diagramma 19"/>
          <p:cNvGraphicFramePr/>
          <p:nvPr>
            <p:extLst>
              <p:ext uri="{D42A27DB-BD31-4B8C-83A1-F6EECF244321}">
                <p14:modId xmlns:p14="http://schemas.microsoft.com/office/powerpoint/2010/main" val="2977267763"/>
              </p:ext>
            </p:extLst>
          </p:nvPr>
        </p:nvGraphicFramePr>
        <p:xfrm>
          <a:off x="6838336" y="1544164"/>
          <a:ext cx="2089353" cy="778837"/>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9" name="Diagramma 18"/>
          <p:cNvGraphicFramePr/>
          <p:nvPr>
            <p:extLst>
              <p:ext uri="{D42A27DB-BD31-4B8C-83A1-F6EECF244321}">
                <p14:modId xmlns:p14="http://schemas.microsoft.com/office/powerpoint/2010/main" val="1821799323"/>
              </p:ext>
            </p:extLst>
          </p:nvPr>
        </p:nvGraphicFramePr>
        <p:xfrm>
          <a:off x="6835167" y="2471627"/>
          <a:ext cx="2074606" cy="701981"/>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1" name="Diagramma 20"/>
          <p:cNvGraphicFramePr/>
          <p:nvPr>
            <p:extLst>
              <p:ext uri="{D42A27DB-BD31-4B8C-83A1-F6EECF244321}">
                <p14:modId xmlns:p14="http://schemas.microsoft.com/office/powerpoint/2010/main" val="2716067082"/>
              </p:ext>
            </p:extLst>
          </p:nvPr>
        </p:nvGraphicFramePr>
        <p:xfrm>
          <a:off x="3682778" y="3775352"/>
          <a:ext cx="2841524" cy="722181"/>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graphicFrame>
        <p:nvGraphicFramePr>
          <p:cNvPr id="26" name="Diagramma 25"/>
          <p:cNvGraphicFramePr/>
          <p:nvPr>
            <p:extLst>
              <p:ext uri="{D42A27DB-BD31-4B8C-83A1-F6EECF244321}">
                <p14:modId xmlns:p14="http://schemas.microsoft.com/office/powerpoint/2010/main" val="3478910138"/>
              </p:ext>
            </p:extLst>
          </p:nvPr>
        </p:nvGraphicFramePr>
        <p:xfrm>
          <a:off x="511277" y="4536098"/>
          <a:ext cx="1717973" cy="641718"/>
        </p:xfrm>
        <a:graphic>
          <a:graphicData uri="http://schemas.openxmlformats.org/drawingml/2006/diagram">
            <dgm:relIds xmlns:dgm="http://schemas.openxmlformats.org/drawingml/2006/diagram" xmlns:r="http://schemas.openxmlformats.org/officeDocument/2006/relationships" r:dm="rId43" r:lo="rId44" r:qs="rId45" r:cs="rId46"/>
          </a:graphicData>
        </a:graphic>
      </p:graphicFrame>
      <p:graphicFrame>
        <p:nvGraphicFramePr>
          <p:cNvPr id="27" name="Diagramma 26"/>
          <p:cNvGraphicFramePr/>
          <p:nvPr>
            <p:extLst>
              <p:ext uri="{D42A27DB-BD31-4B8C-83A1-F6EECF244321}">
                <p14:modId xmlns:p14="http://schemas.microsoft.com/office/powerpoint/2010/main" val="2852854078"/>
              </p:ext>
            </p:extLst>
          </p:nvPr>
        </p:nvGraphicFramePr>
        <p:xfrm>
          <a:off x="2576663" y="4559250"/>
          <a:ext cx="1681316" cy="664004"/>
        </p:xfrm>
        <a:graphic>
          <a:graphicData uri="http://schemas.openxmlformats.org/drawingml/2006/diagram">
            <dgm:relIds xmlns:dgm="http://schemas.openxmlformats.org/drawingml/2006/diagram" xmlns:r="http://schemas.openxmlformats.org/officeDocument/2006/relationships" r:dm="rId48" r:lo="rId49" r:qs="rId50" r:cs="rId51"/>
          </a:graphicData>
        </a:graphic>
      </p:graphicFrame>
      <p:graphicFrame>
        <p:nvGraphicFramePr>
          <p:cNvPr id="28" name="Diagramma 27"/>
          <p:cNvGraphicFramePr/>
          <p:nvPr>
            <p:extLst>
              <p:ext uri="{D42A27DB-BD31-4B8C-83A1-F6EECF244321}">
                <p14:modId xmlns:p14="http://schemas.microsoft.com/office/powerpoint/2010/main" val="3782065683"/>
              </p:ext>
            </p:extLst>
          </p:nvPr>
        </p:nvGraphicFramePr>
        <p:xfrm>
          <a:off x="4941909" y="4497533"/>
          <a:ext cx="2803059" cy="788357"/>
        </p:xfrm>
        <a:graphic>
          <a:graphicData uri="http://schemas.openxmlformats.org/drawingml/2006/diagram">
            <dgm:relIds xmlns:dgm="http://schemas.openxmlformats.org/drawingml/2006/diagram" xmlns:r="http://schemas.openxmlformats.org/officeDocument/2006/relationships" r:dm="rId53" r:lo="rId54" r:qs="rId55" r:cs="rId56"/>
          </a:graphicData>
        </a:graphic>
      </p:graphicFrame>
      <p:graphicFrame>
        <p:nvGraphicFramePr>
          <p:cNvPr id="29" name="Diagramma 28"/>
          <p:cNvGraphicFramePr/>
          <p:nvPr>
            <p:extLst>
              <p:ext uri="{D42A27DB-BD31-4B8C-83A1-F6EECF244321}">
                <p14:modId xmlns:p14="http://schemas.microsoft.com/office/powerpoint/2010/main" val="2179921745"/>
              </p:ext>
            </p:extLst>
          </p:nvPr>
        </p:nvGraphicFramePr>
        <p:xfrm>
          <a:off x="8162423" y="4559250"/>
          <a:ext cx="1445342" cy="605041"/>
        </p:xfrm>
        <a:graphic>
          <a:graphicData uri="http://schemas.openxmlformats.org/drawingml/2006/diagram">
            <dgm:relIds xmlns:dgm="http://schemas.openxmlformats.org/drawingml/2006/diagram" xmlns:r="http://schemas.openxmlformats.org/officeDocument/2006/relationships" r:dm="rId58" r:lo="rId59" r:qs="rId60" r:cs="rId61"/>
          </a:graphicData>
        </a:graphic>
      </p:graphicFrame>
      <p:graphicFrame>
        <p:nvGraphicFramePr>
          <p:cNvPr id="65" name="Diagramma 64"/>
          <p:cNvGraphicFramePr/>
          <p:nvPr>
            <p:extLst>
              <p:ext uri="{D42A27DB-BD31-4B8C-83A1-F6EECF244321}">
                <p14:modId xmlns:p14="http://schemas.microsoft.com/office/powerpoint/2010/main" val="977251418"/>
              </p:ext>
            </p:extLst>
          </p:nvPr>
        </p:nvGraphicFramePr>
        <p:xfrm>
          <a:off x="2229250" y="5449019"/>
          <a:ext cx="1024128" cy="526812"/>
        </p:xfrm>
        <a:graphic>
          <a:graphicData uri="http://schemas.openxmlformats.org/drawingml/2006/diagram">
            <dgm:relIds xmlns:dgm="http://schemas.openxmlformats.org/drawingml/2006/diagram" xmlns:r="http://schemas.openxmlformats.org/officeDocument/2006/relationships" r:dm="rId63" r:lo="rId64" r:qs="rId65" r:cs="rId66"/>
          </a:graphicData>
        </a:graphic>
      </p:graphicFrame>
      <p:graphicFrame>
        <p:nvGraphicFramePr>
          <p:cNvPr id="66" name="Diagramma 65"/>
          <p:cNvGraphicFramePr/>
          <p:nvPr>
            <p:extLst>
              <p:ext uri="{D42A27DB-BD31-4B8C-83A1-F6EECF244321}">
                <p14:modId xmlns:p14="http://schemas.microsoft.com/office/powerpoint/2010/main" val="2523353060"/>
              </p:ext>
            </p:extLst>
          </p:nvPr>
        </p:nvGraphicFramePr>
        <p:xfrm>
          <a:off x="4258234" y="5500897"/>
          <a:ext cx="1740230" cy="584996"/>
        </p:xfrm>
        <a:graphic>
          <a:graphicData uri="http://schemas.openxmlformats.org/drawingml/2006/diagram">
            <dgm:relIds xmlns:dgm="http://schemas.openxmlformats.org/drawingml/2006/diagram" xmlns:r="http://schemas.openxmlformats.org/officeDocument/2006/relationships" r:dm="rId68" r:lo="rId69" r:qs="rId70" r:cs="rId71"/>
          </a:graphicData>
        </a:graphic>
      </p:graphicFrame>
      <p:graphicFrame>
        <p:nvGraphicFramePr>
          <p:cNvPr id="67" name="Diagramma 66"/>
          <p:cNvGraphicFramePr/>
          <p:nvPr>
            <p:extLst>
              <p:ext uri="{D42A27DB-BD31-4B8C-83A1-F6EECF244321}">
                <p14:modId xmlns:p14="http://schemas.microsoft.com/office/powerpoint/2010/main" val="2644664489"/>
              </p:ext>
            </p:extLst>
          </p:nvPr>
        </p:nvGraphicFramePr>
        <p:xfrm>
          <a:off x="6735097" y="5462437"/>
          <a:ext cx="1611217" cy="515070"/>
        </p:xfrm>
        <a:graphic>
          <a:graphicData uri="http://schemas.openxmlformats.org/drawingml/2006/diagram">
            <dgm:relIds xmlns:dgm="http://schemas.openxmlformats.org/drawingml/2006/diagram" xmlns:r="http://schemas.openxmlformats.org/officeDocument/2006/relationships" r:dm="rId73" r:lo="rId74" r:qs="rId75" r:cs="rId76"/>
          </a:graphicData>
        </a:graphic>
      </p:graphicFrame>
      <p:graphicFrame>
        <p:nvGraphicFramePr>
          <p:cNvPr id="69" name="Diagramma 68"/>
          <p:cNvGraphicFramePr/>
          <p:nvPr>
            <p:extLst>
              <p:ext uri="{D42A27DB-BD31-4B8C-83A1-F6EECF244321}">
                <p14:modId xmlns:p14="http://schemas.microsoft.com/office/powerpoint/2010/main" val="1178215674"/>
              </p:ext>
            </p:extLst>
          </p:nvPr>
        </p:nvGraphicFramePr>
        <p:xfrm>
          <a:off x="3832758" y="6085893"/>
          <a:ext cx="2385162" cy="351483"/>
        </p:xfrm>
        <a:graphic>
          <a:graphicData uri="http://schemas.openxmlformats.org/drawingml/2006/diagram">
            <dgm:relIds xmlns:dgm="http://schemas.openxmlformats.org/drawingml/2006/diagram" xmlns:r="http://schemas.openxmlformats.org/officeDocument/2006/relationships" r:dm="rId78" r:lo="rId79" r:qs="rId80" r:cs="rId81"/>
          </a:graphicData>
        </a:graphic>
      </p:graphicFrame>
      <p:cxnSp>
        <p:nvCxnSpPr>
          <p:cNvPr id="35" name="Connettore 2 34"/>
          <p:cNvCxnSpPr>
            <a:endCxn id="9" idx="0"/>
          </p:cNvCxnSpPr>
          <p:nvPr/>
        </p:nvCxnSpPr>
        <p:spPr>
          <a:xfrm>
            <a:off x="4941909" y="1423903"/>
            <a:ext cx="1" cy="11251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ttore 2 36"/>
          <p:cNvCxnSpPr/>
          <p:nvPr/>
        </p:nvCxnSpPr>
        <p:spPr>
          <a:xfrm>
            <a:off x="4941909" y="2323001"/>
            <a:ext cx="0" cy="201399"/>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ttore 2 38"/>
          <p:cNvCxnSpPr/>
          <p:nvPr/>
        </p:nvCxnSpPr>
        <p:spPr>
          <a:xfrm flipV="1">
            <a:off x="5833872" y="2048256"/>
            <a:ext cx="1001295" cy="66751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ttore 2 40"/>
          <p:cNvCxnSpPr/>
          <p:nvPr/>
        </p:nvCxnSpPr>
        <p:spPr>
          <a:xfrm flipV="1">
            <a:off x="5833872" y="2852928"/>
            <a:ext cx="1001295" cy="9144"/>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ttore 2 42"/>
          <p:cNvCxnSpPr/>
          <p:nvPr/>
        </p:nvCxnSpPr>
        <p:spPr>
          <a:xfrm flipH="1">
            <a:off x="3968496" y="3099816"/>
            <a:ext cx="289483" cy="23002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p:cNvCxnSpPr/>
          <p:nvPr/>
        </p:nvCxnSpPr>
        <p:spPr>
          <a:xfrm>
            <a:off x="5697693" y="3072384"/>
            <a:ext cx="300771" cy="257452"/>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ttore 2 50"/>
          <p:cNvCxnSpPr/>
          <p:nvPr/>
        </p:nvCxnSpPr>
        <p:spPr>
          <a:xfrm>
            <a:off x="3532797" y="3762011"/>
            <a:ext cx="299961" cy="229720"/>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ttore 2 52"/>
          <p:cNvCxnSpPr>
            <a:stCxn id="17" idx="2"/>
          </p:cNvCxnSpPr>
          <p:nvPr/>
        </p:nvCxnSpPr>
        <p:spPr>
          <a:xfrm flipH="1">
            <a:off x="6379878" y="3854571"/>
            <a:ext cx="264083" cy="13790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ttore 2 57"/>
          <p:cNvCxnSpPr/>
          <p:nvPr/>
        </p:nvCxnSpPr>
        <p:spPr>
          <a:xfrm flipH="1">
            <a:off x="2020824" y="4261104"/>
            <a:ext cx="1661953" cy="374904"/>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ttore 2 59"/>
          <p:cNvCxnSpPr/>
          <p:nvPr/>
        </p:nvCxnSpPr>
        <p:spPr>
          <a:xfrm flipH="1">
            <a:off x="3902205" y="4437247"/>
            <a:ext cx="355774" cy="184693"/>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nettore 2 61"/>
          <p:cNvCxnSpPr>
            <a:endCxn id="28" idx="0"/>
          </p:cNvCxnSpPr>
          <p:nvPr/>
        </p:nvCxnSpPr>
        <p:spPr>
          <a:xfrm>
            <a:off x="6217920" y="4364197"/>
            <a:ext cx="125518" cy="13333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ttore 2 63"/>
          <p:cNvCxnSpPr/>
          <p:nvPr/>
        </p:nvCxnSpPr>
        <p:spPr>
          <a:xfrm>
            <a:off x="6511919" y="4261104"/>
            <a:ext cx="1780623" cy="360836"/>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Freccia a destra 67"/>
          <p:cNvSpPr/>
          <p:nvPr/>
        </p:nvSpPr>
        <p:spPr>
          <a:xfrm>
            <a:off x="923544" y="5790773"/>
            <a:ext cx="539496" cy="1867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767845686"/>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35"/>
          <p:cNvSpPr txBox="1"/>
          <p:nvPr/>
        </p:nvSpPr>
        <p:spPr>
          <a:xfrm>
            <a:off x="2802357" y="557768"/>
            <a:ext cx="4642509" cy="303801"/>
          </a:xfrm>
          <a:prstGeom prst="rect">
            <a:avLst/>
          </a:prstGeom>
          <a:noFill/>
          <a:ln>
            <a:noFill/>
          </a:ln>
        </p:spPr>
        <p:txBody>
          <a:bodyPr spcFirstLastPara="1" wrap="square" lIns="0" tIns="0" rIns="0" bIns="0" anchor="t" anchorCtr="0">
            <a:spAutoFit/>
          </a:bodyPr>
          <a:lstStyle/>
          <a:p>
            <a:pPr>
              <a:lnSpc>
                <a:spcPct val="140018"/>
              </a:lnSpc>
            </a:pPr>
            <a:r>
              <a:rPr lang="it" sz="1410" b="1">
                <a:solidFill>
                  <a:srgbClr val="FFFFFF"/>
                </a:solidFill>
              </a:rPr>
              <a:t>DEFINIZIONE DEI KPI E DEI PIANI DI AZIONE</a:t>
            </a:r>
            <a:endParaRPr sz="1410" b="1">
              <a:solidFill>
                <a:srgbClr val="FFFFFF"/>
              </a:solidFill>
            </a:endParaRPr>
          </a:p>
        </p:txBody>
      </p:sp>
      <p:graphicFrame>
        <p:nvGraphicFramePr>
          <p:cNvPr id="415" name="Google Shape;415;p35"/>
          <p:cNvGraphicFramePr/>
          <p:nvPr>
            <p:extLst>
              <p:ext uri="{D42A27DB-BD31-4B8C-83A1-F6EECF244321}">
                <p14:modId xmlns:p14="http://schemas.microsoft.com/office/powerpoint/2010/main" val="2983952997"/>
              </p:ext>
            </p:extLst>
          </p:nvPr>
        </p:nvGraphicFramePr>
        <p:xfrm>
          <a:off x="584792" y="709668"/>
          <a:ext cx="8856920" cy="5768042"/>
        </p:xfrm>
        <a:graphic>
          <a:graphicData uri="http://schemas.openxmlformats.org/drawingml/2006/table">
            <a:tbl>
              <a:tblPr>
                <a:noFill/>
              </a:tblPr>
              <a:tblGrid>
                <a:gridCol w="1211438">
                  <a:extLst>
                    <a:ext uri="{9D8B030D-6E8A-4147-A177-3AD203B41FA5}">
                      <a16:colId xmlns:a16="http://schemas.microsoft.com/office/drawing/2014/main" val="20000"/>
                    </a:ext>
                  </a:extLst>
                </a:gridCol>
                <a:gridCol w="2126088">
                  <a:extLst>
                    <a:ext uri="{9D8B030D-6E8A-4147-A177-3AD203B41FA5}">
                      <a16:colId xmlns:a16="http://schemas.microsoft.com/office/drawing/2014/main" val="20001"/>
                    </a:ext>
                  </a:extLst>
                </a:gridCol>
                <a:gridCol w="2070670">
                  <a:extLst>
                    <a:ext uri="{9D8B030D-6E8A-4147-A177-3AD203B41FA5}">
                      <a16:colId xmlns:a16="http://schemas.microsoft.com/office/drawing/2014/main" val="20002"/>
                    </a:ext>
                  </a:extLst>
                </a:gridCol>
                <a:gridCol w="3448724">
                  <a:extLst>
                    <a:ext uri="{9D8B030D-6E8A-4147-A177-3AD203B41FA5}">
                      <a16:colId xmlns:a16="http://schemas.microsoft.com/office/drawing/2014/main" val="20004"/>
                    </a:ext>
                  </a:extLst>
                </a:gridCol>
              </a:tblGrid>
              <a:tr h="406093">
                <a:tc>
                  <a:txBody>
                    <a:bodyPr/>
                    <a:lstStyle/>
                    <a:p>
                      <a:pPr marL="0" lvl="0" indent="0" algn="ctr" rtl="0">
                        <a:lnSpc>
                          <a:spcPct val="140024"/>
                        </a:lnSpc>
                        <a:spcBef>
                          <a:spcPts val="0"/>
                        </a:spcBef>
                        <a:spcAft>
                          <a:spcPts val="0"/>
                        </a:spcAft>
                        <a:buNone/>
                      </a:pPr>
                      <a:r>
                        <a:rPr lang="it" sz="800" b="1" dirty="0">
                          <a:solidFill>
                            <a:srgbClr val="FEFFFF"/>
                          </a:solidFill>
                          <a:latin typeface="Georgia" panose="02040502050405020303" pitchFamily="18" charset="0"/>
                          <a:ea typeface="IBM Plex Sans Condensed"/>
                          <a:cs typeface="IBM Plex Sans Condensed"/>
                          <a:sym typeface="IBM Plex Sans Condensed"/>
                        </a:rPr>
                        <a:t>Gruppo</a:t>
                      </a: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dk2"/>
                    </a:solidFill>
                  </a:tcPr>
                </a:tc>
                <a:tc>
                  <a:txBody>
                    <a:bodyPr/>
                    <a:lstStyle/>
                    <a:p>
                      <a:pPr marL="0" lvl="0" indent="0" algn="ctr" rtl="0">
                        <a:lnSpc>
                          <a:spcPct val="250062"/>
                        </a:lnSpc>
                        <a:spcBef>
                          <a:spcPts val="0"/>
                        </a:spcBef>
                        <a:spcAft>
                          <a:spcPts val="0"/>
                        </a:spcAft>
                        <a:buNone/>
                      </a:pPr>
                      <a:r>
                        <a:rPr lang="it" sz="800" b="1" dirty="0">
                          <a:solidFill>
                            <a:srgbClr val="FEFFFF"/>
                          </a:solidFill>
                          <a:latin typeface="Georgia" panose="02040502050405020303" pitchFamily="18" charset="0"/>
                          <a:ea typeface="IBM Plex Sans Condensed"/>
                          <a:cs typeface="IBM Plex Sans Condensed"/>
                          <a:sym typeface="IBM Plex Sans Condensed"/>
                        </a:rPr>
                        <a:t>Variabili</a:t>
                      </a: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dk2"/>
                    </a:solidFill>
                  </a:tcPr>
                </a:tc>
                <a:tc>
                  <a:txBody>
                    <a:bodyPr/>
                    <a:lstStyle/>
                    <a:p>
                      <a:pPr marL="0" lvl="0" indent="0" algn="ctr" rtl="0">
                        <a:lnSpc>
                          <a:spcPct val="250062"/>
                        </a:lnSpc>
                        <a:spcBef>
                          <a:spcPts val="0"/>
                        </a:spcBef>
                        <a:spcAft>
                          <a:spcPts val="0"/>
                        </a:spcAft>
                        <a:buNone/>
                      </a:pPr>
                      <a:r>
                        <a:rPr lang="it" sz="800" b="1" dirty="0">
                          <a:solidFill>
                            <a:srgbClr val="FEFFFF"/>
                          </a:solidFill>
                          <a:latin typeface="Georgia" panose="02040502050405020303" pitchFamily="18" charset="0"/>
                          <a:ea typeface="IBM Plex Sans Condensed"/>
                          <a:cs typeface="IBM Plex Sans Condensed"/>
                          <a:sym typeface="IBM Plex Sans Condensed"/>
                        </a:rPr>
                        <a:t>Indicatore</a:t>
                      </a: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dk2"/>
                    </a:solidFill>
                  </a:tcPr>
                </a:tc>
                <a:tc>
                  <a:txBody>
                    <a:bodyPr/>
                    <a:lstStyle/>
                    <a:p>
                      <a:pPr marL="0" lvl="0" indent="0" algn="ctr" rtl="0">
                        <a:lnSpc>
                          <a:spcPct val="250062"/>
                        </a:lnSpc>
                        <a:spcBef>
                          <a:spcPts val="0"/>
                        </a:spcBef>
                        <a:spcAft>
                          <a:spcPts val="0"/>
                        </a:spcAft>
                        <a:buNone/>
                      </a:pPr>
                      <a:r>
                        <a:rPr lang="it" sz="800" b="1" dirty="0">
                          <a:solidFill>
                            <a:srgbClr val="FEFFFF"/>
                          </a:solidFill>
                          <a:latin typeface="Georgia" panose="02040502050405020303" pitchFamily="18" charset="0"/>
                          <a:ea typeface="IBM Plex Sans Condensed"/>
                          <a:cs typeface="IBM Plex Sans Condensed"/>
                          <a:sym typeface="IBM Plex Sans Condensed"/>
                        </a:rPr>
                        <a:t>Azioni</a:t>
                      </a: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dk2"/>
                    </a:solidFill>
                  </a:tcPr>
                </a:tc>
                <a:extLst>
                  <a:ext uri="{0D108BD9-81ED-4DB2-BD59-A6C34878D82A}">
                    <a16:rowId xmlns:a16="http://schemas.microsoft.com/office/drawing/2014/main" val="10000"/>
                  </a:ext>
                </a:extLst>
              </a:tr>
              <a:tr h="464743">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lvl="0" indent="0" algn="ctr" rtl="0">
                        <a:lnSpc>
                          <a:spcPct val="100000"/>
                        </a:lnSpc>
                        <a:spcBef>
                          <a:spcPts val="0"/>
                        </a:spcBef>
                        <a:spcAft>
                          <a:spcPts val="0"/>
                        </a:spcAft>
                        <a:buNone/>
                      </a:pPr>
                      <a:r>
                        <a:rPr lang="it-IT" sz="800" dirty="0">
                          <a:solidFill>
                            <a:schemeClr val="dk1"/>
                          </a:solidFill>
                          <a:latin typeface="Georgia" panose="02040502050405020303" pitchFamily="18" charset="0"/>
                          <a:ea typeface="Arimo"/>
                          <a:cs typeface="Arimo"/>
                          <a:sym typeface="Arimo"/>
                        </a:rPr>
                        <a:t>Redditività , Liquidità</a:t>
                      </a:r>
                    </a:p>
                    <a:p>
                      <a:pPr marL="0" lvl="0" indent="0" algn="ctr" rtl="0">
                        <a:lnSpc>
                          <a:spcPct val="100000"/>
                        </a:lnSpc>
                        <a:spcBef>
                          <a:spcPts val="0"/>
                        </a:spcBef>
                        <a:spcAft>
                          <a:spcPts val="0"/>
                        </a:spcAft>
                        <a:buNone/>
                      </a:pPr>
                      <a:r>
                        <a:rPr lang="it-IT" sz="800" dirty="0">
                          <a:solidFill>
                            <a:schemeClr val="dk1"/>
                          </a:solidFill>
                          <a:latin typeface="Georgia" panose="02040502050405020303" pitchFamily="18" charset="0"/>
                          <a:ea typeface="Arimo"/>
                          <a:cs typeface="Arimo"/>
                          <a:sym typeface="Arimo"/>
                        </a:rPr>
                        <a:t>Solidità, Crescita e </a:t>
                      </a:r>
                    </a:p>
                    <a:p>
                      <a:pPr marL="0" lvl="0" indent="0" algn="ctr" rtl="0">
                        <a:lnSpc>
                          <a:spcPct val="100000"/>
                        </a:lnSpc>
                        <a:spcBef>
                          <a:spcPts val="0"/>
                        </a:spcBef>
                        <a:spcAft>
                          <a:spcPts val="0"/>
                        </a:spcAft>
                        <a:buNone/>
                      </a:pPr>
                      <a:r>
                        <a:rPr lang="it-IT" sz="800" dirty="0">
                          <a:solidFill>
                            <a:schemeClr val="dk1"/>
                          </a:solidFill>
                          <a:latin typeface="Georgia" panose="02040502050405020303" pitchFamily="18" charset="0"/>
                          <a:ea typeface="Arimo"/>
                          <a:cs typeface="Arimo"/>
                          <a:sym typeface="Arimo"/>
                        </a:rPr>
                        <a:t>Valore aggiunto</a:t>
                      </a: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Arimo"/>
                          <a:cs typeface="Arimo"/>
                          <a:sym typeface="Arimo"/>
                        </a:rPr>
                        <a:t>ROE</a:t>
                      </a:r>
                      <a:endParaRPr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R</a:t>
                      </a: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eddito netto / mezzi propri</a:t>
                      </a:r>
                      <a:endParaRPr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77173">
                <a:tc>
                  <a:txBody>
                    <a:bodyPr/>
                    <a:lstStyle/>
                    <a:p>
                      <a:pPr marL="0" lvl="0" indent="0" algn="ctr" rtl="0">
                        <a:lnSpc>
                          <a:spcPct val="140024"/>
                        </a:lnSpc>
                        <a:spcBef>
                          <a:spcPts val="0"/>
                        </a:spcBef>
                        <a:spcAft>
                          <a:spcPts val="0"/>
                        </a:spcAft>
                        <a:buNone/>
                      </a:pPr>
                      <a:r>
                        <a:rPr lang="it" sz="800" b="1" dirty="0">
                          <a:solidFill>
                            <a:schemeClr val="lt1"/>
                          </a:solidFill>
                          <a:latin typeface="Georgia" panose="02040502050405020303" pitchFamily="18" charset="0"/>
                          <a:ea typeface="IBM Plex Sans Condensed"/>
                          <a:cs typeface="IBM Plex Sans Condensed"/>
                          <a:sym typeface="IBM Plex Sans Condensed"/>
                        </a:rPr>
                        <a:t>ECOFIN</a:t>
                      </a:r>
                      <a:endParaRPr sz="800" dirty="0">
                        <a:solidFill>
                          <a:schemeClr val="lt1"/>
                        </a:solidFill>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lvl="0" indent="0" algn="ctr" rtl="0">
                        <a:lnSpc>
                          <a:spcPct val="100000"/>
                        </a:lnSpc>
                        <a:spcBef>
                          <a:spcPts val="0"/>
                        </a:spcBef>
                        <a:spcAft>
                          <a:spcPts val="0"/>
                        </a:spcAft>
                        <a:buNone/>
                      </a:pPr>
                      <a:r>
                        <a:rPr lang="it" sz="800" dirty="0">
                          <a:solidFill>
                            <a:schemeClr val="dk1"/>
                          </a:solidFill>
                          <a:latin typeface="Georgia" panose="02040502050405020303" pitchFamily="18" charset="0"/>
                          <a:sym typeface="IBM Plex Sans Condensed"/>
                        </a:rPr>
                        <a:t>"</a:t>
                      </a:r>
                      <a:endParaRPr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tc>
                  <a:txBody>
                    <a:bodyPr/>
                    <a:lstStyle/>
                    <a:p>
                      <a:pPr marL="0" lvl="0" indent="0" algn="ctr" rtl="0">
                        <a:lnSpc>
                          <a:spcPct val="100000"/>
                        </a:lnSpc>
                        <a:spcBef>
                          <a:spcPts val="0"/>
                        </a:spcBef>
                        <a:spcAft>
                          <a:spcPts val="0"/>
                        </a:spcAft>
                        <a:buNone/>
                      </a:pPr>
                      <a:r>
                        <a:rPr lang="it" sz="800" dirty="0">
                          <a:solidFill>
                            <a:schemeClr val="dk1"/>
                          </a:solidFill>
                          <a:latin typeface="Georgia" panose="02040502050405020303" pitchFamily="18" charset="0"/>
                          <a:ea typeface="IBM Plex Sans Condensed"/>
                          <a:cs typeface="IBM Plex Sans Condensed"/>
                          <a:sym typeface="IBM Plex Sans Condensed"/>
                        </a:rPr>
                        <a:t>ROI</a:t>
                      </a:r>
                      <a:endParaRPr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tc>
                  <a:txBody>
                    <a:bodyPr/>
                    <a:lstStyle/>
                    <a:p>
                      <a:pPr marL="0" lvl="0" indent="0" algn="l" rtl="0">
                        <a:lnSpc>
                          <a:spcPct val="100000"/>
                        </a:lnSpc>
                        <a:spcBef>
                          <a:spcPts val="0"/>
                        </a:spcBef>
                        <a:spcAft>
                          <a:spcPts val="0"/>
                        </a:spcAft>
                        <a:buNone/>
                      </a:pPr>
                      <a:r>
                        <a:rPr lang="it" sz="800" dirty="0">
                          <a:solidFill>
                            <a:schemeClr val="dk1"/>
                          </a:solidFill>
                          <a:latin typeface="Georgia" panose="02040502050405020303" pitchFamily="18" charset="0"/>
                          <a:ea typeface="IBM Plex Sans Condensed"/>
                          <a:cs typeface="IBM Plex Sans Condensed"/>
                          <a:sym typeface="IBM Plex Sans Condensed"/>
                        </a:rPr>
                        <a:t>• </a:t>
                      </a:r>
                      <a:r>
                        <a:rPr lang="it-IT" sz="800" dirty="0">
                          <a:solidFill>
                            <a:schemeClr val="dk1"/>
                          </a:solidFill>
                          <a:latin typeface="Georgia" panose="02040502050405020303" pitchFamily="18" charset="0"/>
                          <a:ea typeface="IBM Plex Sans Condensed"/>
                          <a:cs typeface="IBM Plex Sans Condensed"/>
                          <a:sym typeface="IBM Plex Sans Condensed"/>
                        </a:rPr>
                        <a:t>Risultato operativo / capitale investito</a:t>
                      </a:r>
                      <a:endParaRPr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extLst>
                  <a:ext uri="{0D108BD9-81ED-4DB2-BD59-A6C34878D82A}">
                    <a16:rowId xmlns:a16="http://schemas.microsoft.com/office/drawing/2014/main" val="10002"/>
                  </a:ext>
                </a:extLst>
              </a:tr>
              <a:tr h="275687">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lvl="0" indent="0" algn="ctr" rtl="0">
                        <a:lnSpc>
                          <a:spcPct val="100000"/>
                        </a:lnSpc>
                        <a:spcBef>
                          <a:spcPts val="0"/>
                        </a:spcBef>
                        <a:spcAft>
                          <a:spcPts val="0"/>
                        </a:spcAft>
                        <a:buNone/>
                      </a:pPr>
                      <a:r>
                        <a:rPr lang="it" sz="800" dirty="0">
                          <a:solidFill>
                            <a:schemeClr val="dk1"/>
                          </a:solidFill>
                          <a:latin typeface="Georgia" panose="02040502050405020303" pitchFamily="18" charset="0"/>
                          <a:ea typeface="IBM Plex Sans Condensed"/>
                          <a:cs typeface="IBM Plex Sans Condensed"/>
                          <a:sym typeface="IBM Plex Sans Condensed"/>
                        </a:rPr>
                        <a:t>"</a:t>
                      </a: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 sz="800" dirty="0">
                          <a:solidFill>
                            <a:schemeClr val="dk1"/>
                          </a:solidFill>
                          <a:latin typeface="Georgia" panose="02040502050405020303" pitchFamily="18" charset="0"/>
                          <a:sym typeface="IBM Plex Sans Condensed"/>
                        </a:rPr>
                        <a:t>ROS</a:t>
                      </a:r>
                      <a:endParaRPr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dirty="0">
                          <a:solidFill>
                            <a:schemeClr val="dk1"/>
                          </a:solidFill>
                          <a:latin typeface="Georgia" panose="02040502050405020303" pitchFamily="18" charset="0"/>
                          <a:ea typeface="IBM Plex Sans Condensed"/>
                          <a:cs typeface="IBM Plex Sans Condensed"/>
                          <a:sym typeface="IBM Plex Sans Condensed"/>
                        </a:rPr>
                        <a:t>• </a:t>
                      </a:r>
                      <a:r>
                        <a:rPr lang="it-IT" sz="800" dirty="0">
                          <a:solidFill>
                            <a:schemeClr val="dk1"/>
                          </a:solidFill>
                          <a:latin typeface="Georgia" panose="02040502050405020303" pitchFamily="18" charset="0"/>
                          <a:ea typeface="IBM Plex Sans Condensed"/>
                          <a:cs typeface="IBM Plex Sans Condensed"/>
                          <a:sym typeface="IBM Plex Sans Condensed"/>
                        </a:rPr>
                        <a:t>Risultato operativo/ ricavi di vendita</a:t>
                      </a:r>
                      <a:endParaRPr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275687">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 sz="800" dirty="0">
                          <a:solidFill>
                            <a:schemeClr val="dk1"/>
                          </a:solidFill>
                          <a:latin typeface="Georgia" panose="02040502050405020303" pitchFamily="18" charset="0"/>
                          <a:sym typeface="IBM Plex Sans Condensed"/>
                        </a:rPr>
                        <a:t>"</a:t>
                      </a:r>
                      <a:endParaRPr lang="it"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IT" sz="800" b="0" i="0" u="none" strike="noStrike" cap="none" dirty="0">
                          <a:solidFill>
                            <a:schemeClr val="dk1"/>
                          </a:solidFill>
                          <a:latin typeface="Georgia" panose="02040502050405020303" pitchFamily="18" charset="0"/>
                          <a:cs typeface="Arial"/>
                          <a:sym typeface="Arial"/>
                        </a:rPr>
                        <a:t>ROT</a:t>
                      </a:r>
                      <a:endParaRPr sz="800" b="0" i="0" u="none" strike="noStrike" cap="none" dirty="0">
                        <a:solidFill>
                          <a:schemeClr val="dk1"/>
                        </a:solidFill>
                        <a:latin typeface="Georgia" panose="02040502050405020303" pitchFamily="18" charset="0"/>
                        <a:cs typeface="Arial"/>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a:t>
                      </a: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Ricavi vendita/ capitale investito</a:t>
                      </a:r>
                      <a:endParaRPr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75028566"/>
                  </a:ext>
                </a:extLst>
              </a:tr>
              <a:tr h="275687">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 sz="800" dirty="0">
                          <a:solidFill>
                            <a:schemeClr val="dk1"/>
                          </a:solidFill>
                          <a:latin typeface="Georgia" panose="02040502050405020303" pitchFamily="18" charset="0"/>
                          <a:sym typeface="IBM Plex Sans Condensed"/>
                        </a:rPr>
                        <a:t>"</a:t>
                      </a:r>
                      <a:endParaRPr lang="it"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IT" sz="800" b="0" i="0" u="none" strike="noStrike" cap="none" dirty="0">
                          <a:solidFill>
                            <a:schemeClr val="dk1"/>
                          </a:solidFill>
                          <a:latin typeface="Georgia" panose="02040502050405020303" pitchFamily="18" charset="0"/>
                          <a:cs typeface="Arial"/>
                          <a:sym typeface="Arial"/>
                        </a:rPr>
                        <a:t>LIQUIDITA’ - EBITDA</a:t>
                      </a:r>
                      <a:endParaRPr sz="800" b="0" i="0" u="none" strike="noStrike" cap="none" dirty="0">
                        <a:solidFill>
                          <a:schemeClr val="dk1"/>
                        </a:solidFill>
                        <a:latin typeface="Georgia" panose="02040502050405020303" pitchFamily="18" charset="0"/>
                        <a:cs typeface="Arial"/>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a:t>
                      </a: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Flusso cassa potenz. Gest. Operativa = EBITDA</a:t>
                      </a:r>
                      <a:endParaRPr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2087937863"/>
                  </a:ext>
                </a:extLst>
              </a:tr>
              <a:tr h="298041">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 sz="800" dirty="0">
                          <a:solidFill>
                            <a:schemeClr val="dk1"/>
                          </a:solidFill>
                          <a:latin typeface="Georgia" panose="02040502050405020303" pitchFamily="18" charset="0"/>
                          <a:sym typeface="IBM Plex Sans Condensed"/>
                        </a:rPr>
                        <a:t>"</a:t>
                      </a:r>
                      <a:endParaRPr lang="it"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IT" sz="800" b="0" i="0" u="none" strike="noStrike" cap="none" dirty="0">
                          <a:solidFill>
                            <a:schemeClr val="dk1"/>
                          </a:solidFill>
                          <a:latin typeface="Georgia" panose="02040502050405020303" pitchFamily="18" charset="0"/>
                          <a:cs typeface="Arial"/>
                          <a:sym typeface="Arial"/>
                        </a:rPr>
                        <a:t>SOLIDITA’ – grado di indebitamento</a:t>
                      </a:r>
                      <a:endParaRPr sz="800" b="0" i="0" u="none" strike="noStrike" cap="none" dirty="0">
                        <a:solidFill>
                          <a:schemeClr val="dk1"/>
                        </a:solidFill>
                        <a:latin typeface="Georgia" panose="02040502050405020303" pitchFamily="18" charset="0"/>
                        <a:cs typeface="Arial"/>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a:t>
                      </a: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Mezzi terzi / mezzi propri</a:t>
                      </a:r>
                      <a:endParaRPr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504051791"/>
                  </a:ext>
                </a:extLst>
              </a:tr>
              <a:tr h="275687">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 sz="800" dirty="0">
                          <a:solidFill>
                            <a:schemeClr val="dk1"/>
                          </a:solidFill>
                          <a:latin typeface="Georgia" panose="02040502050405020303" pitchFamily="18" charset="0"/>
                          <a:sym typeface="IBM Plex Sans Condensed"/>
                        </a:rPr>
                        <a:t>"</a:t>
                      </a:r>
                      <a:endParaRPr lang="it"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el-GR" sz="800" b="0" i="0" u="none" strike="noStrike" cap="none" dirty="0">
                          <a:solidFill>
                            <a:schemeClr val="dk1"/>
                          </a:solidFill>
                          <a:latin typeface="Georgia" panose="02040502050405020303" pitchFamily="18" charset="0"/>
                          <a:cs typeface="Arial"/>
                          <a:sym typeface="Arial"/>
                        </a:rPr>
                        <a:t>Δ</a:t>
                      </a:r>
                      <a:r>
                        <a:rPr lang="it-IT" sz="800" b="0" i="0" u="none" strike="noStrike" cap="none" dirty="0">
                          <a:solidFill>
                            <a:schemeClr val="dk1"/>
                          </a:solidFill>
                          <a:latin typeface="Georgia" panose="02040502050405020303" pitchFamily="18" charset="0"/>
                          <a:cs typeface="Arial"/>
                          <a:sym typeface="Arial"/>
                        </a:rPr>
                        <a:t> CAPITALE INVESTITO</a:t>
                      </a:r>
                      <a:endParaRPr sz="800" b="0" i="0" u="none" strike="noStrike" cap="none" dirty="0">
                        <a:solidFill>
                          <a:schemeClr val="dk1"/>
                        </a:solidFill>
                        <a:latin typeface="Georgia" panose="02040502050405020303" pitchFamily="18" charset="0"/>
                        <a:cs typeface="Arial"/>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a:t>
                      </a: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Δ capitale investito</a:t>
                      </a:r>
                      <a:endParaRPr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639252318"/>
                  </a:ext>
                </a:extLst>
              </a:tr>
              <a:tr h="275687">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 sz="800" dirty="0">
                          <a:solidFill>
                            <a:schemeClr val="dk1"/>
                          </a:solidFill>
                          <a:latin typeface="Georgia" panose="02040502050405020303" pitchFamily="18" charset="0"/>
                          <a:sym typeface="IBM Plex Sans Condensed"/>
                        </a:rPr>
                        <a:t>"</a:t>
                      </a:r>
                      <a:endParaRPr lang="it"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IT" sz="800" b="0" i="0" u="none" strike="noStrike" cap="none" dirty="0">
                          <a:solidFill>
                            <a:schemeClr val="dk1"/>
                          </a:solidFill>
                          <a:latin typeface="Georgia" panose="02040502050405020303" pitchFamily="18" charset="0"/>
                          <a:cs typeface="Arial"/>
                          <a:sym typeface="Arial"/>
                        </a:rPr>
                        <a:t>VALORE AGGIUNTO/ RICAVI</a:t>
                      </a:r>
                      <a:endParaRPr sz="800" b="0" i="0" u="none" strike="noStrike" cap="none" dirty="0">
                        <a:solidFill>
                          <a:schemeClr val="dk1"/>
                        </a:solidFill>
                        <a:latin typeface="Georgia" panose="02040502050405020303" pitchFamily="18" charset="0"/>
                        <a:cs typeface="Arial"/>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a:t>
                      </a: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Valore aggiunto / ricavi vendite</a:t>
                      </a:r>
                      <a:endParaRPr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788376249"/>
                  </a:ext>
                </a:extLst>
              </a:tr>
              <a:tr h="298041">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rgbClr val="00FFFF"/>
                    </a:solidFill>
                  </a:tcPr>
                </a:tc>
                <a:tc>
                  <a:txBody>
                    <a:bodyPr/>
                    <a:lstStyle/>
                    <a:p>
                      <a:pPr marL="0" lvl="0" indent="0" algn="ctr" rtl="0">
                        <a:lnSpc>
                          <a:spcPct val="100000"/>
                        </a:lnSpc>
                        <a:spcBef>
                          <a:spcPts val="0"/>
                        </a:spcBef>
                        <a:spcAft>
                          <a:spcPts val="0"/>
                        </a:spcAft>
                        <a:buNone/>
                      </a:pPr>
                      <a:r>
                        <a:rPr lang="it-IT" sz="800" dirty="0">
                          <a:solidFill>
                            <a:schemeClr val="dk1"/>
                          </a:solidFill>
                          <a:latin typeface="Georgia" panose="02040502050405020303" pitchFamily="18" charset="0"/>
                          <a:ea typeface="IBM Plex Sans Condensed"/>
                          <a:cs typeface="IBM Plex Sans Condensed"/>
                          <a:sym typeface="IBM Plex Sans Condensed"/>
                        </a:rPr>
                        <a:t>Suddivisione clienti e marginalità</a:t>
                      </a:r>
                      <a:endParaRPr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tc>
                  <a:txBody>
                    <a:bodyPr/>
                    <a:lstStyle/>
                    <a:p>
                      <a:pPr marL="0" lvl="0" indent="0" algn="ctr" rtl="0">
                        <a:lnSpc>
                          <a:spcPct val="100000"/>
                        </a:lnSpc>
                        <a:spcBef>
                          <a:spcPts val="0"/>
                        </a:spcBef>
                        <a:spcAft>
                          <a:spcPts val="0"/>
                        </a:spcAft>
                        <a:buNone/>
                      </a:pPr>
                      <a:r>
                        <a:rPr lang="it" sz="800" dirty="0">
                          <a:solidFill>
                            <a:schemeClr val="dk1"/>
                          </a:solidFill>
                          <a:latin typeface="Georgia" panose="02040502050405020303" pitchFamily="18" charset="0"/>
                          <a:sym typeface="IBM Plex Sans Condensed"/>
                        </a:rPr>
                        <a:t>% fatturato suddiviso per tipologia cliente</a:t>
                      </a:r>
                      <a:endParaRPr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tc>
                  <a:txBody>
                    <a:bodyPr/>
                    <a:lstStyle/>
                    <a:p>
                      <a:pPr marL="0" lvl="0" indent="0" algn="l" rtl="0">
                        <a:lnSpc>
                          <a:spcPct val="100000"/>
                        </a:lnSpc>
                        <a:spcBef>
                          <a:spcPts val="0"/>
                        </a:spcBef>
                        <a:spcAft>
                          <a:spcPts val="0"/>
                        </a:spcAft>
                        <a:buNone/>
                      </a:pPr>
                      <a:r>
                        <a:rPr lang="it" sz="800" dirty="0">
                          <a:solidFill>
                            <a:schemeClr val="dk1"/>
                          </a:solidFill>
                          <a:latin typeface="Georgia" panose="02040502050405020303" pitchFamily="18" charset="0"/>
                          <a:ea typeface="IBM Plex Sans Condensed"/>
                          <a:cs typeface="IBM Plex Sans Condensed"/>
                          <a:sym typeface="IBM Plex Sans Condensed"/>
                        </a:rPr>
                        <a:t>• </a:t>
                      </a:r>
                      <a:r>
                        <a:rPr lang="it-IT" sz="800" dirty="0">
                          <a:solidFill>
                            <a:schemeClr val="dk1"/>
                          </a:solidFill>
                          <a:latin typeface="Georgia" panose="02040502050405020303" pitchFamily="18" charset="0"/>
                          <a:ea typeface="IBM Plex Sans Condensed"/>
                          <a:cs typeface="IBM Plex Sans Condensed"/>
                          <a:sym typeface="IBM Plex Sans Condensed"/>
                        </a:rPr>
                        <a:t>fatturato tipologia/ fatturato complessivo</a:t>
                      </a:r>
                      <a:endParaRPr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extLst>
                  <a:ext uri="{0D108BD9-81ED-4DB2-BD59-A6C34878D82A}">
                    <a16:rowId xmlns:a16="http://schemas.microsoft.com/office/drawing/2014/main" val="10004"/>
                  </a:ext>
                </a:extLst>
              </a:tr>
              <a:tr h="347442">
                <a:tc>
                  <a:txBody>
                    <a:bodyPr/>
                    <a:lstStyle/>
                    <a:p>
                      <a:pPr marL="0" lvl="0" indent="0" algn="ctr" rtl="0">
                        <a:lnSpc>
                          <a:spcPct val="140024"/>
                        </a:lnSpc>
                        <a:spcBef>
                          <a:spcPts val="0"/>
                        </a:spcBef>
                        <a:spcAft>
                          <a:spcPts val="0"/>
                        </a:spcAft>
                        <a:buNone/>
                      </a:pPr>
                      <a:endParaRPr sz="800" dirty="0">
                        <a:solidFill>
                          <a:schemeClr val="lt1"/>
                        </a:solidFill>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 sz="800" dirty="0">
                          <a:solidFill>
                            <a:schemeClr val="dk1"/>
                          </a:solidFill>
                          <a:latin typeface="Georgia" panose="02040502050405020303" pitchFamily="18" charset="0"/>
                          <a:sym typeface="IBM Plex Sans Condensed"/>
                        </a:rPr>
                        <a:t>"</a:t>
                      </a:r>
                      <a:endParaRPr lang="it"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 sz="800" dirty="0">
                          <a:solidFill>
                            <a:schemeClr val="dk1"/>
                          </a:solidFill>
                          <a:latin typeface="Georgia" panose="02040502050405020303" pitchFamily="18" charset="0"/>
                          <a:ea typeface="IBM Plex Sans Condensed"/>
                          <a:cs typeface="IBM Plex Sans Condensed"/>
                          <a:sym typeface="IBM Plex Sans Condensed"/>
                        </a:rPr>
                        <a:t>% margine di contribuzione per tipologia cliente</a:t>
                      </a:r>
                      <a:endParaRPr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dirty="0">
                          <a:solidFill>
                            <a:schemeClr val="dk1"/>
                          </a:solidFill>
                          <a:latin typeface="Georgia" panose="02040502050405020303" pitchFamily="18" charset="0"/>
                          <a:ea typeface="IBM Plex Sans Condensed"/>
                          <a:cs typeface="IBM Plex Sans Condensed"/>
                          <a:sym typeface="IBM Plex Sans Condensed"/>
                        </a:rPr>
                        <a:t>• Ma</a:t>
                      </a:r>
                      <a:r>
                        <a:rPr lang="it-IT" sz="800" dirty="0">
                          <a:solidFill>
                            <a:schemeClr val="dk1"/>
                          </a:solidFill>
                          <a:latin typeface="Georgia" panose="02040502050405020303" pitchFamily="18" charset="0"/>
                          <a:ea typeface="IBM Plex Sans Condensed"/>
                          <a:cs typeface="IBM Plex Sans Condensed"/>
                          <a:sym typeface="IBM Plex Sans Condensed"/>
                        </a:rPr>
                        <a:t>rgine di contribuzione per tipologia cliente / fatturato complessivo</a:t>
                      </a:r>
                      <a:endParaRPr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298041">
                <a:tc>
                  <a:txBody>
                    <a:bodyPr/>
                    <a:lstStyle/>
                    <a:p>
                      <a:pPr marL="0" lvl="0" indent="0" algn="ctr" rtl="0">
                        <a:lnSpc>
                          <a:spcPct val="140024"/>
                        </a:lnSpc>
                        <a:spcBef>
                          <a:spcPts val="0"/>
                        </a:spcBef>
                        <a:spcAft>
                          <a:spcPts val="0"/>
                        </a:spcAft>
                        <a:buNone/>
                      </a:pPr>
                      <a:r>
                        <a:rPr lang="it" sz="800" b="1" dirty="0">
                          <a:solidFill>
                            <a:schemeClr val="lt1"/>
                          </a:solidFill>
                          <a:latin typeface="Georgia" panose="02040502050405020303" pitchFamily="18" charset="0"/>
                          <a:ea typeface="IBM Plex Sans Condensed"/>
                          <a:cs typeface="IBM Plex Sans Condensed"/>
                          <a:sym typeface="IBM Plex Sans Condensed"/>
                        </a:rPr>
                        <a:t>CLIENTI</a:t>
                      </a: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 sz="800" dirty="0">
                          <a:solidFill>
                            <a:schemeClr val="dk1"/>
                          </a:solidFill>
                          <a:latin typeface="Georgia" panose="02040502050405020303" pitchFamily="18" charset="0"/>
                          <a:sym typeface="IBM Plex Sans Condensed"/>
                        </a:rPr>
                        <a:t>"</a:t>
                      </a:r>
                      <a:endParaRPr lang="it"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tc>
                  <a:txBody>
                    <a:bodyPr/>
                    <a:lstStyle/>
                    <a:p>
                      <a:pPr marL="0" lvl="0" indent="0" algn="ctr" rtl="0">
                        <a:lnSpc>
                          <a:spcPct val="100000"/>
                        </a:lnSpc>
                        <a:spcBef>
                          <a:spcPts val="0"/>
                        </a:spcBef>
                        <a:spcAft>
                          <a:spcPts val="0"/>
                        </a:spcAft>
                        <a:buNone/>
                      </a:pPr>
                      <a:r>
                        <a:rPr lang="it-IT" sz="800" dirty="0">
                          <a:solidFill>
                            <a:schemeClr val="dk1"/>
                          </a:solidFill>
                          <a:latin typeface="Georgia" panose="02040502050405020303" pitchFamily="18" charset="0"/>
                          <a:ea typeface="IBM Plex Sans Condensed"/>
                          <a:cs typeface="IBM Plex Sans Condensed"/>
                          <a:sym typeface="IBM Plex Sans Condensed"/>
                        </a:rPr>
                        <a:t>% margine di contribuzione per prodotto</a:t>
                      </a:r>
                      <a:endParaRPr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tc>
                  <a:txBody>
                    <a:bodyPr/>
                    <a:lstStyle/>
                    <a:p>
                      <a:pPr marL="0" lvl="0" indent="0" algn="l" rtl="0">
                        <a:lnSpc>
                          <a:spcPct val="100000"/>
                        </a:lnSpc>
                        <a:spcBef>
                          <a:spcPts val="0"/>
                        </a:spcBef>
                        <a:spcAft>
                          <a:spcPts val="0"/>
                        </a:spcAft>
                        <a:buNone/>
                      </a:pPr>
                      <a:r>
                        <a:rPr lang="it" sz="800" dirty="0">
                          <a:solidFill>
                            <a:schemeClr val="dk1"/>
                          </a:solidFill>
                          <a:latin typeface="Georgia" panose="02040502050405020303" pitchFamily="18" charset="0"/>
                          <a:ea typeface="IBM Plex Sans Condensed"/>
                          <a:cs typeface="IBM Plex Sans Condensed"/>
                          <a:sym typeface="IBM Plex Sans Condensed"/>
                        </a:rPr>
                        <a:t>• Margine di contribuzione per prodotto </a:t>
                      </a:r>
                      <a:endParaRPr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extLst>
                  <a:ext uri="{0D108BD9-81ED-4DB2-BD59-A6C34878D82A}">
                    <a16:rowId xmlns:a16="http://schemas.microsoft.com/office/drawing/2014/main" val="10006"/>
                  </a:ext>
                </a:extLst>
              </a:tr>
              <a:tr h="347442">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FF"/>
                    </a:solidFill>
                  </a:tcPr>
                </a:tc>
                <a:tc>
                  <a:txBody>
                    <a:bodyPr/>
                    <a:lstStyle/>
                    <a:p>
                      <a:pPr marL="0" lvl="0" indent="0" algn="ctr" rtl="0">
                        <a:lnSpc>
                          <a:spcPct val="100000"/>
                        </a:lnSpc>
                        <a:spcBef>
                          <a:spcPts val="0"/>
                        </a:spcBef>
                        <a:spcAft>
                          <a:spcPts val="0"/>
                        </a:spcAft>
                        <a:buNone/>
                      </a:pPr>
                      <a:r>
                        <a:rPr lang="it-IT" sz="800" dirty="0">
                          <a:solidFill>
                            <a:schemeClr val="dk1"/>
                          </a:solidFill>
                          <a:latin typeface="Georgia" panose="02040502050405020303" pitchFamily="18" charset="0"/>
                          <a:ea typeface="IBM Plex Sans Condensed"/>
                          <a:cs typeface="IBM Plex Sans Condensed"/>
                          <a:sym typeface="IBM Plex Sans Condensed"/>
                        </a:rPr>
                        <a:t>F</a:t>
                      </a:r>
                      <a:r>
                        <a:rPr lang="it" sz="800" dirty="0">
                          <a:solidFill>
                            <a:schemeClr val="dk1"/>
                          </a:solidFill>
                          <a:latin typeface="Georgia" panose="02040502050405020303" pitchFamily="18" charset="0"/>
                          <a:ea typeface="IBM Plex Sans Condensed"/>
                          <a:cs typeface="IBM Plex Sans Condensed"/>
                          <a:sym typeface="IBM Plex Sans Condensed"/>
                        </a:rPr>
                        <a:t>idelizzazione cliente</a:t>
                      </a:r>
                      <a:endParaRPr sz="800"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IT" sz="800" dirty="0">
                          <a:solidFill>
                            <a:schemeClr val="dk1"/>
                          </a:solidFill>
                          <a:latin typeface="Georgia" panose="02040502050405020303" pitchFamily="18" charset="0"/>
                          <a:ea typeface="IBM Plex Sans Condensed"/>
                          <a:cs typeface="IBM Plex Sans Condensed"/>
                          <a:sym typeface="IBM Plex Sans Condensed"/>
                        </a:rPr>
                        <a:t>C</a:t>
                      </a:r>
                      <a:r>
                        <a:rPr lang="it" sz="800" dirty="0">
                          <a:solidFill>
                            <a:schemeClr val="dk1"/>
                          </a:solidFill>
                          <a:latin typeface="Georgia" panose="02040502050405020303" pitchFamily="18" charset="0"/>
                          <a:ea typeface="IBM Plex Sans Condensed"/>
                          <a:cs typeface="IBM Plex Sans Condensed"/>
                          <a:sym typeface="IBM Plex Sans Condensed"/>
                        </a:rPr>
                        <a:t>ontinuità nell’acquisto per tipologia di prodotti</a:t>
                      </a:r>
                      <a:endParaRPr sz="800"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dirty="0">
                          <a:solidFill>
                            <a:schemeClr val="dk1"/>
                          </a:solidFill>
                          <a:latin typeface="Georgia" panose="02040502050405020303" pitchFamily="18" charset="0"/>
                          <a:ea typeface="IBM Plex Sans Condensed"/>
                          <a:cs typeface="IBM Plex Sans Condensed"/>
                          <a:sym typeface="IBM Plex Sans Condensed"/>
                        </a:rPr>
                        <a:t>• </a:t>
                      </a:r>
                      <a:r>
                        <a:rPr lang="it-IT" sz="800" dirty="0">
                          <a:solidFill>
                            <a:schemeClr val="dk1"/>
                          </a:solidFill>
                          <a:latin typeface="Georgia" panose="02040502050405020303" pitchFamily="18" charset="0"/>
                          <a:ea typeface="IBM Plex Sans Condensed"/>
                          <a:cs typeface="IBM Plex Sans Condensed"/>
                          <a:sym typeface="IBM Plex Sans Condensed"/>
                        </a:rPr>
                        <a:t>N. pezzi in vendita per tipologia cliente</a:t>
                      </a:r>
                      <a:endParaRPr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298041">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 sz="800" dirty="0">
                          <a:solidFill>
                            <a:schemeClr val="dk1"/>
                          </a:solidFill>
                          <a:latin typeface="Georgia" panose="02040502050405020303" pitchFamily="18" charset="0"/>
                          <a:sym typeface="IBM Plex Sans Condensed"/>
                        </a:rPr>
                        <a:t>"</a:t>
                      </a:r>
                      <a:endParaRPr lang="it"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IT" sz="800" dirty="0">
                          <a:solidFill>
                            <a:schemeClr val="dk1"/>
                          </a:solidFill>
                          <a:latin typeface="Georgia" panose="02040502050405020303" pitchFamily="18" charset="0"/>
                          <a:ea typeface="IBM Plex Sans Condensed"/>
                          <a:cs typeface="IBM Plex Sans Condensed"/>
                          <a:sym typeface="IBM Plex Sans Condensed"/>
                        </a:rPr>
                        <a:t>Indice di qualità percepita dal cliente</a:t>
                      </a:r>
                      <a:endParaRPr sz="800"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r>
                        <a:rPr lang="it" sz="800" dirty="0">
                          <a:solidFill>
                            <a:schemeClr val="dk1"/>
                          </a:solidFill>
                          <a:latin typeface="Georgia" panose="02040502050405020303" pitchFamily="18" charset="0"/>
                          <a:ea typeface="IBM Plex Sans Condensed"/>
                          <a:cs typeface="IBM Plex Sans Condensed"/>
                          <a:sym typeface="IBM Plex Sans Condensed"/>
                        </a:rPr>
                        <a:t>• </a:t>
                      </a: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R</a:t>
                      </a:r>
                      <a:r>
                        <a:rPr lang="it-IT" sz="800" b="0" i="0" u="none" strike="noStrike" cap="none" dirty="0">
                          <a:solidFill>
                            <a:schemeClr val="dk1"/>
                          </a:solidFill>
                          <a:latin typeface="Georgia" panose="02040502050405020303" pitchFamily="18" charset="0"/>
                          <a:sym typeface="Arial"/>
                        </a:rPr>
                        <a:t>eclami ricevuti: telefonate fax mail da clienti per ritardi consegne o mancate consegne</a:t>
                      </a:r>
                    </a:p>
                  </a:txBody>
                  <a:tcPr marL="58652" marR="58652" marT="29326" marB="29326"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4259983036"/>
                  </a:ext>
                </a:extLst>
              </a:tr>
              <a:tr h="298041">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 sz="800" dirty="0">
                          <a:solidFill>
                            <a:schemeClr val="dk1"/>
                          </a:solidFill>
                          <a:latin typeface="Georgia" panose="02040502050405020303" pitchFamily="18" charset="0"/>
                          <a:sym typeface="IBM Plex Sans Condensed"/>
                        </a:rPr>
                        <a:t>"</a:t>
                      </a:r>
                      <a:endParaRPr lang="it"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IT" sz="800" dirty="0">
                          <a:solidFill>
                            <a:schemeClr val="dk1"/>
                          </a:solidFill>
                          <a:latin typeface="Georgia" panose="02040502050405020303" pitchFamily="18" charset="0"/>
                          <a:ea typeface="IBM Plex Sans Condensed"/>
                          <a:cs typeface="IBM Plex Sans Condensed"/>
                          <a:sym typeface="IBM Plex Sans Condensed"/>
                        </a:rPr>
                        <a:t>Value proposition</a:t>
                      </a:r>
                      <a:endParaRPr sz="800"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Arial"/>
                          <a:sym typeface="IBM Plex Sans Condensed"/>
                        </a:rPr>
                        <a:t>• </a:t>
                      </a:r>
                      <a:r>
                        <a:rPr lang="it-IT" sz="800" b="0" i="0" u="none" strike="noStrike" cap="none" dirty="0">
                          <a:solidFill>
                            <a:schemeClr val="dk1"/>
                          </a:solidFill>
                          <a:latin typeface="Georgia" panose="02040502050405020303" pitchFamily="18" charset="0"/>
                          <a:ea typeface="IBM Plex Sans Condensed"/>
                          <a:cs typeface="Arial"/>
                          <a:sym typeface="IBM Plex Sans Condensed"/>
                        </a:rPr>
                        <a:t>N. necessità del cliente / N. caratteristiche del prodotto</a:t>
                      </a: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120183882"/>
                  </a:ext>
                </a:extLst>
              </a:tr>
              <a:tr h="298041">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 sz="800" dirty="0">
                          <a:solidFill>
                            <a:schemeClr val="dk1"/>
                          </a:solidFill>
                          <a:latin typeface="Georgia" panose="02040502050405020303" pitchFamily="18" charset="0"/>
                          <a:sym typeface="IBM Plex Sans Condensed"/>
                        </a:rPr>
                        <a:t>"</a:t>
                      </a:r>
                      <a:endParaRPr lang="it"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IT" sz="800" dirty="0">
                          <a:solidFill>
                            <a:schemeClr val="dk1"/>
                          </a:solidFill>
                          <a:latin typeface="Georgia" panose="02040502050405020303" pitchFamily="18" charset="0"/>
                          <a:ea typeface="IBM Plex Sans Condensed"/>
                          <a:cs typeface="IBM Plex Sans Condensed"/>
                          <a:sym typeface="IBM Plex Sans Condensed"/>
                        </a:rPr>
                        <a:t>Time to customer</a:t>
                      </a:r>
                      <a:endParaRPr sz="800"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Arial"/>
                          <a:sym typeface="IBM Plex Sans Condensed"/>
                        </a:rPr>
                        <a:t>• </a:t>
                      </a:r>
                      <a:r>
                        <a:rPr lang="it-IT" sz="800" b="0" i="0" u="none" strike="noStrike" cap="none" dirty="0">
                          <a:solidFill>
                            <a:schemeClr val="dk1"/>
                          </a:solidFill>
                          <a:latin typeface="Georgia" panose="02040502050405020303" pitchFamily="18" charset="0"/>
                          <a:ea typeface="IBM Plex Sans Condensed"/>
                          <a:cs typeface="Arial"/>
                          <a:sym typeface="IBM Plex Sans Condensed"/>
                        </a:rPr>
                        <a:t>N. richieste soddisfatte della clientela / N. totali richieste</a:t>
                      </a:r>
                      <a:endParaRPr sz="800" b="0" i="0" u="none" strike="noStrike" cap="none" dirty="0">
                        <a:solidFill>
                          <a:schemeClr val="dk1"/>
                        </a:solidFill>
                        <a:latin typeface="Georgia" panose="02040502050405020303" pitchFamily="18" charset="0"/>
                        <a:cs typeface="Arial"/>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872999510"/>
                  </a:ext>
                </a:extLst>
              </a:tr>
              <a:tr h="298041">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800" dirty="0">
                          <a:latin typeface="Georgia" panose="02040502050405020303" pitchFamily="18" charset="0"/>
                        </a:rPr>
                        <a:t>S</a:t>
                      </a:r>
                      <a:r>
                        <a:rPr lang="it" sz="800" dirty="0">
                          <a:latin typeface="Georgia" panose="02040502050405020303" pitchFamily="18" charset="0"/>
                        </a:rPr>
                        <a:t>viluppo prodotti/mercato</a:t>
                      </a: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IT" sz="800" dirty="0">
                          <a:solidFill>
                            <a:schemeClr val="dk1"/>
                          </a:solidFill>
                          <a:latin typeface="Georgia" panose="02040502050405020303" pitchFamily="18" charset="0"/>
                          <a:ea typeface="IBM Plex Sans Condensed"/>
                          <a:cs typeface="IBM Plex Sans Condensed"/>
                          <a:sym typeface="IBM Plex Sans Condensed"/>
                        </a:rPr>
                        <a:t>Fatturato da nuovi prodotti:</a:t>
                      </a:r>
                      <a:endParaRPr sz="800"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dirty="0">
                          <a:solidFill>
                            <a:schemeClr val="dk1"/>
                          </a:solidFill>
                          <a:latin typeface="Georgia" panose="02040502050405020303" pitchFamily="18" charset="0"/>
                          <a:ea typeface="IBM Plex Sans Condensed"/>
                          <a:cs typeface="IBM Plex Sans Condensed"/>
                          <a:sym typeface="IBM Plex Sans Condensed"/>
                        </a:rPr>
                        <a:t>• </a:t>
                      </a:r>
                      <a:r>
                        <a:rPr lang="it-IT" sz="800" dirty="0">
                          <a:solidFill>
                            <a:schemeClr val="dk1"/>
                          </a:solidFill>
                          <a:latin typeface="Georgia" panose="02040502050405020303" pitchFamily="18" charset="0"/>
                          <a:ea typeface="IBM Plex Sans Condensed"/>
                          <a:cs typeface="IBM Plex Sans Condensed"/>
                          <a:sym typeface="IBM Plex Sans Condensed"/>
                        </a:rPr>
                        <a:t>Fatturato da nuovi prodotti o servizi / fatturato complessivo</a:t>
                      </a:r>
                      <a:endParaRPr sz="800" b="0" i="0" u="none" strike="noStrike" cap="none" dirty="0">
                        <a:solidFill>
                          <a:schemeClr val="dk1"/>
                        </a:solidFill>
                        <a:latin typeface="Georgia" panose="02040502050405020303" pitchFamily="18" charset="0"/>
                        <a:cs typeface="Arial"/>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68970619"/>
                  </a:ext>
                </a:extLst>
              </a:tr>
              <a:tr h="383521">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FFFF"/>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 sz="800" dirty="0">
                          <a:solidFill>
                            <a:schemeClr val="dk1"/>
                          </a:solidFill>
                          <a:latin typeface="Georgia" panose="02040502050405020303" pitchFamily="18" charset="0"/>
                          <a:sym typeface="IBM Plex Sans Condensed"/>
                        </a:rPr>
                        <a:t>"</a:t>
                      </a:r>
                      <a:endParaRPr lang="it" sz="800" dirty="0">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IT" sz="800" dirty="0">
                          <a:solidFill>
                            <a:schemeClr val="dk1"/>
                          </a:solidFill>
                          <a:latin typeface="Georgia" panose="02040502050405020303" pitchFamily="18" charset="0"/>
                          <a:ea typeface="IBM Plex Sans Condensed"/>
                          <a:cs typeface="IBM Plex Sans Condensed"/>
                          <a:sym typeface="IBM Plex Sans Condensed"/>
                        </a:rPr>
                        <a:t>Fatturato realizzato / potenziale fatturato da mercati nuovi</a:t>
                      </a:r>
                      <a:endParaRPr sz="800"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fld id="{3782A255-1DD6-4741-BC2F-29B4BA18F6F8}" type="slidenum">
                        <a:rPr lang="it" sz="800" smtClean="0">
                          <a:solidFill>
                            <a:schemeClr val="dk1"/>
                          </a:solidFill>
                          <a:latin typeface="Georgia" panose="02040502050405020303" pitchFamily="18" charset="0"/>
                          <a:ea typeface="IBM Plex Sans Condensed"/>
                          <a:cs typeface="IBM Plex Sans Condensed"/>
                          <a:sym typeface="IBM Plex Sans Condensed"/>
                        </a:rPr>
                        <a:t>58</a:t>
                      </a:fld>
                      <a:endParaRPr sz="800" b="0" i="0" u="none" strike="noStrike" cap="none" dirty="0">
                        <a:solidFill>
                          <a:schemeClr val="dk1"/>
                        </a:solidFill>
                        <a:latin typeface="Georgia" panose="02040502050405020303" pitchFamily="18" charset="0"/>
                        <a:cs typeface="Arial"/>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245157039"/>
                  </a:ext>
                </a:extLst>
              </a:tr>
            </a:tbl>
          </a:graphicData>
        </a:graphic>
      </p:graphicFrame>
      <p:sp>
        <p:nvSpPr>
          <p:cNvPr id="419" name="Google Shape;419;p35"/>
          <p:cNvSpPr/>
          <p:nvPr/>
        </p:nvSpPr>
        <p:spPr>
          <a:xfrm>
            <a:off x="2813752" y="398466"/>
            <a:ext cx="4292290" cy="6158"/>
          </a:xfrm>
          <a:prstGeom prst="rect">
            <a:avLst/>
          </a:prstGeom>
          <a:solidFill>
            <a:srgbClr val="FFFFFF"/>
          </a:solidFill>
          <a:ln>
            <a:noFill/>
          </a:ln>
        </p:spPr>
        <p:txBody>
          <a:bodyPr spcFirstLastPara="1" wrap="square" lIns="58642" tIns="58642" rIns="58642" bIns="58642" anchor="ctr" anchorCtr="0">
            <a:noAutofit/>
          </a:bodyPr>
          <a:lstStyle/>
          <a:p>
            <a:endParaRPr sz="898"/>
          </a:p>
        </p:txBody>
      </p:sp>
    </p:spTree>
    <p:extLst>
      <p:ext uri="{BB962C8B-B14F-4D97-AF65-F5344CB8AC3E}">
        <p14:creationId xmlns:p14="http://schemas.microsoft.com/office/powerpoint/2010/main" val="2186305712"/>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1" name="Google Shape;411;p35"/>
          <p:cNvSpPr txBox="1"/>
          <p:nvPr/>
        </p:nvSpPr>
        <p:spPr>
          <a:xfrm>
            <a:off x="2802357" y="557768"/>
            <a:ext cx="4642509" cy="303801"/>
          </a:xfrm>
          <a:prstGeom prst="rect">
            <a:avLst/>
          </a:prstGeom>
          <a:noFill/>
          <a:ln>
            <a:noFill/>
          </a:ln>
        </p:spPr>
        <p:txBody>
          <a:bodyPr spcFirstLastPara="1" wrap="square" lIns="0" tIns="0" rIns="0" bIns="0" anchor="t" anchorCtr="0">
            <a:spAutoFit/>
          </a:bodyPr>
          <a:lstStyle/>
          <a:p>
            <a:pPr>
              <a:lnSpc>
                <a:spcPct val="140018"/>
              </a:lnSpc>
            </a:pPr>
            <a:r>
              <a:rPr lang="it" sz="1410" b="1">
                <a:solidFill>
                  <a:srgbClr val="FFFFFF"/>
                </a:solidFill>
              </a:rPr>
              <a:t>DEFINIZIONE DEI KPI E DEI PIANI DI AZIONE</a:t>
            </a:r>
            <a:endParaRPr sz="1410" b="1">
              <a:solidFill>
                <a:srgbClr val="FFFFFF"/>
              </a:solidFill>
            </a:endParaRPr>
          </a:p>
        </p:txBody>
      </p:sp>
      <p:sp>
        <p:nvSpPr>
          <p:cNvPr id="412" name="Google Shape;412;p35"/>
          <p:cNvSpPr/>
          <p:nvPr/>
        </p:nvSpPr>
        <p:spPr>
          <a:xfrm>
            <a:off x="2813486" y="6143934"/>
            <a:ext cx="4292290" cy="6158"/>
          </a:xfrm>
          <a:prstGeom prst="rect">
            <a:avLst/>
          </a:prstGeom>
          <a:solidFill>
            <a:srgbClr val="FFFFFF"/>
          </a:solidFill>
          <a:ln>
            <a:noFill/>
          </a:ln>
        </p:spPr>
        <p:txBody>
          <a:bodyPr spcFirstLastPara="1" wrap="square" lIns="58642" tIns="58642" rIns="58642" bIns="58642" anchor="ctr" anchorCtr="0">
            <a:noAutofit/>
          </a:bodyPr>
          <a:lstStyle/>
          <a:p>
            <a:endParaRPr sz="898"/>
          </a:p>
        </p:txBody>
      </p:sp>
      <p:sp>
        <p:nvSpPr>
          <p:cNvPr id="419" name="Google Shape;419;p35"/>
          <p:cNvSpPr/>
          <p:nvPr/>
        </p:nvSpPr>
        <p:spPr>
          <a:xfrm>
            <a:off x="2813752" y="398466"/>
            <a:ext cx="4292290" cy="6158"/>
          </a:xfrm>
          <a:prstGeom prst="rect">
            <a:avLst/>
          </a:prstGeom>
          <a:solidFill>
            <a:srgbClr val="FFFFFF"/>
          </a:solidFill>
          <a:ln>
            <a:noFill/>
          </a:ln>
        </p:spPr>
        <p:txBody>
          <a:bodyPr spcFirstLastPara="1" wrap="square" lIns="58642" tIns="58642" rIns="58642" bIns="58642" anchor="ctr" anchorCtr="0">
            <a:noAutofit/>
          </a:bodyPr>
          <a:lstStyle/>
          <a:p>
            <a:endParaRPr sz="898"/>
          </a:p>
        </p:txBody>
      </p:sp>
      <p:graphicFrame>
        <p:nvGraphicFramePr>
          <p:cNvPr id="12" name="Google Shape;416;p35">
            <a:extLst>
              <a:ext uri="{FF2B5EF4-FFF2-40B4-BE49-F238E27FC236}">
                <a16:creationId xmlns:a16="http://schemas.microsoft.com/office/drawing/2014/main" id="{BEBA2F13-51A4-E2A4-51EA-851B56E7BBCE}"/>
              </a:ext>
            </a:extLst>
          </p:cNvPr>
          <p:cNvGraphicFramePr/>
          <p:nvPr>
            <p:extLst>
              <p:ext uri="{D42A27DB-BD31-4B8C-83A1-F6EECF244321}">
                <p14:modId xmlns:p14="http://schemas.microsoft.com/office/powerpoint/2010/main" val="1047360848"/>
              </p:ext>
            </p:extLst>
          </p:nvPr>
        </p:nvGraphicFramePr>
        <p:xfrm>
          <a:off x="744279" y="683073"/>
          <a:ext cx="8676167" cy="5517845"/>
        </p:xfrm>
        <a:graphic>
          <a:graphicData uri="http://schemas.openxmlformats.org/drawingml/2006/table">
            <a:tbl>
              <a:tblPr>
                <a:noFill/>
              </a:tblPr>
              <a:tblGrid>
                <a:gridCol w="1186713">
                  <a:extLst>
                    <a:ext uri="{9D8B030D-6E8A-4147-A177-3AD203B41FA5}">
                      <a16:colId xmlns:a16="http://schemas.microsoft.com/office/drawing/2014/main" val="20000"/>
                    </a:ext>
                  </a:extLst>
                </a:gridCol>
                <a:gridCol w="1896729">
                  <a:extLst>
                    <a:ext uri="{9D8B030D-6E8A-4147-A177-3AD203B41FA5}">
                      <a16:colId xmlns:a16="http://schemas.microsoft.com/office/drawing/2014/main" val="20001"/>
                    </a:ext>
                  </a:extLst>
                </a:gridCol>
                <a:gridCol w="2392326">
                  <a:extLst>
                    <a:ext uri="{9D8B030D-6E8A-4147-A177-3AD203B41FA5}">
                      <a16:colId xmlns:a16="http://schemas.microsoft.com/office/drawing/2014/main" val="20002"/>
                    </a:ext>
                  </a:extLst>
                </a:gridCol>
                <a:gridCol w="3200399">
                  <a:extLst>
                    <a:ext uri="{9D8B030D-6E8A-4147-A177-3AD203B41FA5}">
                      <a16:colId xmlns:a16="http://schemas.microsoft.com/office/drawing/2014/main" val="20004"/>
                    </a:ext>
                  </a:extLst>
                </a:gridCol>
              </a:tblGrid>
              <a:tr h="402178">
                <a:tc>
                  <a:txBody>
                    <a:bodyPr/>
                    <a:lstStyle/>
                    <a:p>
                      <a:pPr marL="0" lvl="0" indent="0" algn="ctr" rtl="0">
                        <a:lnSpc>
                          <a:spcPct val="140024"/>
                        </a:lnSpc>
                        <a:spcBef>
                          <a:spcPts val="0"/>
                        </a:spcBef>
                        <a:spcAft>
                          <a:spcPts val="0"/>
                        </a:spcAft>
                        <a:buNone/>
                      </a:pPr>
                      <a:r>
                        <a:rPr lang="it" sz="800" b="1" dirty="0">
                          <a:solidFill>
                            <a:srgbClr val="FEFFFF"/>
                          </a:solidFill>
                          <a:latin typeface="Georgia" panose="02040502050405020303" pitchFamily="18" charset="0"/>
                          <a:ea typeface="IBM Plex Sans Condensed"/>
                          <a:cs typeface="IBM Plex Sans Condensed"/>
                          <a:sym typeface="IBM Plex Sans Condensed"/>
                        </a:rPr>
                        <a:t>Gruppo</a:t>
                      </a: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dk2"/>
                    </a:solidFill>
                  </a:tcPr>
                </a:tc>
                <a:tc>
                  <a:txBody>
                    <a:bodyPr/>
                    <a:lstStyle/>
                    <a:p>
                      <a:pPr marL="0" lvl="0" indent="0" algn="ctr" rtl="0">
                        <a:lnSpc>
                          <a:spcPct val="250062"/>
                        </a:lnSpc>
                        <a:spcBef>
                          <a:spcPts val="0"/>
                        </a:spcBef>
                        <a:spcAft>
                          <a:spcPts val="0"/>
                        </a:spcAft>
                        <a:buNone/>
                      </a:pPr>
                      <a:r>
                        <a:rPr lang="it" sz="800" b="1" dirty="0">
                          <a:solidFill>
                            <a:srgbClr val="FEFFFF"/>
                          </a:solidFill>
                          <a:latin typeface="Georgia" panose="02040502050405020303" pitchFamily="18" charset="0"/>
                          <a:ea typeface="IBM Plex Sans Condensed"/>
                          <a:cs typeface="IBM Plex Sans Condensed"/>
                          <a:sym typeface="IBM Plex Sans Condensed"/>
                        </a:rPr>
                        <a:t>Variabili</a:t>
                      </a: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dk2"/>
                    </a:solidFill>
                  </a:tcPr>
                </a:tc>
                <a:tc>
                  <a:txBody>
                    <a:bodyPr/>
                    <a:lstStyle/>
                    <a:p>
                      <a:pPr marL="0" lvl="0" indent="0" algn="ctr" rtl="0">
                        <a:lnSpc>
                          <a:spcPct val="250062"/>
                        </a:lnSpc>
                        <a:spcBef>
                          <a:spcPts val="0"/>
                        </a:spcBef>
                        <a:spcAft>
                          <a:spcPts val="0"/>
                        </a:spcAft>
                        <a:buNone/>
                      </a:pPr>
                      <a:r>
                        <a:rPr lang="it" sz="800" b="1" dirty="0">
                          <a:solidFill>
                            <a:srgbClr val="FEFFFF"/>
                          </a:solidFill>
                          <a:latin typeface="Georgia" panose="02040502050405020303" pitchFamily="18" charset="0"/>
                          <a:ea typeface="IBM Plex Sans Condensed"/>
                          <a:cs typeface="IBM Plex Sans Condensed"/>
                          <a:sym typeface="IBM Plex Sans Condensed"/>
                        </a:rPr>
                        <a:t>Indicatore</a:t>
                      </a: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dk2"/>
                    </a:solidFill>
                  </a:tcPr>
                </a:tc>
                <a:tc>
                  <a:txBody>
                    <a:bodyPr/>
                    <a:lstStyle/>
                    <a:p>
                      <a:pPr marL="0" lvl="0" indent="0" algn="ctr" rtl="0">
                        <a:lnSpc>
                          <a:spcPct val="250062"/>
                        </a:lnSpc>
                        <a:spcBef>
                          <a:spcPts val="0"/>
                        </a:spcBef>
                        <a:spcAft>
                          <a:spcPts val="0"/>
                        </a:spcAft>
                        <a:buNone/>
                      </a:pPr>
                      <a:r>
                        <a:rPr lang="it" sz="800" b="1" dirty="0">
                          <a:solidFill>
                            <a:srgbClr val="FEFFFF"/>
                          </a:solidFill>
                          <a:latin typeface="Georgia" panose="02040502050405020303" pitchFamily="18" charset="0"/>
                          <a:ea typeface="IBM Plex Sans Condensed"/>
                          <a:cs typeface="IBM Plex Sans Condensed"/>
                          <a:sym typeface="IBM Plex Sans Condensed"/>
                        </a:rPr>
                        <a:t>Azioni</a:t>
                      </a: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dk2"/>
                    </a:solidFill>
                  </a:tcPr>
                </a:tc>
                <a:extLst>
                  <a:ext uri="{0D108BD9-81ED-4DB2-BD59-A6C34878D82A}">
                    <a16:rowId xmlns:a16="http://schemas.microsoft.com/office/drawing/2014/main" val="10000"/>
                  </a:ext>
                </a:extLst>
              </a:tr>
              <a:tr h="265191">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0" lvl="0" indent="0" algn="ctr" rtl="0">
                        <a:spcBef>
                          <a:spcPts val="0"/>
                        </a:spcBef>
                        <a:spcAft>
                          <a:spcPts val="0"/>
                        </a:spcAft>
                        <a:buNone/>
                      </a:pP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Processo pre e post vendita</a:t>
                      </a:r>
                      <a:endParaRPr sz="800" b="0" i="0" u="none" strike="noStrike" cap="none" dirty="0">
                        <a:solidFill>
                          <a:schemeClr val="dk1"/>
                        </a:solidFill>
                        <a:latin typeface="Georgia" panose="02040502050405020303" pitchFamily="18" charset="0"/>
                        <a:ea typeface="Arimo"/>
                        <a:cs typeface="Arimo"/>
                        <a:sym typeface="Arimo"/>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spcBef>
                          <a:spcPts val="0"/>
                        </a:spcBef>
                        <a:spcAft>
                          <a:spcPts val="0"/>
                        </a:spcAft>
                        <a:buNone/>
                      </a:pP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N. Ordini per tipologia cliente</a:t>
                      </a:r>
                      <a:endParaRPr sz="800" b="0" i="0" u="none" strike="noStrike" cap="none" dirty="0">
                        <a:solidFill>
                          <a:schemeClr val="dk1"/>
                        </a:solidFill>
                        <a:latin typeface="Georgia" panose="02040502050405020303" pitchFamily="18" charset="0"/>
                        <a:ea typeface="Arimo"/>
                        <a:cs typeface="Arimo"/>
                        <a:sym typeface="Arimo"/>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N.ordini per tipologia  cliente</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274391">
                <a:tc>
                  <a:txBody>
                    <a:bodyPr/>
                    <a:lstStyle/>
                    <a:p>
                      <a:pPr marL="0" lvl="0" indent="0" algn="ctr" rtl="0">
                        <a:lnSpc>
                          <a:spcPct val="140024"/>
                        </a:lnSpc>
                        <a:spcBef>
                          <a:spcPts val="0"/>
                        </a:spcBef>
                        <a:spcAft>
                          <a:spcPts val="0"/>
                        </a:spcAft>
                        <a:buNone/>
                      </a:pPr>
                      <a:r>
                        <a:rPr lang="it" sz="800" b="1" dirty="0">
                          <a:solidFill>
                            <a:schemeClr val="lt1"/>
                          </a:solidFill>
                          <a:latin typeface="Georgia" panose="02040502050405020303" pitchFamily="18" charset="0"/>
                          <a:ea typeface="IBM Plex Sans Condensed"/>
                          <a:cs typeface="IBM Plex Sans Condensed"/>
                          <a:sym typeface="IBM Plex Sans Condensed"/>
                        </a:rPr>
                        <a:t>PROCESSI</a:t>
                      </a:r>
                      <a:endParaRPr sz="800" dirty="0">
                        <a:solidFill>
                          <a:schemeClr val="lt1"/>
                        </a:solidFill>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 sz="800" b="0" i="0" u="none" strike="noStrike" cap="none" dirty="0">
                          <a:solidFill>
                            <a:schemeClr val="dk1"/>
                          </a:solidFill>
                          <a:latin typeface="Georgia" panose="02040502050405020303" pitchFamily="18" charset="0"/>
                          <a:sym typeface="IBM Plex Sans Condensed"/>
                        </a:rPr>
                        <a:t>"</a:t>
                      </a:r>
                      <a:endParaRPr lang="it"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tc>
                  <a:txBody>
                    <a:bodyPr/>
                    <a:lstStyle/>
                    <a:p>
                      <a:pPr marL="0" lvl="0" indent="0" algn="ctr" rtl="0">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Valore medio ordine</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tc>
                  <a:txBody>
                    <a:bodyPr/>
                    <a:lstStyle/>
                    <a:p>
                      <a:pPr marL="0" lvl="0" indent="0" algn="l"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a:t>
                      </a: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Valore medio ordine per tipologia cliente</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extLst>
                  <a:ext uri="{0D108BD9-81ED-4DB2-BD59-A6C34878D82A}">
                    <a16:rowId xmlns:a16="http://schemas.microsoft.com/office/drawing/2014/main" val="10002"/>
                  </a:ext>
                </a:extLst>
              </a:tr>
              <a:tr h="227923">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 sz="800" b="0" i="0" u="none" strike="noStrike" cap="none" dirty="0">
                          <a:solidFill>
                            <a:schemeClr val="dk1"/>
                          </a:solidFill>
                          <a:latin typeface="Georgia" panose="02040502050405020303" pitchFamily="18" charset="0"/>
                          <a:sym typeface="IBM Plex Sans Condensed"/>
                        </a:rPr>
                        <a:t>"</a:t>
                      </a:r>
                      <a:endParaRPr lang="it"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spcBef>
                          <a:spcPts val="0"/>
                        </a:spcBef>
                        <a:spcAft>
                          <a:spcPts val="0"/>
                        </a:spcAft>
                        <a:buNone/>
                      </a:pP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N.Spedizioni / n. ordini</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a:t>
                      </a: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N. spedizioni tipologia cliente / n. ordini tipologia cliente</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303450">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 sz="800" b="0" i="0" u="none" strike="noStrike" cap="none" dirty="0">
                          <a:solidFill>
                            <a:schemeClr val="dk1"/>
                          </a:solidFill>
                          <a:latin typeface="Georgia" panose="02040502050405020303" pitchFamily="18" charset="0"/>
                          <a:sym typeface="IBM Plex Sans Condensed"/>
                        </a:rPr>
                        <a:t>"</a:t>
                      </a:r>
                      <a:endParaRPr lang="it"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spcBef>
                          <a:spcPts val="0"/>
                        </a:spcBef>
                        <a:spcAft>
                          <a:spcPts val="0"/>
                        </a:spcAft>
                        <a:buNone/>
                      </a:pP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Incidenza costo del campionario sui ricavi</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Costo campionario / ricavi complessivi</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2991826693"/>
                  </a:ext>
                </a:extLst>
              </a:tr>
              <a:tr h="227923">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800" b="0" i="0" u="none" strike="noStrike" cap="none" dirty="0">
                          <a:solidFill>
                            <a:schemeClr val="dk1"/>
                          </a:solidFill>
                          <a:latin typeface="Georgia" panose="02040502050405020303" pitchFamily="18" charset="0"/>
                          <a:sym typeface="Arial"/>
                        </a:rPr>
                        <a:t>P</a:t>
                      </a:r>
                      <a:r>
                        <a:rPr lang="it" sz="800" b="0" i="0" u="none" strike="noStrike" cap="none" dirty="0">
                          <a:solidFill>
                            <a:schemeClr val="dk1"/>
                          </a:solidFill>
                          <a:latin typeface="Georgia" panose="02040502050405020303" pitchFamily="18" charset="0"/>
                          <a:sym typeface="Arial"/>
                        </a:rPr>
                        <a:t>rogrammazione vendite e consegne</a:t>
                      </a: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spcBef>
                          <a:spcPts val="0"/>
                        </a:spcBef>
                        <a:spcAft>
                          <a:spcPts val="0"/>
                        </a:spcAft>
                        <a:buNone/>
                      </a:pP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Puntualità e tempestività</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a:t>
                      </a: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N. ritardi nelle consegne programmate</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2727677183"/>
                  </a:ext>
                </a:extLst>
              </a:tr>
              <a:tr h="227923">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800" b="0" i="0" u="none" strike="noStrike" cap="none" dirty="0">
                          <a:solidFill>
                            <a:schemeClr val="dk1"/>
                          </a:solidFill>
                          <a:latin typeface="Georgia" panose="02040502050405020303" pitchFamily="18" charset="0"/>
                          <a:sym typeface="Arial"/>
                        </a:rPr>
                        <a:t>R</a:t>
                      </a:r>
                      <a:r>
                        <a:rPr lang="it" sz="800" b="0" i="0" u="none" strike="noStrike" cap="none" dirty="0">
                          <a:solidFill>
                            <a:schemeClr val="dk1"/>
                          </a:solidFill>
                          <a:latin typeface="Georgia" panose="02040502050405020303" pitchFamily="18" charset="0"/>
                          <a:sym typeface="Arial"/>
                        </a:rPr>
                        <a:t>ete vendita</a:t>
                      </a: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spcBef>
                          <a:spcPts val="0"/>
                        </a:spcBef>
                        <a:spcAft>
                          <a:spcPts val="0"/>
                        </a:spcAft>
                        <a:buNone/>
                      </a:pP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Efficienza rete commerciale</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l"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a:t>
                      </a: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Costo rete commerciale / fatturato complessivo</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078983242"/>
                  </a:ext>
                </a:extLst>
              </a:tr>
              <a:tr h="227923">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800" b="0" i="0" u="none" strike="noStrike" cap="none" dirty="0">
                          <a:solidFill>
                            <a:schemeClr val="dk1"/>
                          </a:solidFill>
                          <a:latin typeface="Georgia" panose="02040502050405020303" pitchFamily="18" charset="0"/>
                          <a:sym typeface="Arial"/>
                        </a:rPr>
                        <a:t>A</a:t>
                      </a:r>
                      <a:r>
                        <a:rPr lang="it" sz="800" b="0" i="0" u="none" strike="noStrike" cap="none" dirty="0">
                          <a:solidFill>
                            <a:schemeClr val="dk1"/>
                          </a:solidFill>
                          <a:latin typeface="Georgia" panose="02040502050405020303" pitchFamily="18" charset="0"/>
                          <a:sym typeface="Arial"/>
                        </a:rPr>
                        <a:t>ree di business</a:t>
                      </a: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spcBef>
                          <a:spcPts val="0"/>
                        </a:spcBef>
                        <a:spcAft>
                          <a:spcPts val="0"/>
                        </a:spcAft>
                        <a:buNone/>
                      </a:pP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Efficienza vendite</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a:t>
                      </a: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margine di contribuzione per aree di business</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656927908"/>
                  </a:ext>
                </a:extLst>
              </a:tr>
              <a:tr h="227923">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800" b="0" i="0" u="none" strike="noStrike" cap="none" dirty="0">
                          <a:solidFill>
                            <a:schemeClr val="dk1"/>
                          </a:solidFill>
                          <a:latin typeface="Georgia" panose="02040502050405020303" pitchFamily="18" charset="0"/>
                          <a:sym typeface="Arial"/>
                        </a:rPr>
                        <a:t>G</a:t>
                      </a:r>
                      <a:r>
                        <a:rPr lang="it" sz="800" b="0" i="0" u="none" strike="noStrike" cap="none" dirty="0">
                          <a:solidFill>
                            <a:schemeClr val="dk1"/>
                          </a:solidFill>
                          <a:latin typeface="Georgia" panose="02040502050405020303" pitchFamily="18" charset="0"/>
                          <a:sym typeface="Arial"/>
                        </a:rPr>
                        <a:t>are d’appalto</a:t>
                      </a: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spcBef>
                          <a:spcPts val="0"/>
                        </a:spcBef>
                        <a:spcAft>
                          <a:spcPts val="0"/>
                        </a:spcAft>
                        <a:buNone/>
                      </a:pP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Efficienza struttura</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a:t>
                      </a: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costi amministrativi gare / fatturato complessivo</a:t>
                      </a: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50047564"/>
                  </a:ext>
                </a:extLst>
              </a:tr>
              <a:tr h="752906">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solidFill>
                      <a:srgbClr val="FFD966"/>
                    </a:solidFill>
                  </a:tcPr>
                </a:tc>
                <a:tc>
                  <a:txBody>
                    <a:bodyPr/>
                    <a:lstStyle/>
                    <a:p>
                      <a:pPr algn="ctr"/>
                      <a:r>
                        <a:rPr lang="it-IT" sz="800" b="0" i="0" u="none" strike="noStrike" cap="none" dirty="0">
                          <a:solidFill>
                            <a:schemeClr val="dk1"/>
                          </a:solidFill>
                          <a:latin typeface="Georgia" panose="02040502050405020303" pitchFamily="18" charset="0"/>
                          <a:sym typeface="Arial"/>
                        </a:rPr>
                        <a:t>COMPETENZE</a:t>
                      </a:r>
                      <a:br>
                        <a:rPr lang="it-IT" sz="800" b="0" i="0" u="none" strike="noStrike" cap="none" dirty="0">
                          <a:solidFill>
                            <a:schemeClr val="dk1"/>
                          </a:solidFill>
                          <a:latin typeface="Georgia" panose="02040502050405020303" pitchFamily="18" charset="0"/>
                          <a:sym typeface="Arial"/>
                        </a:rPr>
                      </a:br>
                      <a:r>
                        <a:rPr lang="it-IT" sz="800" b="0" i="0" u="none" strike="noStrike" cap="none" dirty="0">
                          <a:solidFill>
                            <a:schemeClr val="dk1"/>
                          </a:solidFill>
                          <a:latin typeface="Georgia" panose="02040502050405020303" pitchFamily="18" charset="0"/>
                          <a:sym typeface="Arial"/>
                        </a:rPr>
                        <a:t>PROFESSIONALI,</a:t>
                      </a:r>
                      <a:br>
                        <a:rPr lang="it-IT" sz="800" b="0" i="0" u="none" strike="noStrike" cap="none" dirty="0">
                          <a:solidFill>
                            <a:schemeClr val="dk1"/>
                          </a:solidFill>
                          <a:latin typeface="Georgia" panose="02040502050405020303" pitchFamily="18" charset="0"/>
                          <a:sym typeface="Arial"/>
                        </a:rPr>
                      </a:br>
                      <a:r>
                        <a:rPr lang="it-IT" sz="800" b="0" i="0" u="none" strike="noStrike" cap="none" dirty="0">
                          <a:solidFill>
                            <a:schemeClr val="dk1"/>
                          </a:solidFill>
                          <a:latin typeface="Georgia" panose="02040502050405020303" pitchFamily="18" charset="0"/>
                          <a:sym typeface="Arial"/>
                        </a:rPr>
                        <a:t>SOLUZIONI</a:t>
                      </a:r>
                      <a:br>
                        <a:rPr lang="it-IT" sz="800" b="0" i="0" u="none" strike="noStrike" cap="none" dirty="0">
                          <a:solidFill>
                            <a:schemeClr val="dk1"/>
                          </a:solidFill>
                          <a:latin typeface="Georgia" panose="02040502050405020303" pitchFamily="18" charset="0"/>
                          <a:sym typeface="Arial"/>
                        </a:rPr>
                      </a:br>
                      <a:r>
                        <a:rPr lang="it-IT" sz="800" b="0" i="0" u="none" strike="noStrike" cap="none" dirty="0">
                          <a:solidFill>
                            <a:schemeClr val="dk1"/>
                          </a:solidFill>
                          <a:latin typeface="Georgia" panose="02040502050405020303" pitchFamily="18" charset="0"/>
                          <a:sym typeface="Arial"/>
                        </a:rPr>
                        <a:t>ORGANIZZATIVE</a:t>
                      </a:r>
                      <a:br>
                        <a:rPr lang="it-IT" sz="800" b="0" i="0" u="none" strike="noStrike" cap="none" dirty="0">
                          <a:solidFill>
                            <a:schemeClr val="dk1"/>
                          </a:solidFill>
                          <a:latin typeface="Georgia" panose="02040502050405020303" pitchFamily="18" charset="0"/>
                          <a:sym typeface="Arial"/>
                        </a:rPr>
                      </a:br>
                      <a:r>
                        <a:rPr lang="it-IT" sz="800" b="0" i="0" u="none" strike="noStrike" cap="none" dirty="0">
                          <a:solidFill>
                            <a:schemeClr val="dk1"/>
                          </a:solidFill>
                          <a:latin typeface="Georgia" panose="02040502050405020303" pitchFamily="18" charset="0"/>
                          <a:sym typeface="Arial"/>
                        </a:rPr>
                        <a:t>E CLIMA</a:t>
                      </a:r>
                      <a:br>
                        <a:rPr lang="it-IT" sz="800" b="0" i="0" u="none" strike="noStrike" cap="none" dirty="0">
                          <a:solidFill>
                            <a:schemeClr val="dk1"/>
                          </a:solidFill>
                          <a:latin typeface="Georgia" panose="02040502050405020303" pitchFamily="18" charset="0"/>
                          <a:sym typeface="Arial"/>
                        </a:rPr>
                      </a:br>
                      <a:r>
                        <a:rPr lang="it-IT" sz="800" b="0" i="0" u="none" strike="noStrike" cap="none" dirty="0">
                          <a:solidFill>
                            <a:schemeClr val="dk1"/>
                          </a:solidFill>
                          <a:latin typeface="Georgia" panose="02040502050405020303" pitchFamily="18" charset="0"/>
                          <a:sym typeface="Arial"/>
                        </a:rPr>
                        <a:t>AZIENDALE</a:t>
                      </a:r>
                    </a:p>
                  </a:txBody>
                  <a:tcPr marL="58652" marR="58652" marT="29326" marB="29326"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tc>
                  <a:txBody>
                    <a:bodyPr/>
                    <a:lstStyle/>
                    <a:p>
                      <a:pPr marL="0" lvl="0" indent="0" algn="ctr" rtl="0">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N. ore di formazione dipendenti</a:t>
                      </a:r>
                      <a:endParaRPr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tc>
                  <a:txBody>
                    <a:bodyPr/>
                    <a:lstStyle/>
                    <a:p>
                      <a:pPr marL="0" lvl="0" indent="0" algn="ctr"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a:t>
                      </a: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Ore formazione / n. dipendenti</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extLst>
                  <a:ext uri="{0D108BD9-81ED-4DB2-BD59-A6C34878D82A}">
                    <a16:rowId xmlns:a16="http://schemas.microsoft.com/office/drawing/2014/main" val="10004"/>
                  </a:ext>
                </a:extLst>
              </a:tr>
              <a:tr h="390561">
                <a:tc>
                  <a:txBody>
                    <a:bodyPr/>
                    <a:lstStyle/>
                    <a:p>
                      <a:pPr marL="0" lvl="0" indent="0" algn="ctr" rtl="0">
                        <a:lnSpc>
                          <a:spcPct val="119803"/>
                        </a:lnSpc>
                        <a:spcBef>
                          <a:spcPts val="0"/>
                        </a:spcBef>
                        <a:spcAft>
                          <a:spcPts val="0"/>
                        </a:spcAft>
                        <a:buNone/>
                      </a:pPr>
                      <a:r>
                        <a:rPr lang="it" sz="800" b="1" dirty="0">
                          <a:solidFill>
                            <a:schemeClr val="lt1"/>
                          </a:solidFill>
                          <a:latin typeface="Georgia" panose="02040502050405020303" pitchFamily="18" charset="0"/>
                          <a:ea typeface="IBM Plex Sans Condensed"/>
                          <a:cs typeface="IBM Plex Sans Condensed"/>
                          <a:sym typeface="IBM Plex Sans Condensed"/>
                        </a:rPr>
                        <a:t>LEARNING INNOVATION</a:t>
                      </a:r>
                      <a:endParaRPr sz="800" dirty="0">
                        <a:solidFill>
                          <a:schemeClr val="lt1"/>
                        </a:solidFill>
                        <a:latin typeface="Georgia" panose="02040502050405020303" pitchFamily="18" charset="0"/>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D966"/>
                    </a:solidFill>
                  </a:tcPr>
                </a:tc>
                <a:tc>
                  <a:txBody>
                    <a:bodyPr/>
                    <a:lstStyle/>
                    <a:p>
                      <a:pPr marL="0" lvl="0" indent="0" algn="ctr" rtl="0">
                        <a:spcBef>
                          <a:spcPts val="0"/>
                        </a:spcBef>
                        <a:spcAft>
                          <a:spcPts val="0"/>
                        </a:spcAft>
                        <a:buNone/>
                      </a:pPr>
                      <a:r>
                        <a:rPr lang="it-IT" sz="800" b="0" i="0" u="none" strike="noStrike" cap="none" dirty="0">
                          <a:solidFill>
                            <a:schemeClr val="dk1"/>
                          </a:solidFill>
                          <a:latin typeface="Georgia" panose="02040502050405020303" pitchFamily="18" charset="0"/>
                          <a:sym typeface="Arial"/>
                        </a:rPr>
                        <a:t>"</a:t>
                      </a:r>
                      <a:endParaRPr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spcBef>
                          <a:spcPts val="0"/>
                        </a:spcBef>
                        <a:spcAft>
                          <a:spcPts val="0"/>
                        </a:spcAft>
                        <a:buNone/>
                      </a:pP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C</a:t>
                      </a: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osto formazione dei dipendenti</a:t>
                      </a:r>
                      <a:endParaRPr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Co</a:t>
                      </a: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sto formazione nel periodo</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520566">
                <a:tc>
                  <a:txBody>
                    <a:bodyPr/>
                    <a:lstStyle/>
                    <a:p>
                      <a:pPr marL="0" lvl="0" indent="0" algn="ctr" rtl="0">
                        <a:lnSpc>
                          <a:spcPct val="119803"/>
                        </a:lnSpc>
                        <a:spcBef>
                          <a:spcPts val="0"/>
                        </a:spcBef>
                        <a:spcAft>
                          <a:spcPts val="0"/>
                        </a:spcAft>
                        <a:buNone/>
                      </a:pPr>
                      <a:endParaRPr sz="800" dirty="0">
                        <a:solidFill>
                          <a:schemeClr val="lt1"/>
                        </a:solidFill>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D96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800" b="0" i="0" u="none" strike="noStrike" cap="none" dirty="0">
                          <a:solidFill>
                            <a:schemeClr val="dk1"/>
                          </a:solidFill>
                          <a:latin typeface="Georgia" panose="02040502050405020303" pitchFamily="18" charset="0"/>
                          <a:sym typeface="Arial"/>
                        </a:rPr>
                        <a:t>"</a:t>
                      </a: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tc>
                  <a:txBody>
                    <a:bodyPr/>
                    <a:lstStyle/>
                    <a:p>
                      <a:pPr algn="ctr"/>
                      <a:r>
                        <a:rPr lang="it-IT" sz="800" b="0" i="0" u="none" strike="noStrike" cap="none" dirty="0">
                          <a:solidFill>
                            <a:schemeClr val="dk1"/>
                          </a:solidFill>
                          <a:latin typeface="Georgia" panose="02040502050405020303" pitchFamily="18" charset="0"/>
                          <a:sym typeface="Arial"/>
                        </a:rPr>
                        <a:t>N° ore aggiornamento</a:t>
                      </a:r>
                      <a:br>
                        <a:rPr lang="it-IT" sz="800" b="0" i="0" u="none" strike="noStrike" cap="none" dirty="0">
                          <a:solidFill>
                            <a:schemeClr val="dk1"/>
                          </a:solidFill>
                          <a:latin typeface="Georgia" panose="02040502050405020303" pitchFamily="18" charset="0"/>
                          <a:sym typeface="Arial"/>
                        </a:rPr>
                      </a:br>
                      <a:r>
                        <a:rPr lang="it-IT" sz="800" b="0" i="0" u="none" strike="noStrike" cap="none" dirty="0">
                          <a:solidFill>
                            <a:schemeClr val="dk1"/>
                          </a:solidFill>
                          <a:latin typeface="Georgia" panose="02040502050405020303" pitchFamily="18" charset="0"/>
                          <a:sym typeface="Arial"/>
                        </a:rPr>
                        <a:t>professionale per</a:t>
                      </a:r>
                      <a:br>
                        <a:rPr lang="it-IT" sz="800" b="0" i="0" u="none" strike="noStrike" cap="none" dirty="0">
                          <a:solidFill>
                            <a:schemeClr val="dk1"/>
                          </a:solidFill>
                          <a:latin typeface="Georgia" panose="02040502050405020303" pitchFamily="18" charset="0"/>
                          <a:sym typeface="Arial"/>
                        </a:rPr>
                      </a:br>
                      <a:r>
                        <a:rPr lang="it-IT" sz="800" b="0" i="0" u="none" strike="noStrike" cap="none" dirty="0">
                          <a:solidFill>
                            <a:schemeClr val="dk1"/>
                          </a:solidFill>
                          <a:latin typeface="Georgia" panose="02040502050405020303" pitchFamily="18" charset="0"/>
                          <a:sym typeface="Arial"/>
                        </a:rPr>
                        <a:t>rispondere alle</a:t>
                      </a:r>
                      <a:br>
                        <a:rPr lang="it-IT" sz="800" b="0" i="0" u="none" strike="noStrike" cap="none" dirty="0">
                          <a:solidFill>
                            <a:schemeClr val="dk1"/>
                          </a:solidFill>
                          <a:latin typeface="Georgia" panose="02040502050405020303" pitchFamily="18" charset="0"/>
                          <a:sym typeface="Arial"/>
                        </a:rPr>
                      </a:br>
                      <a:r>
                        <a:rPr lang="it-IT" sz="800" b="0" i="0" u="none" strike="noStrike" cap="none" dirty="0">
                          <a:solidFill>
                            <a:schemeClr val="dk1"/>
                          </a:solidFill>
                          <a:latin typeface="Georgia" panose="02040502050405020303" pitchFamily="18" charset="0"/>
                          <a:sym typeface="Arial"/>
                        </a:rPr>
                        <a:t>esigenze dei clienti</a:t>
                      </a:r>
                    </a:p>
                  </a:txBody>
                  <a:tcPr marL="58652" marR="58652" marT="29326" marB="29326"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tc>
                  <a:txBody>
                    <a:bodyPr/>
                    <a:lstStyle/>
                    <a:p>
                      <a:pPr algn="ct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a:t>
                      </a:r>
                      <a:r>
                        <a:rPr lang="it-IT" sz="800" b="0" i="0" u="none" strike="noStrike" cap="none" dirty="0">
                          <a:solidFill>
                            <a:schemeClr val="dk1"/>
                          </a:solidFill>
                          <a:latin typeface="Georgia" panose="02040502050405020303" pitchFamily="18" charset="0"/>
                          <a:sym typeface="Arial"/>
                        </a:rPr>
                        <a:t>N° ore aggiornamento</a:t>
                      </a:r>
                      <a:br>
                        <a:rPr lang="it-IT" sz="800" b="0" i="0" u="none" strike="noStrike" cap="none" dirty="0">
                          <a:solidFill>
                            <a:schemeClr val="dk1"/>
                          </a:solidFill>
                          <a:latin typeface="Georgia" panose="02040502050405020303" pitchFamily="18" charset="0"/>
                          <a:sym typeface="Arial"/>
                        </a:rPr>
                      </a:br>
                      <a:r>
                        <a:rPr lang="it-IT" sz="800" b="0" i="0" u="none" strike="noStrike" cap="none" dirty="0">
                          <a:solidFill>
                            <a:schemeClr val="dk1"/>
                          </a:solidFill>
                          <a:latin typeface="Georgia" panose="02040502050405020303" pitchFamily="18" charset="0"/>
                          <a:sym typeface="Arial"/>
                        </a:rPr>
                        <a:t>professionale per</a:t>
                      </a:r>
                      <a:br>
                        <a:rPr lang="it-IT" sz="800" b="0" i="0" u="none" strike="noStrike" cap="none" dirty="0">
                          <a:solidFill>
                            <a:schemeClr val="dk1"/>
                          </a:solidFill>
                          <a:latin typeface="Georgia" panose="02040502050405020303" pitchFamily="18" charset="0"/>
                          <a:sym typeface="Arial"/>
                        </a:rPr>
                      </a:br>
                      <a:r>
                        <a:rPr lang="it-IT" sz="800" b="0" i="0" u="none" strike="noStrike" cap="none" dirty="0">
                          <a:solidFill>
                            <a:schemeClr val="dk1"/>
                          </a:solidFill>
                          <a:latin typeface="Georgia" panose="02040502050405020303" pitchFamily="18" charset="0"/>
                          <a:sym typeface="Arial"/>
                        </a:rPr>
                        <a:t>rispondere alle</a:t>
                      </a:r>
                      <a:br>
                        <a:rPr lang="it-IT" sz="800" b="0" i="0" u="none" strike="noStrike" cap="none" dirty="0">
                          <a:solidFill>
                            <a:schemeClr val="dk1"/>
                          </a:solidFill>
                          <a:latin typeface="Georgia" panose="02040502050405020303" pitchFamily="18" charset="0"/>
                          <a:sym typeface="Arial"/>
                        </a:rPr>
                      </a:br>
                      <a:r>
                        <a:rPr lang="it-IT" sz="800" b="0" i="0" u="none" strike="noStrike" cap="none" dirty="0">
                          <a:solidFill>
                            <a:schemeClr val="dk1"/>
                          </a:solidFill>
                          <a:latin typeface="Georgia" panose="02040502050405020303" pitchFamily="18" charset="0"/>
                          <a:sym typeface="Arial"/>
                        </a:rPr>
                        <a:t>esigenze dei clienti</a:t>
                      </a:r>
                    </a:p>
                  </a:txBody>
                  <a:tcPr marL="58652" marR="58652" marT="29326" marB="29326"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3F3F3"/>
                    </a:solidFill>
                  </a:tcPr>
                </a:tc>
                <a:extLst>
                  <a:ext uri="{0D108BD9-81ED-4DB2-BD59-A6C34878D82A}">
                    <a16:rowId xmlns:a16="http://schemas.microsoft.com/office/drawing/2014/main" val="10006"/>
                  </a:ext>
                </a:extLst>
              </a:tr>
              <a:tr h="324183">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D96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800" b="0" i="0" u="none" strike="noStrike" cap="none" dirty="0">
                          <a:solidFill>
                            <a:schemeClr val="dk1"/>
                          </a:solidFill>
                          <a:latin typeface="Georgia" panose="02040502050405020303" pitchFamily="18" charset="0"/>
                          <a:sym typeface="Arial"/>
                        </a:rPr>
                        <a:t>"</a:t>
                      </a: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spcBef>
                          <a:spcPts val="0"/>
                        </a:spcBef>
                        <a:spcAft>
                          <a:spcPts val="0"/>
                        </a:spcAft>
                        <a:buNone/>
                      </a:pP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G</a:t>
                      </a: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rado di partecipazione ai progetti in Team</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Numero progetti realizzati in Team</a:t>
                      </a:r>
                      <a:endParaRPr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324183">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D96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800" b="0" i="0" u="none" strike="noStrike" cap="none" dirty="0">
                          <a:solidFill>
                            <a:schemeClr val="dk1"/>
                          </a:solidFill>
                          <a:latin typeface="Georgia" panose="02040502050405020303" pitchFamily="18" charset="0"/>
                          <a:sym typeface="Arial"/>
                        </a:rPr>
                        <a:t>"</a:t>
                      </a: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spcBef>
                          <a:spcPts val="0"/>
                        </a:spcBef>
                        <a:spcAft>
                          <a:spcPts val="0"/>
                        </a:spcAft>
                        <a:buNone/>
                      </a:pP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Tecnologia</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 sz="800" dirty="0">
                          <a:solidFill>
                            <a:schemeClr val="dk1"/>
                          </a:solidFill>
                          <a:latin typeface="Georgia" panose="02040502050405020303" pitchFamily="18" charset="0"/>
                          <a:ea typeface="IBM Plex Sans Condensed"/>
                          <a:cs typeface="IBM Plex Sans Condensed"/>
                          <a:sym typeface="IBM Plex Sans Condensed"/>
                        </a:rPr>
                        <a:t>• </a:t>
                      </a:r>
                      <a:r>
                        <a:rPr lang="it-IT" sz="800" b="0" i="0" u="none" strike="noStrike" cap="none" dirty="0">
                          <a:solidFill>
                            <a:schemeClr val="dk1"/>
                          </a:solidFill>
                          <a:latin typeface="Georgia" panose="02040502050405020303" pitchFamily="18" charset="0"/>
                          <a:sym typeface="Arial"/>
                        </a:rPr>
                        <a:t>% utilizzo sistemi informatici nei processi di gestione</a:t>
                      </a:r>
                      <a:endParaRPr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412294863"/>
                  </a:ext>
                </a:extLst>
              </a:tr>
              <a:tr h="324183">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FD96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800" b="0" i="0" u="none" strike="noStrike" cap="none" dirty="0">
                          <a:solidFill>
                            <a:schemeClr val="dk1"/>
                          </a:solidFill>
                          <a:latin typeface="Georgia" panose="02040502050405020303" pitchFamily="18" charset="0"/>
                          <a:sym typeface="Arial"/>
                        </a:rPr>
                        <a:t>"</a:t>
                      </a: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spcBef>
                          <a:spcPts val="0"/>
                        </a:spcBef>
                        <a:spcAft>
                          <a:spcPts val="0"/>
                        </a:spcAft>
                        <a:buNone/>
                      </a:pP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N. Conoscenze portate a sistema</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N. conoscenze informatizzate</a:t>
                      </a:r>
                      <a:endParaRPr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2009897509"/>
                  </a:ext>
                </a:extLst>
              </a:tr>
              <a:tr h="324183">
                <a:tc>
                  <a:txBody>
                    <a:bodyPr/>
                    <a:lstStyle/>
                    <a:p>
                      <a:pPr marL="0" lvl="0" indent="0" algn="l" rtl="0">
                        <a:spcBef>
                          <a:spcPts val="0"/>
                        </a:spcBef>
                        <a:spcAft>
                          <a:spcPts val="0"/>
                        </a:spcAft>
                        <a:buNone/>
                      </a:pPr>
                      <a:endParaRPr sz="800" dirty="0">
                        <a:latin typeface="Georgia" panose="02040502050405020303" pitchFamily="18" charset="0"/>
                      </a:endParaRPr>
                    </a:p>
                  </a:txBody>
                  <a:tcPr marL="58642" marR="58642" marT="58642" marB="58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D966"/>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800" b="0" i="0" u="none" strike="noStrike" cap="none" dirty="0">
                          <a:solidFill>
                            <a:schemeClr val="dk1"/>
                          </a:solidFill>
                          <a:latin typeface="Georgia" panose="02040502050405020303" pitchFamily="18" charset="0"/>
                          <a:sym typeface="Arial"/>
                        </a:rPr>
                        <a:t>"</a:t>
                      </a: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spcBef>
                          <a:spcPts val="0"/>
                        </a:spcBef>
                        <a:spcAft>
                          <a:spcPts val="0"/>
                        </a:spcAft>
                        <a:buNone/>
                      </a:pPr>
                      <a:r>
                        <a:rPr lang="it-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Clima aziendale</a:t>
                      </a:r>
                      <a:endParaRPr sz="800" b="0" i="0" u="none" strike="noStrike" cap="none" dirty="0">
                        <a:solidFill>
                          <a:schemeClr val="dk1"/>
                        </a:solidFill>
                        <a:latin typeface="Georgia" panose="02040502050405020303" pitchFamily="18" charset="0"/>
                        <a:ea typeface="IBM Plex Sans Condensed"/>
                        <a:cs typeface="IBM Plex Sans Condensed"/>
                        <a:sym typeface="IBM Plex Sans Condensed"/>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tc>
                  <a:txBody>
                    <a:bodyPr/>
                    <a:lstStyle/>
                    <a:p>
                      <a:pPr marL="0" lvl="0" indent="0" algn="ctr" rtl="0">
                        <a:lnSpc>
                          <a:spcPct val="100000"/>
                        </a:lnSpc>
                        <a:spcBef>
                          <a:spcPts val="0"/>
                        </a:spcBef>
                        <a:spcAft>
                          <a:spcPts val="0"/>
                        </a:spcAft>
                        <a:buNone/>
                      </a:pPr>
                      <a:r>
                        <a:rPr lang="it" sz="800" b="0" i="0" u="none" strike="noStrike" cap="none" dirty="0">
                          <a:solidFill>
                            <a:schemeClr val="dk1"/>
                          </a:solidFill>
                          <a:latin typeface="Georgia" panose="02040502050405020303" pitchFamily="18" charset="0"/>
                          <a:ea typeface="IBM Plex Sans Condensed"/>
                          <a:cs typeface="IBM Plex Sans Condensed"/>
                          <a:sym typeface="IBM Plex Sans Condensed"/>
                        </a:rPr>
                        <a:t>• N. di employee statisfation</a:t>
                      </a:r>
                      <a:endParaRPr sz="800" b="0" i="0" u="none" strike="noStrike" cap="none" dirty="0">
                        <a:solidFill>
                          <a:schemeClr val="dk1"/>
                        </a:solidFill>
                        <a:latin typeface="Georgia" panose="02040502050405020303" pitchFamily="18" charset="0"/>
                        <a:sym typeface="Arial"/>
                      </a:endParaRPr>
                    </a:p>
                  </a:txBody>
                  <a:tcPr marL="58642" marR="58642" marT="58642" marB="58642"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394820102"/>
                  </a:ext>
                </a:extLst>
              </a:tr>
            </a:tbl>
          </a:graphicData>
        </a:graphic>
      </p:graphicFrame>
    </p:spTree>
    <p:extLst>
      <p:ext uri="{BB962C8B-B14F-4D97-AF65-F5344CB8AC3E}">
        <p14:creationId xmlns:p14="http://schemas.microsoft.com/office/powerpoint/2010/main" val="2421406498"/>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La normativa – 2 comma art. 2086 cc </a:t>
            </a:r>
          </a:p>
        </p:txBody>
      </p:sp>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6</a:t>
            </a:fld>
            <a:endParaRPr lang="it-IT"/>
          </a:p>
        </p:txBody>
      </p:sp>
      <p:sp>
        <p:nvSpPr>
          <p:cNvPr id="5" name="Rettangolo 4"/>
          <p:cNvSpPr/>
          <p:nvPr/>
        </p:nvSpPr>
        <p:spPr>
          <a:xfrm>
            <a:off x="408373" y="2041864"/>
            <a:ext cx="8604997" cy="2308324"/>
          </a:xfrm>
          <a:prstGeom prst="rect">
            <a:avLst/>
          </a:prstGeom>
        </p:spPr>
        <p:txBody>
          <a:bodyPr wrap="square">
            <a:spAutoFit/>
          </a:bodyPr>
          <a:lstStyle/>
          <a:p>
            <a:pPr algn="just"/>
            <a:r>
              <a:rPr lang="it-IT" sz="1800" spc="90" dirty="0">
                <a:solidFill>
                  <a:schemeClr val="dk1"/>
                </a:solidFill>
                <a:latin typeface="Georgia" panose="02040502050405020303" pitchFamily="18" charset="0"/>
                <a:ea typeface="Georgia"/>
                <a:cs typeface="Verdana"/>
                <a:sym typeface="Georgia"/>
              </a:rPr>
              <a:t>L'imprenditore, che operi in </a:t>
            </a:r>
            <a:r>
              <a:rPr lang="it-IT" sz="1800" b="1" spc="90" dirty="0">
                <a:solidFill>
                  <a:srgbClr val="FF0000"/>
                </a:solidFill>
                <a:latin typeface="Georgia" panose="02040502050405020303" pitchFamily="18" charset="0"/>
                <a:ea typeface="Georgia"/>
                <a:cs typeface="Verdana"/>
                <a:sym typeface="Georgia"/>
              </a:rPr>
              <a:t>forma societaria o collettiva</a:t>
            </a:r>
            <a:r>
              <a:rPr lang="it-IT" sz="1800" spc="90" dirty="0">
                <a:solidFill>
                  <a:schemeClr val="dk1"/>
                </a:solidFill>
                <a:latin typeface="Georgia" panose="02040502050405020303" pitchFamily="18" charset="0"/>
                <a:ea typeface="Georgia"/>
                <a:cs typeface="Verdana"/>
                <a:sym typeface="Georgia"/>
              </a:rPr>
              <a:t>, ha </a:t>
            </a:r>
            <a:r>
              <a:rPr lang="it-IT" sz="1800" b="1" spc="90" dirty="0">
                <a:solidFill>
                  <a:srgbClr val="FF0000"/>
                </a:solidFill>
                <a:latin typeface="Georgia" panose="02040502050405020303" pitchFamily="18" charset="0"/>
                <a:ea typeface="Georgia"/>
                <a:cs typeface="Verdana"/>
                <a:sym typeface="Georgia"/>
              </a:rPr>
              <a:t>il dovere di istituire</a:t>
            </a:r>
            <a:r>
              <a:rPr lang="it-IT" sz="1800" spc="90" dirty="0">
                <a:solidFill>
                  <a:schemeClr val="dk1"/>
                </a:solidFill>
                <a:latin typeface="Georgia" panose="02040502050405020303" pitchFamily="18" charset="0"/>
                <a:ea typeface="Georgia"/>
                <a:cs typeface="Verdana"/>
                <a:sym typeface="Georgia"/>
              </a:rPr>
              <a:t> un assetto organizzativo, amministrativo e contabile </a:t>
            </a:r>
            <a:r>
              <a:rPr lang="it-IT" sz="1800" b="1" spc="90" dirty="0">
                <a:solidFill>
                  <a:srgbClr val="FF0000"/>
                </a:solidFill>
                <a:latin typeface="Georgia" panose="02040502050405020303" pitchFamily="18" charset="0"/>
                <a:ea typeface="Georgia"/>
                <a:cs typeface="Verdana"/>
                <a:sym typeface="Georgia"/>
              </a:rPr>
              <a:t>adeguato alla natura e alle dimensioni dell'impresa</a:t>
            </a:r>
            <a:r>
              <a:rPr lang="it-IT" sz="1800" spc="90" dirty="0">
                <a:solidFill>
                  <a:schemeClr val="dk1"/>
                </a:solidFill>
                <a:latin typeface="Georgia" panose="02040502050405020303" pitchFamily="18" charset="0"/>
                <a:ea typeface="Georgia"/>
                <a:cs typeface="Verdana"/>
                <a:sym typeface="Georgia"/>
              </a:rPr>
              <a:t>, </a:t>
            </a:r>
            <a:r>
              <a:rPr lang="it-IT" sz="1800" b="1" spc="90" dirty="0">
                <a:solidFill>
                  <a:srgbClr val="FF0000"/>
                </a:solidFill>
                <a:latin typeface="Georgia" panose="02040502050405020303" pitchFamily="18" charset="0"/>
                <a:ea typeface="Georgia"/>
                <a:cs typeface="Verdana"/>
                <a:sym typeface="Georgia"/>
              </a:rPr>
              <a:t>anche</a:t>
            </a:r>
            <a:r>
              <a:rPr lang="it-IT" sz="1800" spc="90" dirty="0">
                <a:solidFill>
                  <a:schemeClr val="dk1"/>
                </a:solidFill>
                <a:latin typeface="Georgia" panose="02040502050405020303" pitchFamily="18" charset="0"/>
                <a:ea typeface="Georgia"/>
                <a:cs typeface="Verdana"/>
                <a:sym typeface="Georgia"/>
              </a:rPr>
              <a:t> in </a:t>
            </a:r>
            <a:r>
              <a:rPr lang="it-IT" sz="1800" b="1" spc="90" dirty="0">
                <a:solidFill>
                  <a:schemeClr val="dk1"/>
                </a:solidFill>
                <a:latin typeface="Georgia" panose="02040502050405020303" pitchFamily="18" charset="0"/>
                <a:ea typeface="Georgia"/>
                <a:cs typeface="Verdana"/>
                <a:sym typeface="Georgia"/>
              </a:rPr>
              <a:t>funzione della rilevazione tempestiva della crisi dell'impresa e della perdita della continuità aziendale, </a:t>
            </a:r>
            <a:r>
              <a:rPr lang="it-IT" sz="1800" spc="90" dirty="0">
                <a:solidFill>
                  <a:schemeClr val="dk1"/>
                </a:solidFill>
                <a:latin typeface="Georgia" panose="02040502050405020303" pitchFamily="18" charset="0"/>
                <a:ea typeface="Georgia"/>
                <a:cs typeface="Verdana"/>
                <a:sym typeface="Georgia"/>
              </a:rPr>
              <a:t>nonché di attivarsi senza indugio per l'adozione e l'attuazione di uno degli </a:t>
            </a:r>
            <a:r>
              <a:rPr lang="it-IT" sz="1800" b="1" spc="90" dirty="0">
                <a:solidFill>
                  <a:schemeClr val="dk1"/>
                </a:solidFill>
                <a:latin typeface="Georgia" panose="02040502050405020303" pitchFamily="18" charset="0"/>
                <a:ea typeface="Georgia"/>
                <a:cs typeface="Verdana"/>
                <a:sym typeface="Georgia"/>
              </a:rPr>
              <a:t>strumenti previsti dall'ordinamento per il superamento della crisi e il recupero della continuità aziendale.</a:t>
            </a:r>
            <a:endParaRPr lang="it-IT" b="1" dirty="0"/>
          </a:p>
        </p:txBody>
      </p:sp>
      <p:cxnSp>
        <p:nvCxnSpPr>
          <p:cNvPr id="8" name="Connettore 2 7"/>
          <p:cNvCxnSpPr/>
          <p:nvPr/>
        </p:nvCxnSpPr>
        <p:spPr>
          <a:xfrm>
            <a:off x="5299966" y="2155786"/>
            <a:ext cx="35511" cy="2441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4279034" y="4645972"/>
            <a:ext cx="2112885" cy="10298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estensione dei soggetti interessati (non più solo spa (art. 2381 cc)</a:t>
            </a:r>
          </a:p>
        </p:txBody>
      </p:sp>
      <p:cxnSp>
        <p:nvCxnSpPr>
          <p:cNvPr id="12" name="Connettore 2 11"/>
          <p:cNvCxnSpPr/>
          <p:nvPr/>
        </p:nvCxnSpPr>
        <p:spPr>
          <a:xfrm>
            <a:off x="7421913" y="2613117"/>
            <a:ext cx="8879" cy="20417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Rettangolo 12"/>
          <p:cNvSpPr/>
          <p:nvPr/>
        </p:nvSpPr>
        <p:spPr>
          <a:xfrm>
            <a:off x="6689322" y="4622316"/>
            <a:ext cx="1677880" cy="10534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Esplicita imposizione di istituzione degli adeguati assetti</a:t>
            </a:r>
          </a:p>
        </p:txBody>
      </p:sp>
      <p:cxnSp>
        <p:nvCxnSpPr>
          <p:cNvPr id="16" name="Connettore 2 15"/>
          <p:cNvCxnSpPr/>
          <p:nvPr/>
        </p:nvCxnSpPr>
        <p:spPr>
          <a:xfrm>
            <a:off x="1802167" y="3071674"/>
            <a:ext cx="44388" cy="1642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ttangolo 16"/>
          <p:cNvSpPr/>
          <p:nvPr/>
        </p:nvSpPr>
        <p:spPr>
          <a:xfrm>
            <a:off x="408373" y="4723460"/>
            <a:ext cx="2441359" cy="10292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Richiamo alla natura e dimensione dell’impresa </a:t>
            </a:r>
            <a:r>
              <a:rPr lang="it-IT" dirty="0" err="1">
                <a:solidFill>
                  <a:schemeClr val="tx1"/>
                </a:solidFill>
              </a:rPr>
              <a:t>affinchè</a:t>
            </a:r>
            <a:r>
              <a:rPr lang="it-IT" dirty="0">
                <a:solidFill>
                  <a:schemeClr val="tx1"/>
                </a:solidFill>
              </a:rPr>
              <a:t> l’assetto sia adeguato (</a:t>
            </a:r>
            <a:r>
              <a:rPr lang="it-IT" dirty="0" err="1">
                <a:solidFill>
                  <a:schemeClr val="tx1"/>
                </a:solidFill>
              </a:rPr>
              <a:t>rif.</a:t>
            </a:r>
            <a:r>
              <a:rPr lang="it-IT" dirty="0">
                <a:solidFill>
                  <a:schemeClr val="tx1"/>
                </a:solidFill>
              </a:rPr>
              <a:t> Art. 2381 cc)</a:t>
            </a:r>
          </a:p>
        </p:txBody>
      </p:sp>
      <p:cxnSp>
        <p:nvCxnSpPr>
          <p:cNvPr id="19" name="Connettore 2 18"/>
          <p:cNvCxnSpPr/>
          <p:nvPr/>
        </p:nvCxnSpPr>
        <p:spPr>
          <a:xfrm>
            <a:off x="8265111" y="3071674"/>
            <a:ext cx="17755" cy="2778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ttangolo 19"/>
          <p:cNvSpPr/>
          <p:nvPr/>
        </p:nvSpPr>
        <p:spPr>
          <a:xfrm>
            <a:off x="326571" y="5951528"/>
            <a:ext cx="9008481" cy="5025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Richiamo indiretto alla funzione fisiologica (prima ancora che patologica) delle best </a:t>
            </a:r>
            <a:r>
              <a:rPr lang="it-IT" dirty="0" err="1">
                <a:solidFill>
                  <a:schemeClr val="tx1"/>
                </a:solidFill>
              </a:rPr>
              <a:t>practices</a:t>
            </a:r>
            <a:r>
              <a:rPr lang="it-IT" dirty="0">
                <a:solidFill>
                  <a:schemeClr val="tx1"/>
                </a:solidFill>
              </a:rPr>
              <a:t> riferite al governo delle aziende</a:t>
            </a:r>
          </a:p>
        </p:txBody>
      </p:sp>
    </p:spTree>
    <p:extLst>
      <p:ext uri="{BB962C8B-B14F-4D97-AF65-F5344CB8AC3E}">
        <p14:creationId xmlns:p14="http://schemas.microsoft.com/office/powerpoint/2010/main" val="59198444"/>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0547" y="821094"/>
            <a:ext cx="9000153" cy="989045"/>
          </a:xfrm>
        </p:spPr>
        <p:txBody>
          <a:bodyPr/>
          <a:lstStyle/>
          <a:p>
            <a:r>
              <a:rPr lang="it-IT" sz="3200" dirty="0">
                <a:solidFill>
                  <a:schemeClr val="accent6">
                    <a:lumMod val="75000"/>
                  </a:schemeClr>
                </a:solidFill>
                <a:latin typeface="Georgia" panose="02040502050405020303" pitchFamily="18" charset="0"/>
              </a:rPr>
              <a:t>ESG e sostenibilità ambientale </a:t>
            </a:r>
            <a:endParaRPr lang="it-IT" sz="3200" dirty="0"/>
          </a:p>
        </p:txBody>
      </p:sp>
      <p:sp>
        <p:nvSpPr>
          <p:cNvPr id="3" name="Segnaposto testo 2"/>
          <p:cNvSpPr>
            <a:spLocks noGrp="1"/>
          </p:cNvSpPr>
          <p:nvPr>
            <p:ph type="body" idx="1"/>
          </p:nvPr>
        </p:nvSpPr>
        <p:spPr>
          <a:xfrm>
            <a:off x="410547" y="1899821"/>
            <a:ext cx="9000153" cy="4674017"/>
          </a:xfrm>
        </p:spPr>
        <p:txBody>
          <a:bodyPr/>
          <a:lstStyle/>
          <a:p>
            <a:pPr marL="114300" indent="0" algn="just" fontAlgn="base">
              <a:buNone/>
            </a:pPr>
            <a:r>
              <a:rPr lang="it-IT" sz="1800" dirty="0"/>
              <a:t>Il Consiglio nazionale dei commercialisti ha tradotto il documento “</a:t>
            </a:r>
            <a:r>
              <a:rPr lang="it-IT" sz="1800" u="sng" dirty="0">
                <a:hlinkClick r:id="rId2"/>
              </a:rPr>
              <a:t>Small Business </a:t>
            </a:r>
            <a:r>
              <a:rPr lang="it-IT" sz="1800" u="sng" dirty="0" err="1">
                <a:hlinkClick r:id="rId2"/>
              </a:rPr>
              <a:t>Sustainability</a:t>
            </a:r>
            <a:r>
              <a:rPr lang="it-IT" sz="1800" u="sng" dirty="0">
                <a:hlinkClick r:id="rId2"/>
              </a:rPr>
              <a:t> </a:t>
            </a:r>
            <a:r>
              <a:rPr lang="it-IT" sz="1800" u="sng" dirty="0" err="1">
                <a:hlinkClick r:id="rId2"/>
              </a:rPr>
              <a:t>Checklist</a:t>
            </a:r>
            <a:r>
              <a:rPr lang="it-IT" sz="1800" dirty="0"/>
              <a:t>”, pubblicato a fine novembre dall’IFAC (International </a:t>
            </a:r>
            <a:r>
              <a:rPr lang="it-IT" sz="1800" dirty="0" err="1"/>
              <a:t>Federation</a:t>
            </a:r>
            <a:r>
              <a:rPr lang="it-IT" sz="1800" dirty="0"/>
              <a:t> of </a:t>
            </a:r>
            <a:r>
              <a:rPr lang="it-IT" sz="1800" dirty="0" err="1"/>
              <a:t>Accountants</a:t>
            </a:r>
            <a:r>
              <a:rPr lang="it-IT" sz="1800" dirty="0"/>
              <a:t>) - di cui il Consiglio Nazionale è membro – realizzato al fine di fornire alle </a:t>
            </a:r>
            <a:r>
              <a:rPr lang="it-IT" sz="1800" b="1" dirty="0"/>
              <a:t>piccole e medie imprese uno strumento per </a:t>
            </a:r>
            <a:r>
              <a:rPr lang="it-IT" sz="1800" dirty="0"/>
              <a:t>affrontare la complessità della sostenibilità. </a:t>
            </a:r>
          </a:p>
          <a:p>
            <a:pPr marL="114300" indent="0" algn="just" fontAlgn="base">
              <a:buNone/>
            </a:pPr>
            <a:r>
              <a:rPr lang="it-IT" sz="1800" dirty="0"/>
              <a:t>Destinatarie del documento sono, infatti, le </a:t>
            </a:r>
            <a:r>
              <a:rPr lang="it-IT" sz="1800" b="1" dirty="0"/>
              <a:t>piccole e medie imprese</a:t>
            </a:r>
            <a:r>
              <a:rPr lang="it-IT" sz="1800" dirty="0"/>
              <a:t>, che tuttavia saranno interessate direttamente dalla CSRD (Corporate </a:t>
            </a:r>
            <a:r>
              <a:rPr lang="it-IT" sz="1800" dirty="0" err="1"/>
              <a:t>Sustainability</a:t>
            </a:r>
            <a:r>
              <a:rPr lang="it-IT" sz="1800" dirty="0"/>
              <a:t> Reporting Directive) </a:t>
            </a:r>
            <a:r>
              <a:rPr lang="it-IT" sz="1800" b="1" dirty="0"/>
              <a:t>solo dal 2026 </a:t>
            </a:r>
            <a:r>
              <a:rPr lang="it-IT" sz="1800" dirty="0"/>
              <a:t>ma che in modo indiretto, potrebbero dover affrontarne gli effetti ben prima, per via delle </a:t>
            </a:r>
            <a:r>
              <a:rPr lang="it-IT" sz="1800" b="1" dirty="0"/>
              <a:t>richieste provenienti dalle grandi imprese quotate con le quali intrattengono le loro relazioni commerciali. </a:t>
            </a:r>
          </a:p>
          <a:p>
            <a:pPr marL="114300" indent="0" algn="just" fontAlgn="base">
              <a:buNone/>
            </a:pPr>
            <a:r>
              <a:rPr lang="it-IT" sz="1800" dirty="0"/>
              <a:t>Proprio in ragione dell’entrata in vigore della CSDD (Corporate </a:t>
            </a:r>
            <a:r>
              <a:rPr lang="it-IT" sz="1800" dirty="0" err="1"/>
              <a:t>Sustainability</a:t>
            </a:r>
            <a:r>
              <a:rPr lang="it-IT" sz="1800" dirty="0"/>
              <a:t> Due </a:t>
            </a:r>
            <a:r>
              <a:rPr lang="it-IT" sz="1800" dirty="0" err="1"/>
              <a:t>Diligence</a:t>
            </a:r>
            <a:r>
              <a:rPr lang="it-IT" sz="1800" dirty="0"/>
              <a:t> Directive), le catene di fornitura delle grandi aziende saranno sempre più tracciate e dovranno rispondere a maggiori requisiti di trasparenza, coinvolgendo così anche le PMI che ne fanno parte. </a:t>
            </a:r>
          </a:p>
          <a:p>
            <a:pPr marL="114300" indent="0">
              <a:buNone/>
            </a:pP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60</a:t>
            </a:fld>
            <a:endParaRPr lang="it-IT"/>
          </a:p>
        </p:txBody>
      </p:sp>
    </p:spTree>
    <p:extLst>
      <p:ext uri="{BB962C8B-B14F-4D97-AF65-F5344CB8AC3E}">
        <p14:creationId xmlns:p14="http://schemas.microsoft.com/office/powerpoint/2010/main" val="4050568067"/>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8593" y="593891"/>
            <a:ext cx="8915400" cy="759273"/>
          </a:xfrm>
        </p:spPr>
        <p:txBody>
          <a:bodyPr/>
          <a:lstStyle/>
          <a:p>
            <a:r>
              <a:rPr lang="it-IT" sz="2800" dirty="0">
                <a:solidFill>
                  <a:schemeClr val="accent6">
                    <a:lumMod val="75000"/>
                  </a:schemeClr>
                </a:solidFill>
                <a:latin typeface="Georgia" panose="02040502050405020303" pitchFamily="18" charset="0"/>
              </a:rPr>
              <a:t>ESG e sostenibilità ambientale </a:t>
            </a:r>
          </a:p>
        </p:txBody>
      </p:sp>
      <p:sp>
        <p:nvSpPr>
          <p:cNvPr id="4" name="Segnaposto numero diapositiva 3"/>
          <p:cNvSpPr>
            <a:spLocks noGrp="1"/>
          </p:cNvSpPr>
          <p:nvPr>
            <p:ph type="sldNum" idx="12"/>
          </p:nvPr>
        </p:nvSpPr>
        <p:spPr>
          <a:xfrm>
            <a:off x="4777831" y="6264108"/>
            <a:ext cx="825500" cy="366712"/>
          </a:xfrm>
        </p:spPr>
        <p:txBody>
          <a:bodyPr/>
          <a:lstStyle/>
          <a:p>
            <a:pPr marL="0" lvl="0" indent="0" algn="r" rtl="0">
              <a:spcBef>
                <a:spcPts val="0"/>
              </a:spcBef>
              <a:spcAft>
                <a:spcPts val="0"/>
              </a:spcAft>
              <a:buNone/>
            </a:pPr>
            <a:fld id="{00000000-1234-1234-1234-123412341234}" type="slidenum">
              <a:rPr lang="it-IT" sz="1400" smtClean="0"/>
              <a:t>61</a:t>
            </a:fld>
            <a:endParaRPr lang="it-IT" dirty="0"/>
          </a:p>
        </p:txBody>
      </p:sp>
      <p:graphicFrame>
        <p:nvGraphicFramePr>
          <p:cNvPr id="7" name="Diagramma 6"/>
          <p:cNvGraphicFramePr/>
          <p:nvPr>
            <p:extLst>
              <p:ext uri="{D42A27DB-BD31-4B8C-83A1-F6EECF244321}">
                <p14:modId xmlns:p14="http://schemas.microsoft.com/office/powerpoint/2010/main" val="1457890755"/>
              </p:ext>
            </p:extLst>
          </p:nvPr>
        </p:nvGraphicFramePr>
        <p:xfrm>
          <a:off x="389417" y="973527"/>
          <a:ext cx="9013751" cy="4992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7514243"/>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446567" y="837938"/>
            <a:ext cx="8839845" cy="5522886"/>
          </a:xfrm>
        </p:spPr>
        <p:txBody>
          <a:bodyPr/>
          <a:lstStyle/>
          <a:p>
            <a:endParaRPr lang="it-IT" sz="1600" dirty="0"/>
          </a:p>
          <a:p>
            <a:endParaRPr lang="it-IT" sz="1600" dirty="0"/>
          </a:p>
          <a:p>
            <a:endParaRPr lang="it-IT" sz="1600" dirty="0"/>
          </a:p>
          <a:p>
            <a:endParaRPr lang="it-IT" sz="1600" dirty="0"/>
          </a:p>
          <a:p>
            <a:endParaRPr lang="it-IT" sz="1600" dirty="0"/>
          </a:p>
          <a:p>
            <a:endParaRPr lang="it-IT" sz="1600" dirty="0"/>
          </a:p>
          <a:p>
            <a:pPr marL="114300" indent="0" algn="ctr">
              <a:buNone/>
            </a:pPr>
            <a:r>
              <a:rPr lang="it-IT" sz="1600" dirty="0">
                <a:solidFill>
                  <a:schemeClr val="accent6">
                    <a:lumMod val="75000"/>
                  </a:schemeClr>
                </a:solidFill>
              </a:rPr>
              <a:t>AMBIENTE</a:t>
            </a:r>
          </a:p>
          <a:p>
            <a:pPr marL="114300" indent="0" algn="ctr">
              <a:buNone/>
            </a:pPr>
            <a:endParaRPr lang="it-IT" sz="800" b="1" dirty="0">
              <a:solidFill>
                <a:schemeClr val="accent6">
                  <a:lumMod val="75000"/>
                </a:schemeClr>
              </a:solidFill>
            </a:endParaRPr>
          </a:p>
          <a:p>
            <a:pPr marL="114300" indent="0" algn="just">
              <a:buNone/>
            </a:pPr>
            <a:r>
              <a:rPr lang="it-IT" sz="1600" dirty="0"/>
              <a:t>Il cambiamento climatico è sicuramente legato alle emissioni di gas a effetto serra (GHG), che tutte le imprese devono gestire e ridurre. Ci sono anche molte altre aree di interesse che potrebbero essere rilevanti per le piccole imprese, tra cui l'inquinamento, i rifiuti, la conservazione dell'acqua, l'energia e la biodiversità. Questi aspetti potrebbero diventare sempre più importanti da comprendere, con lo sviluppo di nuovi standard e best </a:t>
            </a:r>
            <a:r>
              <a:rPr lang="it-IT" sz="1600" dirty="0" err="1"/>
              <a:t>practice</a:t>
            </a:r>
            <a:r>
              <a:rPr lang="it-IT" sz="1600" dirty="0"/>
              <a:t>.</a:t>
            </a:r>
          </a:p>
          <a:p>
            <a:pPr marL="114300" indent="0" algn="just">
              <a:buNone/>
            </a:pPr>
            <a:r>
              <a:rPr lang="it-IT" sz="1600" dirty="0"/>
              <a:t>È importante capire quali siano i fattori più rilevanti dal punto di vista dei rischi e delle opportunità aziendali. </a:t>
            </a:r>
          </a:p>
          <a:p>
            <a:pPr marL="114300" indent="0" algn="just">
              <a:buNone/>
            </a:pPr>
            <a:r>
              <a:rPr lang="it-IT" sz="1600" dirty="0"/>
              <a:t>Le seguenti iniziative ambientali potrebbero essere prese in considerazione per capire quale sia l'impatto sulla vostra attività e identificare le azioni da intraprendere.</a:t>
            </a:r>
          </a:p>
          <a:p>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62</a:t>
            </a:fld>
            <a:endParaRPr lang="it-IT" dirty="0"/>
          </a:p>
        </p:txBody>
      </p:sp>
      <p:pic>
        <p:nvPicPr>
          <p:cNvPr id="6" name="Image 29"/>
          <p:cNvPicPr/>
          <p:nvPr/>
        </p:nvPicPr>
        <p:blipFill>
          <a:blip r:embed="rId2" cstate="print"/>
          <a:stretch>
            <a:fillRect/>
          </a:stretch>
        </p:blipFill>
        <p:spPr>
          <a:xfrm>
            <a:off x="659219" y="837938"/>
            <a:ext cx="8627194" cy="1554388"/>
          </a:xfrm>
          <a:prstGeom prst="rect">
            <a:avLst/>
          </a:prstGeom>
        </p:spPr>
      </p:pic>
    </p:spTree>
    <p:extLst>
      <p:ext uri="{BB962C8B-B14F-4D97-AF65-F5344CB8AC3E}">
        <p14:creationId xmlns:p14="http://schemas.microsoft.com/office/powerpoint/2010/main" val="3782713933"/>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63</a:t>
            </a:fld>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3043167977"/>
              </p:ext>
            </p:extLst>
          </p:nvPr>
        </p:nvGraphicFramePr>
        <p:xfrm>
          <a:off x="396520" y="649264"/>
          <a:ext cx="9236577" cy="5453825"/>
        </p:xfrm>
        <a:graphic>
          <a:graphicData uri="http://schemas.openxmlformats.org/drawingml/2006/table">
            <a:tbl>
              <a:tblPr firstRow="1" firstCol="1" lastRow="1" lastCol="1" bandRow="1" bandCol="1"/>
              <a:tblGrid>
                <a:gridCol w="2094105">
                  <a:extLst>
                    <a:ext uri="{9D8B030D-6E8A-4147-A177-3AD203B41FA5}">
                      <a16:colId xmlns:a16="http://schemas.microsoft.com/office/drawing/2014/main" val="20000"/>
                    </a:ext>
                  </a:extLst>
                </a:gridCol>
                <a:gridCol w="5338605">
                  <a:extLst>
                    <a:ext uri="{9D8B030D-6E8A-4147-A177-3AD203B41FA5}">
                      <a16:colId xmlns:a16="http://schemas.microsoft.com/office/drawing/2014/main" val="20001"/>
                    </a:ext>
                  </a:extLst>
                </a:gridCol>
                <a:gridCol w="1803867">
                  <a:extLst>
                    <a:ext uri="{9D8B030D-6E8A-4147-A177-3AD203B41FA5}">
                      <a16:colId xmlns:a16="http://schemas.microsoft.com/office/drawing/2014/main" val="20002"/>
                    </a:ext>
                  </a:extLst>
                </a:gridCol>
              </a:tblGrid>
              <a:tr h="288143">
                <a:tc>
                  <a:txBody>
                    <a:bodyPr/>
                    <a:lstStyle/>
                    <a:p>
                      <a:pPr marL="90805">
                        <a:spcBef>
                          <a:spcPts val="450"/>
                        </a:spcBef>
                        <a:spcAft>
                          <a:spcPts val="0"/>
                        </a:spcAft>
                      </a:pPr>
                      <a:r>
                        <a:rPr lang="it-IT" sz="800" b="1" spc="-10"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Iniziative</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9746"/>
                    </a:solidFill>
                  </a:tcPr>
                </a:tc>
                <a:tc>
                  <a:txBody>
                    <a:bodyPr/>
                    <a:lstStyle/>
                    <a:p>
                      <a:pPr marL="92075">
                        <a:spcBef>
                          <a:spcPts val="450"/>
                        </a:spcBef>
                        <a:spcAft>
                          <a:spcPts val="0"/>
                        </a:spcAft>
                      </a:pPr>
                      <a:r>
                        <a:rPr lang="it-IT" sz="800" b="1">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Azioni</a:t>
                      </a:r>
                      <a:r>
                        <a:rPr lang="it-IT" sz="800" b="1" spc="2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 </a:t>
                      </a:r>
                      <a:r>
                        <a:rPr lang="it-IT" sz="800" b="1">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da</a:t>
                      </a:r>
                      <a:r>
                        <a:rPr lang="it-IT" sz="800" b="1" spc="35">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 </a:t>
                      </a:r>
                      <a:r>
                        <a:rPr lang="it-IT" sz="800" b="1" spc="-1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valutare</a:t>
                      </a:r>
                      <a:endParaRPr lang="it-IT" sz="80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9746"/>
                    </a:solidFill>
                  </a:tcPr>
                </a:tc>
                <a:tc>
                  <a:txBody>
                    <a:bodyPr/>
                    <a:lstStyle/>
                    <a:p>
                      <a:pPr marL="90805">
                        <a:spcBef>
                          <a:spcPts val="450"/>
                        </a:spcBef>
                        <a:spcAft>
                          <a:spcPts val="0"/>
                        </a:spcAft>
                      </a:pPr>
                      <a:r>
                        <a:rPr lang="it-IT" sz="800" b="1" spc="-1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Commenti</a:t>
                      </a:r>
                      <a:endParaRPr lang="it-IT" sz="80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9746"/>
                    </a:solidFill>
                  </a:tcPr>
                </a:tc>
                <a:extLst>
                  <a:ext uri="{0D108BD9-81ED-4DB2-BD59-A6C34878D82A}">
                    <a16:rowId xmlns:a16="http://schemas.microsoft.com/office/drawing/2014/main" val="10000"/>
                  </a:ext>
                </a:extLst>
              </a:tr>
              <a:tr h="1059306">
                <a:tc>
                  <a:txBody>
                    <a:bodyPr/>
                    <a:lstStyle/>
                    <a:p>
                      <a:pPr marL="90805" marR="168275">
                        <a:lnSpc>
                          <a:spcPct val="112000"/>
                        </a:lnSpc>
                        <a:spcBef>
                          <a:spcPts val="460"/>
                        </a:spcBef>
                        <a:spcAft>
                          <a:spcPts val="0"/>
                        </a:spcAft>
                      </a:pPr>
                      <a:r>
                        <a:rPr lang="it-IT" sz="800" dirty="0">
                          <a:effectLst/>
                          <a:latin typeface="Georgia" panose="02040502050405020303" pitchFamily="18" charset="0"/>
                          <a:ea typeface="Calibri" panose="020F0502020204030204" pitchFamily="34" charset="0"/>
                          <a:cs typeface="Times New Roman" panose="02020603050405020304" pitchFamily="18" charset="0"/>
                        </a:rPr>
                        <a:t>Valutare</a:t>
                      </a:r>
                      <a:r>
                        <a:rPr lang="it-IT" sz="800" spc="40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il</a:t>
                      </a:r>
                      <a:r>
                        <a:rPr lang="it-IT" sz="800" spc="40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rischio di business</a:t>
                      </a:r>
                      <a:r>
                        <a:rPr lang="it-IT" sz="800" spc="40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dei</a:t>
                      </a:r>
                      <a:r>
                        <a:rPr lang="it-IT" sz="800" spc="40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fattori ambientali</a:t>
                      </a:r>
                      <a:r>
                        <a:rPr lang="it-IT" sz="800" spc="40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che potrebbero</a:t>
                      </a:r>
                      <a:r>
                        <a:rPr lang="it-IT" sz="800" spc="245"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influenzare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l'attività</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342900" marR="261620" lvl="0" indent="-161925">
                        <a:lnSpc>
                          <a:spcPts val="1150"/>
                        </a:lnSpc>
                        <a:spcBef>
                          <a:spcPts val="345"/>
                        </a:spcBef>
                        <a:spcAft>
                          <a:spcPts val="0"/>
                        </a:spcAft>
                        <a:buClr>
                          <a:srgbClr val="005288"/>
                        </a:buClr>
                        <a:buSzPts val="850"/>
                        <a:buFont typeface="Calibri" panose="020F0502020204030204" pitchFamily="34" charset="0"/>
                        <a:buChar char="•"/>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Con il supporto dell'analisi SWOT sopra indicata, considerare i fattori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ambientali quali il cambiamento climatico, i rifiuti, le condizioni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meteorologiche estreme, la biodiversità, l'energia e le tasse/i prezzi sul</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carbone; per identificare le aree prioritarie, capire quali rischi specifici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possono derivare per la vostra impresa da questi fattori, quantificare il loro</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impatto nonché la probabilità che si verifichino.</a:t>
                      </a: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196850">
                        <a:spcAft>
                          <a:spcPts val="0"/>
                        </a:spcAft>
                      </a:pPr>
                      <a:r>
                        <a:rPr lang="it-IT" sz="800">
                          <a:effectLst/>
                          <a:latin typeface="Georgia" panose="02040502050405020303" pitchFamily="18" charset="0"/>
                          <a:ea typeface="Calibri" panose="020F0502020204030204" pitchFamily="34" charset="0"/>
                          <a:cs typeface="Calibri" panose="020F0502020204030204" pitchFamily="34" charset="0"/>
                        </a:rPr>
                        <a:t> </a:t>
                      </a:r>
                      <a:endParaRPr lang="it-IT" sz="80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extLst>
                  <a:ext uri="{0D108BD9-81ED-4DB2-BD59-A6C34878D82A}">
                    <a16:rowId xmlns:a16="http://schemas.microsoft.com/office/drawing/2014/main" val="10001"/>
                  </a:ext>
                </a:extLst>
              </a:tr>
              <a:tr h="4106376">
                <a:tc>
                  <a:txBody>
                    <a:bodyPr/>
                    <a:lstStyle/>
                    <a:p>
                      <a:pPr marL="83185">
                        <a:lnSpc>
                          <a:spcPct val="115000"/>
                        </a:lnSpc>
                        <a:spcBef>
                          <a:spcPts val="405"/>
                        </a:spcBef>
                        <a:spcAft>
                          <a:spcPts val="0"/>
                        </a:spcAft>
                      </a:pPr>
                      <a:r>
                        <a:rPr lang="it-IT" sz="800">
                          <a:effectLst/>
                          <a:latin typeface="Georgia" panose="02040502050405020303" pitchFamily="18" charset="0"/>
                          <a:ea typeface="Calibri" panose="020F0502020204030204" pitchFamily="34" charset="0"/>
                          <a:cs typeface="Times New Roman" panose="02020603050405020304" pitchFamily="18" charset="0"/>
                        </a:rPr>
                        <a:t>Sviluppare una politica</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ambientale</a:t>
                      </a:r>
                      <a:r>
                        <a:rPr lang="it-IT" sz="800" spc="3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e</a:t>
                      </a:r>
                      <a:r>
                        <a:rPr lang="it-IT" sz="800" spc="25">
                          <a:effectLst/>
                          <a:latin typeface="Georgia" panose="02040502050405020303" pitchFamily="18" charset="0"/>
                          <a:ea typeface="Calibri" panose="020F0502020204030204" pitchFamily="34" charset="0"/>
                          <a:cs typeface="Times New Roman" panose="02020603050405020304" pitchFamily="18" charset="0"/>
                        </a:rPr>
                        <a:t> </a:t>
                      </a:r>
                      <a:r>
                        <a:rPr lang="it-IT" sz="800" spc="-10">
                          <a:effectLst/>
                          <a:latin typeface="Georgia" panose="02040502050405020303" pitchFamily="18" charset="0"/>
                          <a:ea typeface="Calibri" panose="020F0502020204030204" pitchFamily="34" charset="0"/>
                          <a:cs typeface="Times New Roman" panose="02020603050405020304" pitchFamily="18" charset="0"/>
                        </a:rPr>
                        <a:t>integrare</a:t>
                      </a:r>
                      <a:endParaRPr lang="it-IT" sz="800">
                        <a:effectLst/>
                        <a:latin typeface="Georgia" panose="02040502050405020303" pitchFamily="18" charset="0"/>
                        <a:ea typeface="Calibri" panose="020F0502020204030204" pitchFamily="34" charset="0"/>
                        <a:cs typeface="Times New Roman" panose="02020603050405020304" pitchFamily="18" charset="0"/>
                      </a:endParaRPr>
                    </a:p>
                    <a:p>
                      <a:pPr marL="83185" marR="48260">
                        <a:lnSpc>
                          <a:spcPct val="113000"/>
                        </a:lnSpc>
                        <a:spcAft>
                          <a:spcPts val="0"/>
                        </a:spcAft>
                      </a:pPr>
                      <a:r>
                        <a:rPr lang="it-IT" sz="800">
                          <a:effectLst/>
                          <a:latin typeface="Georgia" panose="02040502050405020303" pitchFamily="18" charset="0"/>
                          <a:ea typeface="Calibri" panose="020F0502020204030204" pitchFamily="34" charset="0"/>
                          <a:cs typeface="Times New Roman" panose="02020603050405020304" pitchFamily="18" charset="0"/>
                        </a:rPr>
                        <a:t>l'impegno per l'ambiente negli</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obiettivi e nella strategia</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dell'azienda (assicurandosi che</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ne rifletta la cultura e la</a:t>
                      </a:r>
                      <a:r>
                        <a:rPr lang="it-IT" sz="800" spc="400">
                          <a:effectLst/>
                          <a:latin typeface="Georgia" panose="02040502050405020303" pitchFamily="18" charset="0"/>
                          <a:ea typeface="Calibri" panose="020F0502020204030204" pitchFamily="34" charset="0"/>
                          <a:cs typeface="Times New Roman" panose="02020603050405020304" pitchFamily="18" charset="0"/>
                        </a:rPr>
                        <a:t> </a:t>
                      </a:r>
                      <a:r>
                        <a:rPr lang="it-IT" sz="800" spc="-10">
                          <a:effectLst/>
                          <a:latin typeface="Georgia" panose="02040502050405020303" pitchFamily="18" charset="0"/>
                          <a:ea typeface="Calibri" panose="020F0502020204030204" pitchFamily="34" charset="0"/>
                          <a:cs typeface="Times New Roman" panose="02020603050405020304" pitchFamily="18" charset="0"/>
                        </a:rPr>
                        <a:t>natura)</a:t>
                      </a:r>
                      <a:endParaRPr lang="it-IT" sz="80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342900" marR="455930" lvl="0" indent="-161925" algn="just">
                        <a:lnSpc>
                          <a:spcPct val="115000"/>
                        </a:lnSpc>
                        <a:spcBef>
                          <a:spcPts val="405"/>
                        </a:spcBef>
                        <a:spcAft>
                          <a:spcPts val="0"/>
                        </a:spcAft>
                        <a:buClr>
                          <a:srgbClr val="005288"/>
                        </a:buClr>
                        <a:buSzPts val="850"/>
                        <a:buFont typeface="Calibri" panose="020F0502020204030204" pitchFamily="34" charset="0"/>
                        <a:buChar char="•"/>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Stabilire obiettivi e traguardi a sostegno della politica ambientale,</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compresa la riduzione dei rifiuti e del consumo di risorse.</a:t>
                      </a:r>
                    </a:p>
                    <a:p>
                      <a:pPr marL="342900" marR="455930" lvl="0" indent="-161925" algn="just">
                        <a:lnSpc>
                          <a:spcPct val="115000"/>
                        </a:lnSpc>
                        <a:spcBef>
                          <a:spcPts val="425"/>
                        </a:spcBef>
                        <a:spcAft>
                          <a:spcPts val="0"/>
                        </a:spcAft>
                        <a:buClr>
                          <a:srgbClr val="005288"/>
                        </a:buClr>
                        <a:buSzPts val="850"/>
                        <a:buFont typeface="Calibri" panose="020F0502020204030204" pitchFamily="34" charset="0"/>
                        <a:buChar char="•"/>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Stabilire un budget e allocare le risorse per raggiungere gli obiettivi e 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traguardi.</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marR="455930" lvl="0" indent="-161925" algn="just">
                        <a:lnSpc>
                          <a:spcPct val="113000"/>
                        </a:lnSpc>
                        <a:spcBef>
                          <a:spcPts val="430"/>
                        </a:spcBef>
                        <a:spcAft>
                          <a:spcPts val="0"/>
                        </a:spcAft>
                        <a:buClr>
                          <a:srgbClr val="005288"/>
                        </a:buClr>
                        <a:buSzPts val="850"/>
                        <a:buFont typeface="Calibri" panose="020F0502020204030204" pitchFamily="34" charset="0"/>
                        <a:buChar char="•"/>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Assicurarsi che la politica ambientale tenga conto dei rischi e delle</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opportunità aziendali legati ai fattori ambientali (vedi sopra). Ad</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esempio, si dovrebbero riservare fondi per adeguare, o addirittura per</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sospendere, quei prodotti</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o servizi</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il cui</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impatto ambientale</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rappresenti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un</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problema.</a:t>
                      </a:r>
                    </a:p>
                    <a:p>
                      <a:pPr marL="342900" marR="457200" lvl="0" indent="-161925" algn="just">
                        <a:lnSpc>
                          <a:spcPct val="115000"/>
                        </a:lnSpc>
                        <a:spcBef>
                          <a:spcPts val="445"/>
                        </a:spcBef>
                        <a:spcAft>
                          <a:spcPts val="0"/>
                        </a:spcAft>
                        <a:buClr>
                          <a:srgbClr val="005288"/>
                        </a:buClr>
                        <a:buSzPts val="850"/>
                        <a:buFont typeface="Calibri" panose="020F0502020204030204" pitchFamily="34" charset="0"/>
                        <a:buChar char="•"/>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Valutare</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il</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vostro impatto sui</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consumi</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 sull'inquinamento di aria, acqua</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 suolo, se significativo.</a:t>
                      </a:r>
                    </a:p>
                    <a:p>
                      <a:pPr marL="342900" marR="516890" lvl="0" indent="-161925">
                        <a:lnSpc>
                          <a:spcPct val="113000"/>
                        </a:lnSpc>
                        <a:spcBef>
                          <a:spcPts val="435"/>
                        </a:spcBef>
                        <a:spcAft>
                          <a:spcPts val="0"/>
                        </a:spcAft>
                        <a:buClr>
                          <a:srgbClr val="005288"/>
                        </a:buClr>
                        <a:buSzPts val="850"/>
                        <a:buFont typeface="Calibri" panose="020F0502020204030204" pitchFamily="34" charset="0"/>
                        <a:buChar char="•"/>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Assicurarsi che la politica di approvvigionamento adottata sia in linea</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con gli obiettivi ambientali, per esempio, includendo una valutazione</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degli impatti e dei piani ambientali dei fornitori, quali le modalità di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acquisizione</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dei</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materiali</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in</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entrata,</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gestione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dei</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rifiuti</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riduzione</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del proprio impatto ambientale derivante dalla produzione.</a:t>
                      </a:r>
                    </a:p>
                    <a:p>
                      <a:pPr marL="342900" lvl="0" indent="-161925">
                        <a:spcBef>
                          <a:spcPts val="445"/>
                        </a:spcBef>
                        <a:spcAft>
                          <a:spcPts val="0"/>
                        </a:spcAft>
                        <a:buClr>
                          <a:srgbClr val="005288"/>
                        </a:buClr>
                        <a:buSzPts val="850"/>
                        <a:buFont typeface="Calibri" panose="020F0502020204030204" pitchFamily="34" charset="0"/>
                        <a:buChar char="•"/>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Effettuare</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regolarmente</a:t>
                      </a:r>
                      <a:r>
                        <a:rPr lang="it-IT" sz="800" spc="-4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valutazioni</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sui</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consumi</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risorse</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energia.</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161925">
                        <a:spcBef>
                          <a:spcPts val="595"/>
                        </a:spcBef>
                        <a:spcAft>
                          <a:spcPts val="0"/>
                        </a:spcAft>
                        <a:buClr>
                          <a:srgbClr val="005288"/>
                        </a:buClr>
                        <a:buSzPts val="850"/>
                        <a:buFont typeface="Calibri" panose="020F0502020204030204" pitchFamily="34" charset="0"/>
                        <a:buChar char="•"/>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Svolgere</a:t>
                      </a:r>
                      <a:r>
                        <a:rPr lang="it-IT" sz="800" spc="-4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un'analisi</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dei</a:t>
                      </a:r>
                      <a:r>
                        <a:rPr lang="it-IT" sz="800" spc="-4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fabbisogni</a:t>
                      </a:r>
                      <a:r>
                        <a:rPr lang="it-IT" sz="800" spc="-4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formativi</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del</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personale.</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marR="321310" lvl="0" indent="-161925">
                        <a:lnSpc>
                          <a:spcPct val="113000"/>
                        </a:lnSpc>
                        <a:spcBef>
                          <a:spcPts val="595"/>
                        </a:spcBef>
                        <a:spcAft>
                          <a:spcPts val="0"/>
                        </a:spcAft>
                        <a:buClr>
                          <a:srgbClr val="005288"/>
                        </a:buClr>
                        <a:buSzPts val="850"/>
                        <a:buFont typeface="Calibri" panose="020F0502020204030204" pitchFamily="34" charset="0"/>
                        <a:buChar char="•"/>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Stabilire</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competenze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l'esperienza</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tecnica</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necessarie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per</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garantire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che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il</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personale sia in grado di attuare la politica ambientale e ridurre l'impronta</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ecologica</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dell'azienda.</a:t>
                      </a: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196850">
                        <a:spcAft>
                          <a:spcPts val="0"/>
                        </a:spcAft>
                      </a:pPr>
                      <a:r>
                        <a:rPr lang="it-IT" sz="800" dirty="0">
                          <a:effectLst/>
                          <a:latin typeface="Georgia" panose="02040502050405020303" pitchFamily="18" charset="0"/>
                          <a:ea typeface="Calibri" panose="020F0502020204030204" pitchFamily="34" charset="0"/>
                          <a:cs typeface="Calibri" panose="020F0502020204030204" pitchFamily="34" charset="0"/>
                        </a:rPr>
                        <a:t> </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3704058"/>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64</a:t>
            </a:fld>
            <a:endParaRPr lang="it-IT" dirty="0"/>
          </a:p>
        </p:txBody>
      </p:sp>
      <p:grpSp>
        <p:nvGrpSpPr>
          <p:cNvPr id="8" name="Group 30"/>
          <p:cNvGrpSpPr>
            <a:grpSpLocks/>
          </p:cNvGrpSpPr>
          <p:nvPr/>
        </p:nvGrpSpPr>
        <p:grpSpPr>
          <a:xfrm>
            <a:off x="3565991" y="3277382"/>
            <a:ext cx="3073331" cy="1349375"/>
            <a:chOff x="0" y="0"/>
            <a:chExt cx="3217545" cy="1628139"/>
          </a:xfrm>
        </p:grpSpPr>
        <p:pic>
          <p:nvPicPr>
            <p:cNvPr id="9" name="Image 31"/>
            <p:cNvPicPr/>
            <p:nvPr/>
          </p:nvPicPr>
          <p:blipFill>
            <a:blip r:embed="rId2" cstate="print"/>
            <a:stretch>
              <a:fillRect/>
            </a:stretch>
          </p:blipFill>
          <p:spPr>
            <a:xfrm>
              <a:off x="0" y="0"/>
              <a:ext cx="3217163" cy="1479803"/>
            </a:xfrm>
            <a:prstGeom prst="rect">
              <a:avLst/>
            </a:prstGeom>
          </p:spPr>
        </p:pic>
        <p:sp>
          <p:nvSpPr>
            <p:cNvPr id="10" name="Graphic 32"/>
            <p:cNvSpPr/>
            <p:nvPr/>
          </p:nvSpPr>
          <p:spPr>
            <a:xfrm>
              <a:off x="48767" y="1488947"/>
              <a:ext cx="3126105" cy="139065"/>
            </a:xfrm>
            <a:custGeom>
              <a:avLst/>
              <a:gdLst/>
              <a:ahLst/>
              <a:cxnLst/>
              <a:rect l="l" t="t" r="r" b="b"/>
              <a:pathLst>
                <a:path w="3126105" h="139065">
                  <a:moveTo>
                    <a:pt x="3057143" y="138683"/>
                  </a:moveTo>
                  <a:lnTo>
                    <a:pt x="68579" y="138683"/>
                  </a:lnTo>
                  <a:lnTo>
                    <a:pt x="42671" y="132587"/>
                  </a:lnTo>
                  <a:lnTo>
                    <a:pt x="19811" y="118871"/>
                  </a:lnTo>
                  <a:lnTo>
                    <a:pt x="4571" y="96011"/>
                  </a:lnTo>
                  <a:lnTo>
                    <a:pt x="0" y="70103"/>
                  </a:lnTo>
                  <a:lnTo>
                    <a:pt x="4571" y="42671"/>
                  </a:lnTo>
                  <a:lnTo>
                    <a:pt x="19811" y="21335"/>
                  </a:lnTo>
                  <a:lnTo>
                    <a:pt x="42671" y="6095"/>
                  </a:lnTo>
                  <a:lnTo>
                    <a:pt x="68579" y="0"/>
                  </a:lnTo>
                  <a:lnTo>
                    <a:pt x="3057143" y="0"/>
                  </a:lnTo>
                  <a:lnTo>
                    <a:pt x="3084575" y="6095"/>
                  </a:lnTo>
                  <a:lnTo>
                    <a:pt x="3105911" y="21335"/>
                  </a:lnTo>
                  <a:lnTo>
                    <a:pt x="3121151" y="42671"/>
                  </a:lnTo>
                  <a:lnTo>
                    <a:pt x="3125723" y="70103"/>
                  </a:lnTo>
                  <a:lnTo>
                    <a:pt x="3121151" y="96011"/>
                  </a:lnTo>
                  <a:lnTo>
                    <a:pt x="3105911" y="118871"/>
                  </a:lnTo>
                  <a:lnTo>
                    <a:pt x="3084575" y="132587"/>
                  </a:lnTo>
                  <a:lnTo>
                    <a:pt x="3057143" y="138683"/>
                  </a:lnTo>
                  <a:close/>
                </a:path>
              </a:pathLst>
            </a:custGeom>
            <a:solidFill>
              <a:srgbClr val="DFECD2"/>
            </a:solidFill>
          </p:spPr>
          <p:txBody>
            <a:bodyPr wrap="square" lIns="0" tIns="0" rIns="0" bIns="0" rtlCol="0">
              <a:prstTxWarp prst="textNoShape">
                <a:avLst/>
              </a:prstTxWarp>
              <a:noAutofit/>
            </a:bodyPr>
            <a:lstStyle/>
            <a:p>
              <a:endParaRPr lang="it-IT"/>
            </a:p>
          </p:txBody>
        </p:sp>
      </p:grpSp>
      <p:graphicFrame>
        <p:nvGraphicFramePr>
          <p:cNvPr id="7" name="Tabella 6"/>
          <p:cNvGraphicFramePr>
            <a:graphicFrameLocks noGrp="1"/>
          </p:cNvGraphicFramePr>
          <p:nvPr>
            <p:extLst>
              <p:ext uri="{D42A27DB-BD31-4B8C-83A1-F6EECF244321}">
                <p14:modId xmlns:p14="http://schemas.microsoft.com/office/powerpoint/2010/main" val="1578147708"/>
              </p:ext>
            </p:extLst>
          </p:nvPr>
        </p:nvGraphicFramePr>
        <p:xfrm>
          <a:off x="514708" y="600490"/>
          <a:ext cx="9175899" cy="5866891"/>
        </p:xfrm>
        <a:graphic>
          <a:graphicData uri="http://schemas.openxmlformats.org/drawingml/2006/table">
            <a:tbl>
              <a:tblPr firstRow="1" firstCol="1" lastRow="1" lastCol="1" bandRow="1" bandCol="1"/>
              <a:tblGrid>
                <a:gridCol w="2159357">
                  <a:extLst>
                    <a:ext uri="{9D8B030D-6E8A-4147-A177-3AD203B41FA5}">
                      <a16:colId xmlns:a16="http://schemas.microsoft.com/office/drawing/2014/main" val="20000"/>
                    </a:ext>
                  </a:extLst>
                </a:gridCol>
                <a:gridCol w="5166326">
                  <a:extLst>
                    <a:ext uri="{9D8B030D-6E8A-4147-A177-3AD203B41FA5}">
                      <a16:colId xmlns:a16="http://schemas.microsoft.com/office/drawing/2014/main" val="20001"/>
                    </a:ext>
                  </a:extLst>
                </a:gridCol>
                <a:gridCol w="1850216">
                  <a:extLst>
                    <a:ext uri="{9D8B030D-6E8A-4147-A177-3AD203B41FA5}">
                      <a16:colId xmlns:a16="http://schemas.microsoft.com/office/drawing/2014/main" val="20002"/>
                    </a:ext>
                  </a:extLst>
                </a:gridCol>
              </a:tblGrid>
              <a:tr h="0">
                <a:tc>
                  <a:txBody>
                    <a:bodyPr/>
                    <a:lstStyle/>
                    <a:p>
                      <a:pPr marL="90805">
                        <a:spcBef>
                          <a:spcPts val="495"/>
                        </a:spcBef>
                        <a:spcAft>
                          <a:spcPts val="0"/>
                        </a:spcAft>
                      </a:pPr>
                      <a:r>
                        <a:rPr lang="it-IT" sz="750" b="1" spc="-10"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Iniziative</a:t>
                      </a:r>
                      <a:endParaRPr lang="it-IT" sz="75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9746"/>
                    </a:solidFill>
                  </a:tcPr>
                </a:tc>
                <a:tc>
                  <a:txBody>
                    <a:bodyPr/>
                    <a:lstStyle/>
                    <a:p>
                      <a:pPr marL="91440">
                        <a:spcBef>
                          <a:spcPts val="495"/>
                        </a:spcBef>
                        <a:spcAft>
                          <a:spcPts val="0"/>
                        </a:spcAft>
                      </a:pPr>
                      <a:r>
                        <a:rPr lang="it-IT" sz="750" b="1"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Azioni</a:t>
                      </a:r>
                      <a:r>
                        <a:rPr lang="it-IT" sz="750" b="1" spc="20"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 </a:t>
                      </a:r>
                      <a:r>
                        <a:rPr lang="it-IT" sz="750" b="1"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da</a:t>
                      </a:r>
                      <a:r>
                        <a:rPr lang="it-IT" sz="750" b="1" spc="35"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 </a:t>
                      </a:r>
                      <a:r>
                        <a:rPr lang="it-IT" sz="750" b="1" spc="-10"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valutare</a:t>
                      </a:r>
                      <a:endParaRPr lang="it-IT" sz="75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9746"/>
                    </a:solidFill>
                  </a:tcPr>
                </a:tc>
                <a:tc>
                  <a:txBody>
                    <a:bodyPr/>
                    <a:lstStyle/>
                    <a:p>
                      <a:pPr marL="90805">
                        <a:spcBef>
                          <a:spcPts val="495"/>
                        </a:spcBef>
                        <a:spcAft>
                          <a:spcPts val="0"/>
                        </a:spcAft>
                      </a:pPr>
                      <a:r>
                        <a:rPr lang="it-IT" sz="750" b="1" spc="-10"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Commenti</a:t>
                      </a:r>
                      <a:endParaRPr lang="it-IT" sz="75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9746"/>
                    </a:solidFill>
                  </a:tcPr>
                </a:tc>
                <a:extLst>
                  <a:ext uri="{0D108BD9-81ED-4DB2-BD59-A6C34878D82A}">
                    <a16:rowId xmlns:a16="http://schemas.microsoft.com/office/drawing/2014/main" val="10000"/>
                  </a:ext>
                </a:extLst>
              </a:tr>
              <a:tr h="1600580">
                <a:tc>
                  <a:txBody>
                    <a:bodyPr/>
                    <a:lstStyle/>
                    <a:p>
                      <a:pPr marL="83185" marR="53975">
                        <a:lnSpc>
                          <a:spcPct val="112000"/>
                        </a:lnSpc>
                        <a:spcBef>
                          <a:spcPts val="470"/>
                        </a:spcBef>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Sviluppare una politica</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dirty="0">
                          <a:effectLst/>
                          <a:latin typeface="Georgia" panose="02040502050405020303" pitchFamily="18" charset="0"/>
                          <a:ea typeface="Calibri" panose="020F0502020204030204" pitchFamily="34" charset="0"/>
                          <a:cs typeface="Times New Roman" panose="02020603050405020304" pitchFamily="18" charset="0"/>
                        </a:rPr>
                        <a:t>ambientale</a:t>
                      </a:r>
                      <a:r>
                        <a:rPr lang="it-IT" sz="75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750" dirty="0">
                          <a:effectLst/>
                          <a:latin typeface="Georgia" panose="02040502050405020303" pitchFamily="18" charset="0"/>
                          <a:ea typeface="Calibri" panose="020F0502020204030204" pitchFamily="34" charset="0"/>
                          <a:cs typeface="Times New Roman" panose="02020603050405020304" pitchFamily="18" charset="0"/>
                        </a:rPr>
                        <a:t>e</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10" dirty="0">
                          <a:effectLst/>
                          <a:latin typeface="Georgia" panose="02040502050405020303" pitchFamily="18" charset="0"/>
                          <a:ea typeface="Calibri" panose="020F0502020204030204" pitchFamily="34" charset="0"/>
                          <a:cs typeface="Times New Roman" panose="02020603050405020304" pitchFamily="18" charset="0"/>
                        </a:rPr>
                        <a:t>integrare</a:t>
                      </a:r>
                      <a:endParaRPr lang="it-IT" sz="750" dirty="0">
                        <a:effectLst/>
                        <a:latin typeface="Georgia" panose="02040502050405020303" pitchFamily="18" charset="0"/>
                        <a:ea typeface="Calibri" panose="020F0502020204030204" pitchFamily="34" charset="0"/>
                        <a:cs typeface="Times New Roman" panose="02020603050405020304" pitchFamily="18" charset="0"/>
                      </a:endParaRPr>
                    </a:p>
                    <a:p>
                      <a:pPr marL="83185" marR="53975">
                        <a:lnSpc>
                          <a:spcPct val="113000"/>
                        </a:lnSpc>
                        <a:spcBef>
                          <a:spcPts val="20"/>
                        </a:spcBef>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l'impegno per l'ambiente negli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dirty="0">
                          <a:effectLst/>
                          <a:latin typeface="Georgia" panose="02040502050405020303" pitchFamily="18" charset="0"/>
                          <a:ea typeface="Calibri" panose="020F0502020204030204" pitchFamily="34" charset="0"/>
                          <a:cs typeface="Times New Roman" panose="02020603050405020304" pitchFamily="18" charset="0"/>
                        </a:rPr>
                        <a:t>obiettivi e nella strategia</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dirty="0">
                          <a:effectLst/>
                          <a:latin typeface="Georgia" panose="02040502050405020303" pitchFamily="18" charset="0"/>
                          <a:ea typeface="Calibri" panose="020F0502020204030204" pitchFamily="34" charset="0"/>
                          <a:cs typeface="Times New Roman" panose="02020603050405020304" pitchFamily="18" charset="0"/>
                        </a:rPr>
                        <a:t>dell'azienda (assicurandosi che</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dirty="0">
                          <a:effectLst/>
                          <a:latin typeface="Georgia" panose="02040502050405020303" pitchFamily="18" charset="0"/>
                          <a:ea typeface="Calibri" panose="020F0502020204030204" pitchFamily="34" charset="0"/>
                          <a:cs typeface="Times New Roman" panose="02020603050405020304" pitchFamily="18" charset="0"/>
                        </a:rPr>
                        <a:t>ne rifletta la cultura e la natura)</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10" dirty="0">
                          <a:effectLst/>
                          <a:latin typeface="Georgia" panose="02040502050405020303" pitchFamily="18" charset="0"/>
                          <a:ea typeface="Calibri" panose="020F0502020204030204" pitchFamily="34" charset="0"/>
                          <a:cs typeface="Times New Roman" panose="02020603050405020304" pitchFamily="18" charset="0"/>
                        </a:rPr>
                        <a:t>[continua]</a:t>
                      </a:r>
                      <a:endParaRPr lang="it-IT" sz="75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180975" marR="391160" lvl="0" indent="-180975" algn="just">
                        <a:lnSpc>
                          <a:spcPct val="112000"/>
                        </a:lnSpc>
                        <a:spcBef>
                          <a:spcPts val="470"/>
                        </a:spcBef>
                        <a:spcAft>
                          <a:spcPts val="0"/>
                        </a:spcAft>
                        <a:buClr>
                          <a:srgbClr val="005288"/>
                        </a:buClr>
                        <a:buSzPts val="850"/>
                        <a:buFont typeface="Calibri" panose="020F0502020204030204" pitchFamily="34" charset="0"/>
                        <a:buChar char="•"/>
                        <a:tabLst>
                          <a:tab pos="180975"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Designare un dipendente come responsabile del processo che</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rendiconti periodicamente i progressi alla direzione.</a:t>
                      </a:r>
                    </a:p>
                    <a:p>
                      <a:pPr marL="180975" marR="389890" lvl="0" indent="-180975" algn="just">
                        <a:lnSpc>
                          <a:spcPct val="112000"/>
                        </a:lnSpc>
                        <a:spcBef>
                          <a:spcPts val="475"/>
                        </a:spcBef>
                        <a:spcAft>
                          <a:spcPts val="0"/>
                        </a:spcAft>
                        <a:buClr>
                          <a:srgbClr val="005288"/>
                        </a:buClr>
                        <a:buSzPts val="850"/>
                        <a:buFont typeface="Calibri" panose="020F0502020204030204" pitchFamily="34" charset="0"/>
                        <a:buChar char="•"/>
                        <a:tabLst>
                          <a:tab pos="19050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Chiedere ai dipendenti di fornire indicazioni su come ridurre gli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sprechi ed eliminare i processi improduttivi.</a:t>
                      </a:r>
                    </a:p>
                    <a:p>
                      <a:pPr marL="180975" marR="388620" lvl="0" indent="-180975" algn="just" defTabSz="1009650">
                        <a:lnSpc>
                          <a:spcPct val="113000"/>
                        </a:lnSpc>
                        <a:spcBef>
                          <a:spcPts val="475"/>
                        </a:spcBef>
                        <a:spcAft>
                          <a:spcPts val="0"/>
                        </a:spcAft>
                        <a:buClr>
                          <a:srgbClr val="005288"/>
                        </a:buClr>
                        <a:buSzPts val="850"/>
                        <a:buFont typeface="Calibri" panose="020F0502020204030204" pitchFamily="34" charset="0"/>
                        <a:buChar char="•"/>
                        <a:tabLst>
                          <a:tab pos="19050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Elaborare procedure di prevenzione e risposta alle emergenze,</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compresi ruoli e responsabilità dei dipendenti e test periodici dei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piani di emergenza.</a:t>
                      </a:r>
                    </a:p>
                    <a:p>
                      <a:pPr marL="180975" marR="389890" lvl="0" indent="-180975" algn="just">
                        <a:lnSpc>
                          <a:spcPct val="112000"/>
                        </a:lnSpc>
                        <a:spcBef>
                          <a:spcPts val="460"/>
                        </a:spcBef>
                        <a:spcAft>
                          <a:spcPts val="0"/>
                        </a:spcAft>
                        <a:buClr>
                          <a:srgbClr val="005288"/>
                        </a:buClr>
                        <a:buSzPts val="850"/>
                        <a:buFont typeface="Calibri" panose="020F0502020204030204" pitchFamily="34" charset="0"/>
                        <a:buChar char="•"/>
                        <a:tabLst>
                          <a:tab pos="19050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Considerare l'adozione del SDG 13, "Azioni per il clima", e sviluppare</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iniziative e piani d'azione correlati, tenendo conto degli obiettivi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delle amministrazioni locali.</a:t>
                      </a:r>
                    </a:p>
                    <a:p>
                      <a:pPr marL="180975" marR="389890" lvl="0" indent="-180975" algn="just">
                        <a:lnSpc>
                          <a:spcPct val="112000"/>
                        </a:lnSpc>
                        <a:spcBef>
                          <a:spcPts val="480"/>
                        </a:spcBef>
                        <a:spcAft>
                          <a:spcPts val="0"/>
                        </a:spcAft>
                        <a:buClr>
                          <a:srgbClr val="005288"/>
                        </a:buClr>
                        <a:buSzPts val="850"/>
                        <a:buFont typeface="Calibri" panose="020F0502020204030204" pitchFamily="34" charset="0"/>
                        <a:buChar char="•"/>
                        <a:tabLst>
                          <a:tab pos="19050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Documentare gli elementi chiave di politiche, obiettivi e traguardi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10" dirty="0">
                          <a:effectLst/>
                          <a:latin typeface="Georgia" panose="02040502050405020303" pitchFamily="18" charset="0"/>
                          <a:ea typeface="Calibri" panose="020F0502020204030204" pitchFamily="34" charset="0"/>
                          <a:cs typeface="Times New Roman" panose="02020603050405020304" pitchFamily="18" charset="0"/>
                        </a:rPr>
                        <a:t>ambientali.</a:t>
                      </a:r>
                      <a:endParaRPr lang="it-IT" sz="750" spc="0" dirty="0">
                        <a:effectLst/>
                        <a:latin typeface="Georgia" panose="02040502050405020303" pitchFamily="18" charset="0"/>
                        <a:ea typeface="Calibri" panose="020F0502020204030204" pitchFamily="34" charset="0"/>
                        <a:cs typeface="Times New Roman" panose="02020603050405020304" pitchFamily="18" charset="0"/>
                      </a:endParaRPr>
                    </a:p>
                    <a:p>
                      <a:pPr marL="180975" marR="422910" lvl="0" indent="-180975" algn="just">
                        <a:lnSpc>
                          <a:spcPts val="1150"/>
                        </a:lnSpc>
                        <a:spcBef>
                          <a:spcPts val="470"/>
                        </a:spcBef>
                        <a:spcAft>
                          <a:spcPts val="0"/>
                        </a:spcAft>
                        <a:buClr>
                          <a:srgbClr val="005288"/>
                        </a:buClr>
                        <a:buSzPts val="850"/>
                        <a:buFont typeface="Calibri" panose="020F0502020204030204" pitchFamily="34" charset="0"/>
                        <a:buChar char="•"/>
                        <a:tabLst>
                          <a:tab pos="19050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Collaborare con organizzazioni ambientaliste o ONG correlate in</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eventi</a:t>
                      </a:r>
                      <a:r>
                        <a:rPr lang="it-IT" sz="750" spc="-5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congiunti.</a:t>
                      </a: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196850">
                        <a:spcAft>
                          <a:spcPts val="0"/>
                        </a:spcAft>
                      </a:pPr>
                      <a:r>
                        <a:rPr lang="it-IT" sz="750">
                          <a:effectLst/>
                          <a:latin typeface="Georgia" panose="02040502050405020303" pitchFamily="18" charset="0"/>
                          <a:ea typeface="Calibri" panose="020F0502020204030204" pitchFamily="34" charset="0"/>
                          <a:cs typeface="Calibri" panose="020F0502020204030204" pitchFamily="34" charset="0"/>
                        </a:rPr>
                        <a:t> </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extLst>
                  <a:ext uri="{0D108BD9-81ED-4DB2-BD59-A6C34878D82A}">
                    <a16:rowId xmlns:a16="http://schemas.microsoft.com/office/drawing/2014/main" val="10001"/>
                  </a:ext>
                </a:extLst>
              </a:tr>
              <a:tr h="4114374">
                <a:tc>
                  <a:txBody>
                    <a:bodyPr/>
                    <a:lstStyle/>
                    <a:p>
                      <a:pPr marL="90805" marR="122555">
                        <a:lnSpc>
                          <a:spcPct val="112000"/>
                        </a:lnSpc>
                        <a:spcBef>
                          <a:spcPts val="515"/>
                        </a:spcBef>
                        <a:spcAft>
                          <a:spcPts val="0"/>
                        </a:spcAft>
                      </a:pPr>
                      <a:endParaRPr lang="it-IT" sz="750" dirty="0">
                        <a:effectLst/>
                        <a:latin typeface="Georgia" panose="02040502050405020303" pitchFamily="18" charset="0"/>
                        <a:ea typeface="Calibri" panose="020F0502020204030204" pitchFamily="34" charset="0"/>
                        <a:cs typeface="Times New Roman" panose="02020603050405020304" pitchFamily="18" charset="0"/>
                      </a:endParaRPr>
                    </a:p>
                    <a:p>
                      <a:pPr marL="90805" marR="122555">
                        <a:lnSpc>
                          <a:spcPct val="112000"/>
                        </a:lnSpc>
                        <a:spcBef>
                          <a:spcPts val="515"/>
                        </a:spcBef>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Comprendere la quantità di </a:t>
                      </a:r>
                      <a:r>
                        <a:rPr lang="it-IT" sz="750" spc="-10" dirty="0">
                          <a:effectLst/>
                          <a:latin typeface="Georgia" panose="02040502050405020303" pitchFamily="18" charset="0"/>
                          <a:ea typeface="Calibri" panose="020F0502020204030204" pitchFamily="34" charset="0"/>
                          <a:cs typeface="Times New Roman" panose="02020603050405020304" pitchFamily="18" charset="0"/>
                        </a:rPr>
                        <a:t>emissioni</a:t>
                      </a:r>
                      <a:r>
                        <a:rPr lang="it-IT" sz="750" spc="-4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10" dirty="0">
                          <a:effectLst/>
                          <a:latin typeface="Georgia" panose="02040502050405020303" pitchFamily="18" charset="0"/>
                          <a:ea typeface="Calibri" panose="020F0502020204030204" pitchFamily="34" charset="0"/>
                          <a:cs typeface="Times New Roman" panose="02020603050405020304" pitchFamily="18" charset="0"/>
                        </a:rPr>
                        <a:t>GHG</a:t>
                      </a:r>
                      <a:r>
                        <a:rPr lang="it-IT" sz="75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10" dirty="0">
                          <a:effectLst/>
                          <a:latin typeface="Georgia" panose="02040502050405020303" pitchFamily="18" charset="0"/>
                          <a:ea typeface="Calibri" panose="020F0502020204030204" pitchFamily="34" charset="0"/>
                          <a:cs typeface="Times New Roman" panose="02020603050405020304" pitchFamily="18" charset="0"/>
                        </a:rPr>
                        <a:t>e</a:t>
                      </a:r>
                      <a:r>
                        <a:rPr lang="it-IT" sz="75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10" dirty="0">
                          <a:effectLst/>
                          <a:latin typeface="Georgia" panose="02040502050405020303" pitchFamily="18" charset="0"/>
                          <a:ea typeface="Calibri" panose="020F0502020204030204" pitchFamily="34" charset="0"/>
                          <a:cs typeface="Times New Roman" panose="02020603050405020304" pitchFamily="18" charset="0"/>
                        </a:rPr>
                        <a:t>l'impronta</a:t>
                      </a:r>
                      <a:r>
                        <a:rPr lang="it-IT" sz="75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10" dirty="0">
                          <a:effectLst/>
                          <a:latin typeface="Georgia" panose="02040502050405020303" pitchFamily="18" charset="0"/>
                          <a:ea typeface="Calibri" panose="020F0502020204030204" pitchFamily="34" charset="0"/>
                          <a:cs typeface="Times New Roman" panose="02020603050405020304" pitchFamily="18" charset="0"/>
                        </a:rPr>
                        <a:t>di</a:t>
                      </a:r>
                      <a:r>
                        <a:rPr lang="it-IT" sz="750" dirty="0">
                          <a:effectLst/>
                          <a:latin typeface="Georgia" panose="02040502050405020303" pitchFamily="18" charset="0"/>
                          <a:ea typeface="Calibri" panose="020F0502020204030204" pitchFamily="34" charset="0"/>
                          <a:cs typeface="Times New Roman" panose="02020603050405020304" pitchFamily="18" charset="0"/>
                        </a:rPr>
                        <a:t> carbonio </a:t>
                      </a:r>
                      <a:r>
                        <a:rPr lang="it-IT" sz="750" i="1" dirty="0">
                          <a:effectLst/>
                          <a:latin typeface="Georgia" panose="02040502050405020303" pitchFamily="18" charset="0"/>
                          <a:ea typeface="Calibri" panose="020F0502020204030204" pitchFamily="34" charset="0"/>
                          <a:cs typeface="Times New Roman" panose="02020603050405020304" pitchFamily="18" charset="0"/>
                        </a:rPr>
                        <a:t>(carbon </a:t>
                      </a:r>
                      <a:r>
                        <a:rPr lang="it-IT" sz="750" i="1" dirty="0" err="1">
                          <a:effectLst/>
                          <a:latin typeface="Georgia" panose="02040502050405020303" pitchFamily="18" charset="0"/>
                          <a:ea typeface="Calibri" panose="020F0502020204030204" pitchFamily="34" charset="0"/>
                          <a:cs typeface="Times New Roman" panose="02020603050405020304" pitchFamily="18" charset="0"/>
                        </a:rPr>
                        <a:t>footprint</a:t>
                      </a:r>
                      <a:r>
                        <a:rPr lang="it-IT" sz="750" i="1" dirty="0">
                          <a:effectLst/>
                          <a:latin typeface="Georgia" panose="02040502050405020303" pitchFamily="18" charset="0"/>
                          <a:ea typeface="Calibri" panose="020F0502020204030204" pitchFamily="34" charset="0"/>
                          <a:cs typeface="Times New Roman" panose="02020603050405020304" pitchFamily="18" charset="0"/>
                        </a:rPr>
                        <a:t>) </a:t>
                      </a:r>
                      <a:r>
                        <a:rPr lang="it-IT" sz="750" dirty="0">
                          <a:effectLst/>
                          <a:latin typeface="Georgia" panose="02040502050405020303" pitchFamily="18" charset="0"/>
                          <a:ea typeface="Calibri" panose="020F0502020204030204" pitchFamily="34" charset="0"/>
                          <a:cs typeface="Times New Roman" panose="02020603050405020304" pitchFamily="18" charset="0"/>
                        </a:rPr>
                        <a:t>dell'azienda, come misurarla </a:t>
                      </a:r>
                      <a:r>
                        <a:rPr lang="it-IT" sz="750" u="none" strike="noStrike" dirty="0">
                          <a:effectLst/>
                          <a:latin typeface="Georgia" panose="02040502050405020303" pitchFamily="18" charset="0"/>
                          <a:ea typeface="Calibri" panose="020F0502020204030204" pitchFamily="34" charset="0"/>
                          <a:cs typeface="Times New Roman" panose="02020603050405020304" pitchFamily="18" charset="0"/>
                          <a:hlinkClick r:id="rId3"/>
                        </a:rPr>
                        <a:t>e come ridurla (vedi anche </a:t>
                      </a:r>
                      <a:r>
                        <a:rPr lang="it-IT" sz="750" dirty="0">
                          <a:solidFill>
                            <a:srgbClr val="205E9E"/>
                          </a:solidFill>
                          <a:effectLst/>
                          <a:latin typeface="Georgia" panose="02040502050405020303" pitchFamily="18" charset="0"/>
                          <a:ea typeface="Calibri" panose="020F0502020204030204" pitchFamily="34" charset="0"/>
                          <a:cs typeface="Times New Roman" panose="02020603050405020304" pitchFamily="18" charset="0"/>
                          <a:hlinkClick r:id="rId3"/>
                        </a:rPr>
                        <a:t>8</a:t>
                      </a:r>
                      <a:r>
                        <a:rPr lang="it-IT" sz="750" u="none" strike="noStrike" dirty="0">
                          <a:solidFill>
                            <a:srgbClr val="205E9E"/>
                          </a:solidFill>
                          <a:effectLst/>
                          <a:latin typeface="Georgia" panose="02040502050405020303" pitchFamily="18" charset="0"/>
                          <a:ea typeface="Calibri" panose="020F0502020204030204" pitchFamily="34" charset="0"/>
                          <a:cs typeface="Times New Roman" panose="02020603050405020304" pitchFamily="18" charset="0"/>
                          <a:hlinkClick r:id="rId3"/>
                        </a:rPr>
                        <a:t> </a:t>
                      </a:r>
                      <a:r>
                        <a:rPr lang="it-IT" sz="750" dirty="0" err="1">
                          <a:solidFill>
                            <a:srgbClr val="205E9E"/>
                          </a:solidFill>
                          <a:effectLst/>
                          <a:latin typeface="Georgia" panose="02040502050405020303" pitchFamily="18" charset="0"/>
                          <a:ea typeface="Calibri" panose="020F0502020204030204" pitchFamily="34" charset="0"/>
                          <a:cs typeface="Times New Roman" panose="02020603050405020304" pitchFamily="18" charset="0"/>
                          <a:hlinkClick r:id="rId3"/>
                        </a:rPr>
                        <a:t>Steps</a:t>
                      </a:r>
                      <a:r>
                        <a:rPr lang="it-IT" sz="750" dirty="0">
                          <a:solidFill>
                            <a:srgbClr val="205E9E"/>
                          </a:solidFill>
                          <a:effectLst/>
                          <a:latin typeface="Georgia" panose="02040502050405020303" pitchFamily="18" charset="0"/>
                          <a:ea typeface="Calibri" panose="020F0502020204030204" pitchFamily="34" charset="0"/>
                          <a:cs typeface="Times New Roman" panose="02020603050405020304" pitchFamily="18" charset="0"/>
                          <a:hlinkClick r:id="rId3"/>
                        </a:rPr>
                        <a:t> to </a:t>
                      </a:r>
                      <a:r>
                        <a:rPr lang="it-IT" sz="750" dirty="0" err="1">
                          <a:solidFill>
                            <a:srgbClr val="205E9E"/>
                          </a:solidFill>
                          <a:effectLst/>
                          <a:latin typeface="Georgia" panose="02040502050405020303" pitchFamily="18" charset="0"/>
                          <a:ea typeface="Calibri" panose="020F0502020204030204" pitchFamily="34" charset="0"/>
                          <a:cs typeface="Times New Roman" panose="02020603050405020304" pitchFamily="18" charset="0"/>
                          <a:hlinkClick r:id="rId3"/>
                        </a:rPr>
                        <a:t>Enhance</a:t>
                      </a:r>
                      <a:r>
                        <a:rPr lang="it-IT" sz="750" dirty="0">
                          <a:solidFill>
                            <a:srgbClr val="205E9E"/>
                          </a:solidFill>
                          <a:effectLst/>
                          <a:latin typeface="Georgia" panose="02040502050405020303" pitchFamily="18" charset="0"/>
                          <a:ea typeface="Calibri" panose="020F0502020204030204" pitchFamily="34" charset="0"/>
                          <a:cs typeface="Times New Roman" panose="02020603050405020304" pitchFamily="18" charset="0"/>
                          <a:hlinkClick r:id="rId3"/>
                        </a:rPr>
                        <a:t> GHG</a:t>
                      </a:r>
                      <a:r>
                        <a:rPr lang="it-IT" sz="750" u="none" strike="noStrike" dirty="0">
                          <a:solidFill>
                            <a:srgbClr val="205E9E"/>
                          </a:solidFill>
                          <a:effectLst/>
                          <a:latin typeface="Georgia" panose="02040502050405020303" pitchFamily="18" charset="0"/>
                          <a:ea typeface="Calibri" panose="020F0502020204030204" pitchFamily="34" charset="0"/>
                          <a:cs typeface="Times New Roman" panose="02020603050405020304" pitchFamily="18" charset="0"/>
                          <a:hlinkClick r:id="rId3"/>
                        </a:rPr>
                        <a:t> </a:t>
                      </a:r>
                      <a:r>
                        <a:rPr lang="it-IT" sz="750" spc="-10" dirty="0">
                          <a:solidFill>
                            <a:srgbClr val="205E9E"/>
                          </a:solidFill>
                          <a:effectLst/>
                          <a:latin typeface="Georgia" panose="02040502050405020303" pitchFamily="18" charset="0"/>
                          <a:ea typeface="Calibri" panose="020F0502020204030204" pitchFamily="34" charset="0"/>
                          <a:cs typeface="Times New Roman" panose="02020603050405020304" pitchFamily="18" charset="0"/>
                          <a:hlinkClick r:id="rId3"/>
                        </a:rPr>
                        <a:t>Reporting</a:t>
                      </a:r>
                      <a:r>
                        <a:rPr lang="it-IT" sz="750" u="none" strike="noStrike" spc="-10" dirty="0">
                          <a:effectLst/>
                          <a:latin typeface="Georgia" panose="02040502050405020303" pitchFamily="18" charset="0"/>
                          <a:ea typeface="Calibri" panose="020F0502020204030204" pitchFamily="34" charset="0"/>
                          <a:cs typeface="Times New Roman" panose="02020603050405020304" pitchFamily="18" charset="0"/>
                          <a:hlinkClick r:id="rId3"/>
                        </a:rPr>
                        <a:t>)</a:t>
                      </a:r>
                      <a:endParaRPr lang="it-IT" sz="75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180975" marR="368300" lvl="0" indent="-180975">
                        <a:lnSpc>
                          <a:spcPct val="113000"/>
                        </a:lnSpc>
                        <a:spcBef>
                          <a:spcPts val="515"/>
                        </a:spcBef>
                        <a:spcAft>
                          <a:spcPts val="0"/>
                        </a:spcAft>
                        <a:buClr>
                          <a:srgbClr val="005288"/>
                        </a:buClr>
                        <a:buSzPts val="850"/>
                        <a:buFont typeface="Calibri" panose="020F0502020204030204" pitchFamily="34" charset="0"/>
                        <a:buChar char="•"/>
                        <a:tabLst>
                          <a:tab pos="19685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Suddividere e ottenere i dati sulle emissioni GHG e definire l'ambito</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cui saranno riferiti. Ad esempio, Scope 1, 2, 3:</a:t>
                      </a:r>
                    </a:p>
                    <a:p>
                      <a:pPr marL="446088" lvl="1" indent="-285750" defTabSz="714375">
                        <a:spcBef>
                          <a:spcPts val="510"/>
                        </a:spcBef>
                        <a:spcAft>
                          <a:spcPts val="0"/>
                        </a:spcAft>
                        <a:buSzPts val="850"/>
                        <a:buFont typeface="Calibri" panose="020F0502020204030204" pitchFamily="34" charset="0"/>
                        <a:buChar char="-"/>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Scope</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1</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Diretto</a:t>
                      </a:r>
                      <a:r>
                        <a:rPr lang="it-IT" sz="750" spc="5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(ad</a:t>
                      </a:r>
                      <a:r>
                        <a:rPr lang="it-IT" sz="75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esempio,</a:t>
                      </a:r>
                      <a:r>
                        <a:rPr lang="it-IT" sz="75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veicoli</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aziendali</a:t>
                      </a:r>
                      <a:r>
                        <a:rPr lang="it-IT" sz="75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e</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produzione</a:t>
                      </a:r>
                      <a:r>
                        <a:rPr lang="it-IT" sz="75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in</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10" dirty="0">
                          <a:effectLst/>
                          <a:latin typeface="Georgia" panose="02040502050405020303" pitchFamily="18" charset="0"/>
                          <a:ea typeface="Calibri" panose="020F0502020204030204" pitchFamily="34" charset="0"/>
                          <a:cs typeface="Times New Roman" panose="02020603050405020304" pitchFamily="18" charset="0"/>
                        </a:rPr>
                        <a:t>loco);</a:t>
                      </a:r>
                      <a:endParaRPr lang="it-IT" sz="750" spc="0" dirty="0">
                        <a:effectLst/>
                        <a:latin typeface="Georgia" panose="02040502050405020303" pitchFamily="18" charset="0"/>
                        <a:ea typeface="Calibri" panose="020F0502020204030204" pitchFamily="34" charset="0"/>
                        <a:cs typeface="Times New Roman" panose="02020603050405020304" pitchFamily="18" charset="0"/>
                      </a:endParaRPr>
                    </a:p>
                    <a:p>
                      <a:pPr marL="446088" marR="983615" lvl="1" indent="-285750" defTabSz="985838">
                        <a:lnSpc>
                          <a:spcPct val="112000"/>
                        </a:lnSpc>
                        <a:spcBef>
                          <a:spcPts val="640"/>
                        </a:spcBef>
                        <a:spcAft>
                          <a:spcPts val="0"/>
                        </a:spcAft>
                        <a:buSzPts val="850"/>
                        <a:buFont typeface="Calibri" panose="020F0502020204030204" pitchFamily="34" charset="0"/>
                        <a:buChar char="-"/>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Scope 2 - Indiretto (ad esempio, elettricità, sistemi di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riscaldamento/raffreddamento e computer);</a:t>
                      </a:r>
                    </a:p>
                    <a:p>
                      <a:pPr marL="446088" marR="389255" lvl="1" indent="-285750">
                        <a:lnSpc>
                          <a:spcPct val="102000"/>
                        </a:lnSpc>
                        <a:spcBef>
                          <a:spcPts val="460"/>
                        </a:spcBef>
                        <a:spcAft>
                          <a:spcPts val="0"/>
                        </a:spcAft>
                        <a:buSzPts val="850"/>
                        <a:buFont typeface="Calibri" panose="020F0502020204030204" pitchFamily="34" charset="0"/>
                        <a:buChar char="-"/>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Scope 3 - Indiretto (ad esempio, viaggi dei dipendenti e dei clienti,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trasporto e distribuzione).</a:t>
                      </a:r>
                    </a:p>
                    <a:p>
                      <a:pPr marL="196850">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 </a:t>
                      </a:r>
                    </a:p>
                    <a:p>
                      <a:pPr marL="196850">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 </a:t>
                      </a:r>
                    </a:p>
                    <a:p>
                      <a:pPr marL="196850">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 </a:t>
                      </a:r>
                    </a:p>
                    <a:p>
                      <a:pPr marL="196850">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 </a:t>
                      </a:r>
                    </a:p>
                    <a:p>
                      <a:pPr marL="196850">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 </a:t>
                      </a:r>
                    </a:p>
                    <a:p>
                      <a:pPr marL="196850">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 </a:t>
                      </a:r>
                    </a:p>
                    <a:p>
                      <a:pPr marL="196850">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 </a:t>
                      </a:r>
                    </a:p>
                    <a:p>
                      <a:pPr marL="196850">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 </a:t>
                      </a:r>
                    </a:p>
                    <a:p>
                      <a:pPr marL="196850">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 </a:t>
                      </a:r>
                    </a:p>
                    <a:p>
                      <a:pPr marL="196850">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 </a:t>
                      </a:r>
                    </a:p>
                    <a:p>
                      <a:pPr marL="196850">
                        <a:spcBef>
                          <a:spcPts val="30"/>
                        </a:spcBef>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 </a:t>
                      </a:r>
                    </a:p>
                    <a:p>
                      <a:pPr marL="196850">
                        <a:spcBef>
                          <a:spcPts val="475"/>
                        </a:spcBef>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 </a:t>
                      </a:r>
                    </a:p>
                    <a:p>
                      <a:pPr marL="342900" marR="41910" lvl="0" indent="-342900">
                        <a:lnSpc>
                          <a:spcPct val="101000"/>
                        </a:lnSpc>
                        <a:spcAft>
                          <a:spcPts val="0"/>
                        </a:spcAft>
                        <a:buClr>
                          <a:srgbClr val="005288"/>
                        </a:buClr>
                        <a:buSzPts val="850"/>
                        <a:buFont typeface="Calibri" panose="020F0502020204030204" pitchFamily="34" charset="0"/>
                        <a:buChar char="•"/>
                        <a:tabLst>
                          <a:tab pos="19685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Fissare degli obiettivi di emissioni per ridurre la quantità totale di emissioni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GHG.</a:t>
                      </a:r>
                      <a:endParaRPr lang="it-IT" sz="75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marR="118110" lvl="0" indent="-342900">
                        <a:lnSpc>
                          <a:spcPct val="102000"/>
                        </a:lnSpc>
                        <a:spcBef>
                          <a:spcPts val="450"/>
                        </a:spcBef>
                        <a:spcAft>
                          <a:spcPts val="0"/>
                        </a:spcAft>
                        <a:buClr>
                          <a:srgbClr val="005288"/>
                        </a:buClr>
                        <a:buSzPts val="850"/>
                        <a:buFont typeface="Calibri" panose="020F0502020204030204" pitchFamily="34" charset="0"/>
                        <a:buChar char="•"/>
                        <a:tabLst>
                          <a:tab pos="19685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Considerare i costi connessi al raggiungimento degli obiettivi e assicurarsi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che vengano stanziati dei fondi a questo scopo.</a:t>
                      </a:r>
                    </a:p>
                    <a:p>
                      <a:pPr marL="342900" marR="326390" lvl="0" indent="-342900">
                        <a:lnSpc>
                          <a:spcPct val="101000"/>
                        </a:lnSpc>
                        <a:spcBef>
                          <a:spcPts val="440"/>
                        </a:spcBef>
                        <a:spcAft>
                          <a:spcPts val="0"/>
                        </a:spcAft>
                        <a:buClr>
                          <a:srgbClr val="005288"/>
                        </a:buClr>
                        <a:buSzPts val="850"/>
                        <a:buFont typeface="Calibri" panose="020F0502020204030204" pitchFamily="34" charset="0"/>
                        <a:buChar char="•"/>
                        <a:tabLst>
                          <a:tab pos="19685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Esaminare le aziende presenti sul mercato che possono assistervi nel</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misurare le emissioni di carbonio.</a:t>
                      </a:r>
                    </a:p>
                    <a:p>
                      <a:pPr marL="342900" marR="251460" lvl="0" indent="-342900">
                        <a:lnSpc>
                          <a:spcPct val="102000"/>
                        </a:lnSpc>
                        <a:spcBef>
                          <a:spcPts val="445"/>
                        </a:spcBef>
                        <a:spcAft>
                          <a:spcPts val="0"/>
                        </a:spcAft>
                        <a:buClr>
                          <a:srgbClr val="005288"/>
                        </a:buClr>
                        <a:buSzPts val="850"/>
                        <a:buFont typeface="Calibri" panose="020F0502020204030204" pitchFamily="34" charset="0"/>
                        <a:buChar char="•"/>
                        <a:tabLst>
                          <a:tab pos="19685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Comprendere quali richieste di informazioni si potrebbero ricevere dai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partner della catena di fornitura e come agire per soddisfarle.</a:t>
                      </a:r>
                    </a:p>
                    <a:p>
                      <a:pPr marL="342900" marR="73025" lvl="0" indent="-342900">
                        <a:lnSpc>
                          <a:spcPct val="103000"/>
                        </a:lnSpc>
                        <a:spcBef>
                          <a:spcPts val="440"/>
                        </a:spcBef>
                        <a:spcAft>
                          <a:spcPts val="0"/>
                        </a:spcAft>
                        <a:buClr>
                          <a:srgbClr val="005288"/>
                        </a:buClr>
                        <a:buSzPts val="850"/>
                        <a:buFont typeface="Calibri" panose="020F0502020204030204" pitchFamily="34" charset="0"/>
                        <a:buChar char="•"/>
                        <a:tabLst>
                          <a:tab pos="19685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Impegnarsi con gli stakeholder della catena di fornitura per promuovere la</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riduzione delle emissioni GHG.</a:t>
                      </a:r>
                    </a:p>
                    <a:p>
                      <a:pPr marL="342900" marR="74930" lvl="0" indent="-342900">
                        <a:lnSpc>
                          <a:spcPct val="102000"/>
                        </a:lnSpc>
                        <a:spcBef>
                          <a:spcPts val="420"/>
                        </a:spcBef>
                        <a:spcAft>
                          <a:spcPts val="0"/>
                        </a:spcAft>
                        <a:buClr>
                          <a:srgbClr val="005288"/>
                        </a:buClr>
                        <a:buSzPts val="850"/>
                        <a:buFont typeface="Calibri" panose="020F0502020204030204" pitchFamily="34" charset="0"/>
                        <a:buChar char="•"/>
                        <a:tabLst>
                          <a:tab pos="19685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Effettuare un'analisi di scenario per comprendere l'esposizione all'impatto</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dei cambiamenti climatici sui margini operativi.</a:t>
                      </a:r>
                    </a:p>
                    <a:p>
                      <a:pPr marL="342900" marR="133985" lvl="0" indent="-342900">
                        <a:lnSpc>
                          <a:spcPct val="103000"/>
                        </a:lnSpc>
                        <a:spcBef>
                          <a:spcPts val="430"/>
                        </a:spcBef>
                        <a:spcAft>
                          <a:spcPts val="0"/>
                        </a:spcAft>
                        <a:buClr>
                          <a:srgbClr val="005288"/>
                        </a:buClr>
                        <a:buSzPts val="850"/>
                        <a:buFont typeface="Calibri" panose="020F0502020204030204" pitchFamily="34" charset="0"/>
                        <a:buChar char="•"/>
                        <a:tabLst>
                          <a:tab pos="19685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Formare i dipendenti e introdurre incentivi legati al raggiungimento degli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obiettivi, al fine di promuovere una maggiore consapevolezza.</a:t>
                      </a:r>
                    </a:p>
                    <a:p>
                      <a:pPr marL="342900" marR="153035" lvl="0" indent="-342900">
                        <a:lnSpc>
                          <a:spcPct val="102000"/>
                        </a:lnSpc>
                        <a:spcBef>
                          <a:spcPts val="415"/>
                        </a:spcBef>
                        <a:spcAft>
                          <a:spcPts val="0"/>
                        </a:spcAft>
                        <a:buClr>
                          <a:srgbClr val="005288"/>
                        </a:buClr>
                        <a:buSzPts val="850"/>
                        <a:buFont typeface="Calibri" panose="020F0502020204030204" pitchFamily="34" charset="0"/>
                        <a:buChar char="•"/>
                        <a:tabLst>
                          <a:tab pos="19685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Valutare la possibilità di aderire a iniziative o gruppi locali di azione per il</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10" dirty="0">
                          <a:effectLst/>
                          <a:latin typeface="Georgia" panose="02040502050405020303" pitchFamily="18" charset="0"/>
                          <a:ea typeface="Calibri" panose="020F0502020204030204" pitchFamily="34" charset="0"/>
                          <a:cs typeface="Times New Roman" panose="02020603050405020304" pitchFamily="18" charset="0"/>
                        </a:rPr>
                        <a:t>clima.</a:t>
                      </a:r>
                      <a:endParaRPr lang="it-IT" sz="750" spc="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196850">
                        <a:spcAft>
                          <a:spcPts val="0"/>
                        </a:spcAft>
                      </a:pPr>
                      <a:r>
                        <a:rPr lang="it-IT" sz="750" dirty="0">
                          <a:effectLst/>
                          <a:latin typeface="Georgia" panose="02040502050405020303" pitchFamily="18" charset="0"/>
                          <a:ea typeface="Calibri" panose="020F0502020204030204" pitchFamily="34" charset="0"/>
                          <a:cs typeface="Calibri" panose="020F0502020204030204" pitchFamily="34" charset="0"/>
                        </a:rPr>
                        <a:t> </a:t>
                      </a:r>
                      <a:endParaRPr lang="it-IT" sz="75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2049" name="Group 30"/>
          <p:cNvGrpSpPr>
            <a:grpSpLocks/>
          </p:cNvGrpSpPr>
          <p:nvPr/>
        </p:nvGrpSpPr>
        <p:grpSpPr bwMode="auto">
          <a:xfrm>
            <a:off x="203200" y="438150"/>
            <a:ext cx="3217863" cy="1628775"/>
            <a:chOff x="0" y="0"/>
            <a:chExt cx="32175" cy="16281"/>
          </a:xfrm>
        </p:grpSpPr>
      </p:grpSp>
    </p:spTree>
    <p:extLst>
      <p:ext uri="{BB962C8B-B14F-4D97-AF65-F5344CB8AC3E}">
        <p14:creationId xmlns:p14="http://schemas.microsoft.com/office/powerpoint/2010/main" val="3078937857"/>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65</a:t>
            </a:fld>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371100874"/>
              </p:ext>
            </p:extLst>
          </p:nvPr>
        </p:nvGraphicFramePr>
        <p:xfrm>
          <a:off x="489099" y="648582"/>
          <a:ext cx="9175896" cy="5782149"/>
        </p:xfrm>
        <a:graphic>
          <a:graphicData uri="http://schemas.openxmlformats.org/drawingml/2006/table">
            <a:tbl>
              <a:tblPr firstRow="1" firstCol="1" lastRow="1" lastCol="1" bandRow="1" bandCol="1"/>
              <a:tblGrid>
                <a:gridCol w="2163352">
                  <a:extLst>
                    <a:ext uri="{9D8B030D-6E8A-4147-A177-3AD203B41FA5}">
                      <a16:colId xmlns:a16="http://schemas.microsoft.com/office/drawing/2014/main" val="20000"/>
                    </a:ext>
                  </a:extLst>
                </a:gridCol>
                <a:gridCol w="4995980">
                  <a:extLst>
                    <a:ext uri="{9D8B030D-6E8A-4147-A177-3AD203B41FA5}">
                      <a16:colId xmlns:a16="http://schemas.microsoft.com/office/drawing/2014/main" val="20001"/>
                    </a:ext>
                  </a:extLst>
                </a:gridCol>
                <a:gridCol w="2016564">
                  <a:extLst>
                    <a:ext uri="{9D8B030D-6E8A-4147-A177-3AD203B41FA5}">
                      <a16:colId xmlns:a16="http://schemas.microsoft.com/office/drawing/2014/main" val="20002"/>
                    </a:ext>
                  </a:extLst>
                </a:gridCol>
              </a:tblGrid>
              <a:tr h="208731">
                <a:tc>
                  <a:txBody>
                    <a:bodyPr/>
                    <a:lstStyle/>
                    <a:p>
                      <a:pPr marL="90805">
                        <a:spcBef>
                          <a:spcPts val="495"/>
                        </a:spcBef>
                        <a:spcAft>
                          <a:spcPts val="0"/>
                        </a:spcAft>
                      </a:pPr>
                      <a:r>
                        <a:rPr lang="it-IT" sz="800" b="1" spc="-10"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Iniziative</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9746"/>
                    </a:solidFill>
                  </a:tcPr>
                </a:tc>
                <a:tc>
                  <a:txBody>
                    <a:bodyPr/>
                    <a:lstStyle/>
                    <a:p>
                      <a:pPr marL="91440">
                        <a:spcBef>
                          <a:spcPts val="495"/>
                        </a:spcBef>
                        <a:spcAft>
                          <a:spcPts val="0"/>
                        </a:spcAft>
                      </a:pPr>
                      <a:r>
                        <a:rPr lang="it-IT" sz="800" b="1">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Azioni</a:t>
                      </a:r>
                      <a:r>
                        <a:rPr lang="it-IT" sz="800" b="1" spc="2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 </a:t>
                      </a:r>
                      <a:r>
                        <a:rPr lang="it-IT" sz="800" b="1">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da</a:t>
                      </a:r>
                      <a:r>
                        <a:rPr lang="it-IT" sz="800" b="1" spc="35">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 </a:t>
                      </a:r>
                      <a:r>
                        <a:rPr lang="it-IT" sz="800" b="1" spc="-1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valutare</a:t>
                      </a:r>
                      <a:endParaRPr lang="it-IT" sz="80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9746"/>
                    </a:solidFill>
                  </a:tcPr>
                </a:tc>
                <a:tc>
                  <a:txBody>
                    <a:bodyPr/>
                    <a:lstStyle/>
                    <a:p>
                      <a:pPr marL="90805">
                        <a:spcBef>
                          <a:spcPts val="495"/>
                        </a:spcBef>
                        <a:spcAft>
                          <a:spcPts val="0"/>
                        </a:spcAft>
                      </a:pPr>
                      <a:r>
                        <a:rPr lang="it-IT" sz="800" b="1" spc="-1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Commenti</a:t>
                      </a:r>
                      <a:endParaRPr lang="it-IT" sz="80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9746"/>
                    </a:solidFill>
                  </a:tcPr>
                </a:tc>
                <a:extLst>
                  <a:ext uri="{0D108BD9-81ED-4DB2-BD59-A6C34878D82A}">
                    <a16:rowId xmlns:a16="http://schemas.microsoft.com/office/drawing/2014/main" val="10000"/>
                  </a:ext>
                </a:extLst>
              </a:tr>
              <a:tr h="555104">
                <a:tc>
                  <a:txBody>
                    <a:bodyPr/>
                    <a:lstStyle/>
                    <a:p>
                      <a:pPr marL="90805">
                        <a:lnSpc>
                          <a:spcPct val="113000"/>
                        </a:lnSpc>
                        <a:spcBef>
                          <a:spcPts val="520"/>
                        </a:spcBef>
                        <a:spcAft>
                          <a:spcPts val="0"/>
                        </a:spcAft>
                      </a:pPr>
                      <a:r>
                        <a:rPr lang="it-IT" sz="800" dirty="0">
                          <a:effectLst/>
                          <a:latin typeface="Georgia" panose="02040502050405020303" pitchFamily="18" charset="0"/>
                          <a:ea typeface="Calibri" panose="020F0502020204030204" pitchFamily="34" charset="0"/>
                          <a:cs typeface="Times New Roman" panose="02020603050405020304" pitchFamily="18" charset="0"/>
                        </a:rPr>
                        <a:t>Utilizzare un </a:t>
                      </a:r>
                      <a:r>
                        <a:rPr lang="it-IT" sz="800" dirty="0" err="1">
                          <a:effectLst/>
                          <a:latin typeface="Georgia" panose="02040502050405020303" pitchFamily="18" charset="0"/>
                          <a:ea typeface="Calibri" panose="020F0502020204030204" pitchFamily="34" charset="0"/>
                          <a:cs typeface="Times New Roman" panose="02020603050405020304" pitchFamily="18" charset="0"/>
                        </a:rPr>
                        <a:t>framework</a:t>
                      </a:r>
                      <a:r>
                        <a:rPr lang="it-IT" sz="800" dirty="0">
                          <a:effectLst/>
                          <a:latin typeface="Georgia" panose="02040502050405020303" pitchFamily="18" charset="0"/>
                          <a:ea typeface="Calibri" panose="020F0502020204030204" pitchFamily="34" charset="0"/>
                          <a:cs typeface="Times New Roman" panose="02020603050405020304" pitchFamily="18" charset="0"/>
                        </a:rPr>
                        <a:t> per</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migliorare la gestione e la</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performance</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ambientali</a:t>
                      </a: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342900" marR="313690" lvl="0" indent="-342900">
                        <a:lnSpc>
                          <a:spcPct val="113000"/>
                        </a:lnSpc>
                        <a:spcBef>
                          <a:spcPts val="520"/>
                        </a:spcBef>
                        <a:spcAft>
                          <a:spcPts val="0"/>
                        </a:spcAft>
                        <a:buClr>
                          <a:srgbClr val="005288"/>
                        </a:buClr>
                        <a:buSzPts val="850"/>
                        <a:buFont typeface="Calibri" panose="020F0502020204030204" pitchFamily="34" charset="0"/>
                        <a:buChar char="•"/>
                        <a:tabLst>
                          <a:tab pos="196850" algn="l"/>
                        </a:tabLst>
                      </a:pPr>
                      <a:r>
                        <a:rPr lang="it-IT" sz="800" spc="0">
                          <a:effectLst/>
                          <a:latin typeface="Georgia" panose="02040502050405020303" pitchFamily="18" charset="0"/>
                          <a:ea typeface="Calibri" panose="020F0502020204030204" pitchFamily="34" charset="0"/>
                          <a:cs typeface="Times New Roman" panose="02020603050405020304" pitchFamily="18" charset="0"/>
                        </a:rPr>
                        <a:t>Verificare la possibilità di adottare standard del sistema di gestione</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ambientale (ad esempio, </a:t>
                      </a:r>
                      <a:r>
                        <a:rPr lang="it-IT" sz="800" u="sng" spc="0">
                          <a:solidFill>
                            <a:srgbClr val="205E9E"/>
                          </a:solidFill>
                          <a:effectLst/>
                          <a:uFill>
                            <a:solidFill>
                              <a:srgbClr val="205E9E"/>
                            </a:solidFill>
                          </a:uFill>
                          <a:latin typeface="Georgia" panose="02040502050405020303" pitchFamily="18" charset="0"/>
                          <a:ea typeface="Calibri" panose="020F0502020204030204" pitchFamily="34" charset="0"/>
                          <a:cs typeface="Times New Roman" panose="02020603050405020304" pitchFamily="18" charset="0"/>
                          <a:hlinkClick r:id="rId2"/>
                        </a:rPr>
                        <a:t>ISO</a:t>
                      </a:r>
                      <a:r>
                        <a:rPr lang="it-IT" sz="800" u="sng" spc="-20">
                          <a:solidFill>
                            <a:srgbClr val="205E9E"/>
                          </a:solidFill>
                          <a:effectLst/>
                          <a:uFill>
                            <a:solidFill>
                              <a:srgbClr val="205E9E"/>
                            </a:solidFill>
                          </a:uFill>
                          <a:latin typeface="Georgia" panose="02040502050405020303" pitchFamily="18" charset="0"/>
                          <a:ea typeface="Calibri" panose="020F0502020204030204" pitchFamily="34" charset="0"/>
                          <a:cs typeface="Times New Roman" panose="02020603050405020304" pitchFamily="18" charset="0"/>
                          <a:hlinkClick r:id="rId2"/>
                        </a:rPr>
                        <a:t> </a:t>
                      </a:r>
                      <a:r>
                        <a:rPr lang="it-IT" sz="800" u="sng" spc="0">
                          <a:solidFill>
                            <a:srgbClr val="205E9E"/>
                          </a:solidFill>
                          <a:effectLst/>
                          <a:uFill>
                            <a:solidFill>
                              <a:srgbClr val="205E9E"/>
                            </a:solidFill>
                          </a:uFill>
                          <a:latin typeface="Georgia" panose="02040502050405020303" pitchFamily="18" charset="0"/>
                          <a:ea typeface="Calibri" panose="020F0502020204030204" pitchFamily="34" charset="0"/>
                          <a:cs typeface="Times New Roman" panose="02020603050405020304" pitchFamily="18" charset="0"/>
                          <a:hlinkClick r:id="rId2"/>
                        </a:rPr>
                        <a:t>14001:2015</a:t>
                      </a:r>
                      <a:r>
                        <a:rPr lang="it-IT" sz="800" spc="0">
                          <a:effectLst/>
                          <a:latin typeface="Georgia" panose="02040502050405020303" pitchFamily="18" charset="0"/>
                          <a:ea typeface="Calibri" panose="020F0502020204030204" pitchFamily="34" charset="0"/>
                          <a:cs typeface="Times New Roman" panose="02020603050405020304" pitchFamily="18" charset="0"/>
                        </a:rPr>
                        <a:t>)</a:t>
                      </a:r>
                      <a:r>
                        <a:rPr lang="it-IT" sz="800" spc="-1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come quadro di riferimento</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per gestire e affrontare le questioni ambientali.</a:t>
                      </a: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196850">
                        <a:spcAft>
                          <a:spcPts val="0"/>
                        </a:spcAft>
                      </a:pPr>
                      <a:r>
                        <a:rPr lang="it-IT" sz="800" dirty="0">
                          <a:effectLst/>
                          <a:latin typeface="Georgia" panose="02040502050405020303" pitchFamily="18" charset="0"/>
                          <a:ea typeface="Calibri" panose="020F0502020204030204" pitchFamily="34" charset="0"/>
                          <a:cs typeface="Calibri" panose="020F0502020204030204" pitchFamily="34" charset="0"/>
                        </a:rPr>
                        <a:t> </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extLst>
                  <a:ext uri="{0D108BD9-81ED-4DB2-BD59-A6C34878D82A}">
                    <a16:rowId xmlns:a16="http://schemas.microsoft.com/office/drawing/2014/main" val="10001"/>
                  </a:ext>
                </a:extLst>
              </a:tr>
              <a:tr h="2492887">
                <a:tc>
                  <a:txBody>
                    <a:bodyPr/>
                    <a:lstStyle/>
                    <a:p>
                      <a:pPr marL="90805">
                        <a:lnSpc>
                          <a:spcPct val="113000"/>
                        </a:lnSpc>
                        <a:spcBef>
                          <a:spcPts val="520"/>
                        </a:spcBef>
                        <a:spcAft>
                          <a:spcPts val="0"/>
                        </a:spcAft>
                      </a:pPr>
                      <a:r>
                        <a:rPr lang="it-IT" sz="800" dirty="0">
                          <a:effectLst/>
                          <a:latin typeface="Georgia" panose="02040502050405020303" pitchFamily="18" charset="0"/>
                          <a:ea typeface="Calibri" panose="020F0502020204030204" pitchFamily="34" charset="0"/>
                          <a:cs typeface="Times New Roman" panose="02020603050405020304" pitchFamily="18" charset="0"/>
                        </a:rPr>
                        <a:t>Attivare modalità per ridurre le</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risorse, l'uso di energia e i rifiuti</a:t>
                      </a: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342900" lvl="0" indent="-342900">
                        <a:spcBef>
                          <a:spcPts val="520"/>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Definire</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controllare</a:t>
                      </a:r>
                      <a:r>
                        <a:rPr lang="it-IT" sz="800" spc="4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un</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programma</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riciclo</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con</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cassonetti</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appositi.</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535"/>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Sostituire</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lampadine</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con</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LED.</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520"/>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Isolare tutte</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tubature,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 pareti</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tetti.</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525"/>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Valutare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opzioni</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energie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rinnovabili.</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535"/>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Rivedere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ridurre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il</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consumo</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acqua.</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marR="9525" lvl="0" indent="-342900">
                        <a:lnSpc>
                          <a:spcPct val="103000"/>
                        </a:lnSpc>
                        <a:spcBef>
                          <a:spcPts val="520"/>
                        </a:spcBef>
                        <a:spcAft>
                          <a:spcPts val="0"/>
                        </a:spcAft>
                        <a:buClr>
                          <a:srgbClr val="005288"/>
                        </a:buClr>
                        <a:buSzPts val="850"/>
                        <a:buFont typeface="Calibri" panose="020F0502020204030204" pitchFamily="34" charset="0"/>
                        <a:buChar char="•"/>
                        <a:tabLst>
                          <a:tab pos="196850" algn="l"/>
                        </a:tabLst>
                      </a:pPr>
                      <a:r>
                        <a:rPr lang="it-IT" sz="800" spc="-10" dirty="0">
                          <a:effectLst/>
                          <a:latin typeface="Georgia" panose="02040502050405020303" pitchFamily="18" charset="0"/>
                          <a:ea typeface="Calibri" panose="020F0502020204030204" pitchFamily="34" charset="0"/>
                          <a:cs typeface="Times New Roman" panose="02020603050405020304" pitchFamily="18" charset="0"/>
                        </a:rPr>
                        <a:t>Non</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utilizzare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carta</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o</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modificare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le</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impostazioni</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predefinite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delle stampanti</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 selezionando la modalità fronte/retro.</a:t>
                      </a:r>
                    </a:p>
                    <a:p>
                      <a:pPr marL="342900" lvl="0" indent="-342900">
                        <a:spcBef>
                          <a:spcPts val="480"/>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Valutare</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l'acquisto</a:t>
                      </a:r>
                      <a:r>
                        <a:rPr lang="it-IT" sz="800" spc="8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5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tecnologia</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ricondizionata.</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marR="58420" lvl="0" indent="-342900">
                        <a:lnSpc>
                          <a:spcPct val="101000"/>
                        </a:lnSpc>
                        <a:spcBef>
                          <a:spcPts val="490"/>
                        </a:spcBef>
                        <a:spcAft>
                          <a:spcPts val="0"/>
                        </a:spcAft>
                        <a:buClr>
                          <a:srgbClr val="005288"/>
                        </a:buClr>
                        <a:buSzPts val="850"/>
                        <a:buFont typeface="Calibri" panose="020F0502020204030204" pitchFamily="34" charset="0"/>
                        <a:buChar char="•"/>
                        <a:tabLst>
                          <a:tab pos="19685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Ridurre al</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minimo</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l'uso della plastica</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nel </a:t>
                      </a:r>
                      <a:r>
                        <a:rPr lang="it-IT" sz="800" i="1" spc="0" dirty="0">
                          <a:effectLst/>
                          <a:latin typeface="Georgia" panose="02040502050405020303" pitchFamily="18" charset="0"/>
                          <a:ea typeface="Calibri" panose="020F0502020204030204" pitchFamily="34" charset="0"/>
                          <a:cs typeface="Times New Roman" panose="02020603050405020304" pitchFamily="18" charset="0"/>
                        </a:rPr>
                        <a:t>packaging</a:t>
                      </a:r>
                      <a:r>
                        <a:rPr lang="it-IT" sz="800" i="1"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e/o valutare alternative ai sacchetti di plastica.</a:t>
                      </a:r>
                    </a:p>
                    <a:p>
                      <a:pPr marL="342900" marR="40005" lvl="0" indent="-342900">
                        <a:lnSpc>
                          <a:spcPct val="101000"/>
                        </a:lnSpc>
                        <a:spcBef>
                          <a:spcPts val="510"/>
                        </a:spcBef>
                        <a:spcAft>
                          <a:spcPts val="0"/>
                        </a:spcAft>
                        <a:buClr>
                          <a:srgbClr val="005288"/>
                        </a:buClr>
                        <a:buSzPts val="850"/>
                        <a:buFont typeface="Calibri" panose="020F0502020204030204" pitchFamily="34" charset="0"/>
                        <a:buChar char="•"/>
                        <a:tabLst>
                          <a:tab pos="196850" algn="l"/>
                        </a:tabLst>
                      </a:pPr>
                      <a:r>
                        <a:rPr lang="it-IT" sz="800" spc="-10" dirty="0">
                          <a:effectLst/>
                          <a:latin typeface="Georgia" panose="02040502050405020303" pitchFamily="18" charset="0"/>
                          <a:ea typeface="Calibri" panose="020F0502020204030204" pitchFamily="34" charset="0"/>
                          <a:cs typeface="Times New Roman" panose="02020603050405020304" pitchFamily="18" charset="0"/>
                        </a:rPr>
                        <a:t>Esaminare</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le</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apparecchiature e</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valutare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la</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possibilità</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sostituirle</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con</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altre</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 più efficienti dal punto di vista energetico.</a:t>
                      </a:r>
                    </a:p>
                    <a:p>
                      <a:pPr marL="342900" lvl="0" indent="-342900">
                        <a:spcBef>
                          <a:spcPts val="510"/>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Rivolgersi</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a</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fornitori</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locali,</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ove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possibile.</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marR="272415" lvl="0" indent="-342900">
                        <a:lnSpc>
                          <a:spcPct val="102000"/>
                        </a:lnSpc>
                        <a:spcBef>
                          <a:spcPts val="520"/>
                        </a:spcBef>
                        <a:spcAft>
                          <a:spcPts val="0"/>
                        </a:spcAft>
                        <a:buClr>
                          <a:srgbClr val="005288"/>
                        </a:buClr>
                        <a:buSzPts val="850"/>
                        <a:buFont typeface="Calibri" panose="020F0502020204030204" pitchFamily="34" charset="0"/>
                        <a:buChar char="•"/>
                        <a:tabLst>
                          <a:tab pos="196850" algn="l"/>
                        </a:tabLst>
                      </a:pPr>
                      <a:r>
                        <a:rPr lang="it-IT" sz="800" spc="-10" dirty="0">
                          <a:effectLst/>
                          <a:latin typeface="Georgia" panose="02040502050405020303" pitchFamily="18" charset="0"/>
                          <a:ea typeface="Calibri" panose="020F0502020204030204" pitchFamily="34" charset="0"/>
                          <a:cs typeface="Times New Roman" panose="02020603050405020304" pitchFamily="18" charset="0"/>
                        </a:rPr>
                        <a:t>Ridurre</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la necessità di</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viaggi</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lavoro</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4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incoraggiare</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l'uso</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dei</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trasporti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pubblici.</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ts val="935"/>
                        </a:lnSpc>
                        <a:spcBef>
                          <a:spcPts val="565"/>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Valutare</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la</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possibilità</a:t>
                      </a:r>
                      <a:r>
                        <a:rPr lang="it-IT" sz="800" spc="5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del</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lavoro</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a</a:t>
                      </a:r>
                      <a:r>
                        <a:rPr lang="it-IT" sz="800" spc="4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distanza</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o</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ibrido.</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196850">
                        <a:spcAft>
                          <a:spcPts val="0"/>
                        </a:spcAft>
                      </a:pPr>
                      <a:r>
                        <a:rPr lang="it-IT" sz="800" dirty="0">
                          <a:effectLst/>
                          <a:latin typeface="Georgia" panose="02040502050405020303" pitchFamily="18" charset="0"/>
                          <a:ea typeface="Calibri" panose="020F0502020204030204" pitchFamily="34" charset="0"/>
                          <a:cs typeface="Calibri" panose="020F0502020204030204" pitchFamily="34" charset="0"/>
                        </a:rPr>
                        <a:t> </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extLst>
                  <a:ext uri="{0D108BD9-81ED-4DB2-BD59-A6C34878D82A}">
                    <a16:rowId xmlns:a16="http://schemas.microsoft.com/office/drawing/2014/main" val="10002"/>
                  </a:ext>
                </a:extLst>
              </a:tr>
              <a:tr h="1617415">
                <a:tc>
                  <a:txBody>
                    <a:bodyPr/>
                    <a:lstStyle/>
                    <a:p>
                      <a:pPr marL="90805">
                        <a:lnSpc>
                          <a:spcPct val="112000"/>
                        </a:lnSpc>
                        <a:spcBef>
                          <a:spcPts val="520"/>
                        </a:spcBef>
                        <a:spcAft>
                          <a:spcPts val="0"/>
                        </a:spcAft>
                      </a:pPr>
                      <a:r>
                        <a:rPr lang="it-IT" sz="800">
                          <a:effectLst/>
                          <a:latin typeface="Georgia" panose="02040502050405020303" pitchFamily="18" charset="0"/>
                          <a:ea typeface="Calibri" panose="020F0502020204030204" pitchFamily="34" charset="0"/>
                          <a:cs typeface="Times New Roman" panose="02020603050405020304" pitchFamily="18" charset="0"/>
                        </a:rPr>
                        <a:t>Esaminare e rispettare la</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normativa</a:t>
                      </a:r>
                      <a:r>
                        <a:rPr lang="it-IT" sz="800" spc="-1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ambientale</a:t>
                      </a: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342900" marR="490855" lvl="0" indent="-342900">
                        <a:lnSpc>
                          <a:spcPct val="112000"/>
                        </a:lnSpc>
                        <a:spcBef>
                          <a:spcPts val="520"/>
                        </a:spcBef>
                        <a:spcAft>
                          <a:spcPts val="0"/>
                        </a:spcAft>
                        <a:buClr>
                          <a:srgbClr val="005288"/>
                        </a:buClr>
                        <a:buSzPts val="850"/>
                        <a:buFont typeface="Calibri" panose="020F0502020204030204" pitchFamily="34" charset="0"/>
                        <a:buChar char="•"/>
                        <a:tabLst>
                          <a:tab pos="19685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Familiarizzare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comprendere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normative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locali</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relative</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al</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settore</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economico</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specifico.</a:t>
                      </a:r>
                    </a:p>
                    <a:p>
                      <a:pPr marL="342900" marR="310515" lvl="0" indent="-342900">
                        <a:lnSpc>
                          <a:spcPct val="112000"/>
                        </a:lnSpc>
                        <a:spcBef>
                          <a:spcPts val="525"/>
                        </a:spcBef>
                        <a:spcAft>
                          <a:spcPts val="0"/>
                        </a:spcAft>
                        <a:buClr>
                          <a:srgbClr val="005288"/>
                        </a:buClr>
                        <a:buSzPts val="850"/>
                        <a:buFont typeface="Calibri" panose="020F0502020204030204" pitchFamily="34" charset="0"/>
                        <a:buChar char="•"/>
                        <a:tabLst>
                          <a:tab pos="19685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Assicurarsi</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che</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norme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siano</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comunicate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ai</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dipendenti</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incoraggiare</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l'adozione delle misure di tutela ambientale.</a:t>
                      </a:r>
                    </a:p>
                    <a:p>
                      <a:pPr marL="342900" marR="359410" lvl="0" indent="-342900">
                        <a:lnSpc>
                          <a:spcPct val="112000"/>
                        </a:lnSpc>
                        <a:spcBef>
                          <a:spcPts val="510"/>
                        </a:spcBef>
                        <a:spcAft>
                          <a:spcPts val="0"/>
                        </a:spcAft>
                        <a:buClr>
                          <a:srgbClr val="005288"/>
                        </a:buClr>
                        <a:buSzPts val="850"/>
                        <a:buFont typeface="Calibri" panose="020F0502020204030204" pitchFamily="34" charset="0"/>
                        <a:buChar char="•"/>
                        <a:tabLst>
                          <a:tab pos="19685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Considerare</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la</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possibilità</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nominare</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un</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dipendente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responsabile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del</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monitoraggio e della conformità.</a:t>
                      </a:r>
                    </a:p>
                    <a:p>
                      <a:pPr marL="342900" lvl="0" indent="-342900">
                        <a:spcBef>
                          <a:spcPts val="510"/>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Consultare</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un</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avvocato</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o</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uno</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specialista</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sulla</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normativa</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ambientale.</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marR="396240" lvl="0" indent="-342900">
                        <a:lnSpc>
                          <a:spcPct val="111000"/>
                        </a:lnSpc>
                        <a:spcBef>
                          <a:spcPts val="655"/>
                        </a:spcBef>
                        <a:spcAft>
                          <a:spcPts val="0"/>
                        </a:spcAft>
                        <a:buClr>
                          <a:srgbClr val="005288"/>
                        </a:buClr>
                        <a:buSzPts val="850"/>
                        <a:buFont typeface="Calibri" panose="020F0502020204030204" pitchFamily="34" charset="0"/>
                        <a:buChar char="•"/>
                        <a:tabLst>
                          <a:tab pos="19685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Monitorare</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attentamente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controversie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su</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questioni</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ambientali</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nel</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settore economico di appartenenza.</a:t>
                      </a:r>
                    </a:p>
                    <a:p>
                      <a:pPr marL="342900" lvl="0" indent="-342900">
                        <a:spcBef>
                          <a:spcPts val="590"/>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Accrescere</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la</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consapevolezza</a:t>
                      </a:r>
                      <a:r>
                        <a:rPr lang="it-IT" sz="800" spc="-4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sulle</a:t>
                      </a:r>
                      <a:r>
                        <a:rPr lang="it-IT" sz="800" spc="-5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regole</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sulla</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normativa</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in</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materia</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196850">
                        <a:spcBef>
                          <a:spcPts val="90"/>
                        </a:spcBef>
                        <a:spcAft>
                          <a:spcPts val="0"/>
                        </a:spcAft>
                      </a:pPr>
                      <a:r>
                        <a:rPr lang="it-IT" sz="80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i="1" dirty="0" err="1">
                          <a:effectLst/>
                          <a:latin typeface="Georgia" panose="02040502050405020303" pitchFamily="18" charset="0"/>
                          <a:ea typeface="Calibri" panose="020F0502020204030204" pitchFamily="34" charset="0"/>
                          <a:cs typeface="Times New Roman" panose="02020603050405020304" pitchFamily="18" charset="0"/>
                        </a:rPr>
                        <a:t>greenwashing</a:t>
                      </a:r>
                      <a:r>
                        <a:rPr lang="it-IT" sz="800" i="1"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mitigazione</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questo</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rischio.</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196850">
                        <a:spcAft>
                          <a:spcPts val="0"/>
                        </a:spcAft>
                      </a:pPr>
                      <a:r>
                        <a:rPr lang="it-IT" sz="800" dirty="0">
                          <a:effectLst/>
                          <a:latin typeface="Georgia" panose="02040502050405020303" pitchFamily="18" charset="0"/>
                          <a:ea typeface="Calibri" panose="020F0502020204030204" pitchFamily="34" charset="0"/>
                          <a:cs typeface="Calibri" panose="020F0502020204030204" pitchFamily="34" charset="0"/>
                        </a:rPr>
                        <a:t> </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extLst>
                  <a:ext uri="{0D108BD9-81ED-4DB2-BD59-A6C34878D82A}">
                    <a16:rowId xmlns:a16="http://schemas.microsoft.com/office/drawing/2014/main" val="10003"/>
                  </a:ext>
                </a:extLst>
              </a:tr>
              <a:tr h="838105">
                <a:tc>
                  <a:txBody>
                    <a:bodyPr/>
                    <a:lstStyle/>
                    <a:p>
                      <a:pPr marL="90805" marR="160655">
                        <a:lnSpc>
                          <a:spcPct val="113000"/>
                        </a:lnSpc>
                        <a:spcBef>
                          <a:spcPts val="520"/>
                        </a:spcBef>
                        <a:spcAft>
                          <a:spcPts val="0"/>
                        </a:spcAft>
                      </a:pPr>
                      <a:r>
                        <a:rPr lang="it-IT" sz="800">
                          <a:effectLst/>
                          <a:latin typeface="Georgia" panose="02040502050405020303" pitchFamily="18" charset="0"/>
                          <a:ea typeface="Calibri" panose="020F0502020204030204" pitchFamily="34" charset="0"/>
                          <a:cs typeface="Times New Roman" panose="02020603050405020304" pitchFamily="18" charset="0"/>
                        </a:rPr>
                        <a:t>Stabilire se le attività</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aziendali siano idonee a</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ricevere una sovvenzione o</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un sussidio governativo</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nell'ambito della sostenibilità</a:t>
                      </a: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342900" marR="171450" lvl="0" indent="-342900" algn="just">
                        <a:lnSpc>
                          <a:spcPct val="115000"/>
                        </a:lnSpc>
                        <a:spcBef>
                          <a:spcPts val="515"/>
                        </a:spcBef>
                        <a:spcAft>
                          <a:spcPts val="0"/>
                        </a:spcAft>
                        <a:buClr>
                          <a:srgbClr val="005288"/>
                        </a:buClr>
                        <a:buSzPts val="850"/>
                        <a:buFont typeface="Calibri" panose="020F0502020204030204" pitchFamily="34" charset="0"/>
                        <a:buChar char="•"/>
                        <a:tabLst>
                          <a:tab pos="19558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Considerare sovvenzioni/sussidi/prestiti disponibili e verificare i requisiti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5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ammissibilità.</a:t>
                      </a:r>
                    </a:p>
                    <a:p>
                      <a:pPr marL="342900" marR="318770" lvl="0" indent="-342900" algn="just">
                        <a:lnSpc>
                          <a:spcPts val="1180"/>
                        </a:lnSpc>
                        <a:spcBef>
                          <a:spcPts val="275"/>
                        </a:spcBef>
                        <a:spcAft>
                          <a:spcPts val="0"/>
                        </a:spcAft>
                        <a:buClr>
                          <a:srgbClr val="005288"/>
                        </a:buClr>
                        <a:buSzPts val="850"/>
                        <a:buFont typeface="Calibri" panose="020F0502020204030204" pitchFamily="34" charset="0"/>
                        <a:buChar char="•"/>
                        <a:tabLst>
                          <a:tab pos="19558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Individuare</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 opportunità di progetti </a:t>
                      </a:r>
                      <a:r>
                        <a:rPr lang="it-IT" sz="800" i="1" spc="0" dirty="0">
                          <a:effectLst/>
                          <a:latin typeface="Georgia" panose="02040502050405020303" pitchFamily="18" charset="0"/>
                          <a:ea typeface="Calibri" panose="020F0502020204030204" pitchFamily="34" charset="0"/>
                          <a:cs typeface="Times New Roman" panose="02020603050405020304" pitchFamily="18" charset="0"/>
                        </a:rPr>
                        <a:t>green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 i vantaggi di adottare la</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finanza </a:t>
                      </a:r>
                      <a:r>
                        <a:rPr lang="it-IT" sz="800" i="1" spc="0" dirty="0">
                          <a:effectLst/>
                          <a:latin typeface="Georgia" panose="02040502050405020303" pitchFamily="18" charset="0"/>
                          <a:ea typeface="Calibri" panose="020F0502020204030204" pitchFamily="34" charset="0"/>
                          <a:cs typeface="Times New Roman" panose="02020603050405020304" pitchFamily="18" charset="0"/>
                        </a:rPr>
                        <a:t>green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(ad esempio,</a:t>
                      </a:r>
                      <a:r>
                        <a:rPr lang="it-IT" sz="800" u="sng" spc="0" dirty="0">
                          <a:solidFill>
                            <a:srgbClr val="205E9E"/>
                          </a:solidFill>
                          <a:effectLst/>
                          <a:uFill>
                            <a:solidFill>
                              <a:srgbClr val="205E9E"/>
                            </a:solidFill>
                          </a:uFill>
                          <a:latin typeface="Georgia" panose="02040502050405020303" pitchFamily="18" charset="0"/>
                          <a:ea typeface="Calibri" panose="020F0502020204030204" pitchFamily="34" charset="0"/>
                          <a:cs typeface="Calibri" panose="020F0502020204030204" pitchFamily="34" charset="0"/>
                        </a:rPr>
                        <a:t> </a:t>
                      </a:r>
                      <a:r>
                        <a:rPr lang="it-IT" sz="800" u="sng" spc="0" dirty="0">
                          <a:solidFill>
                            <a:srgbClr val="205E9E"/>
                          </a:solidFill>
                          <a:effectLst/>
                          <a:uFill>
                            <a:solidFill>
                              <a:srgbClr val="205E9E"/>
                            </a:solidFill>
                          </a:uFill>
                          <a:latin typeface="Georgia" panose="02040502050405020303" pitchFamily="18" charset="0"/>
                          <a:ea typeface="Calibri" panose="020F0502020204030204" pitchFamily="34" charset="0"/>
                          <a:cs typeface="Times New Roman" panose="02020603050405020304" pitchFamily="18" charset="0"/>
                          <a:hlinkClick r:id="rId3"/>
                        </a:rPr>
                        <a:t>https://www.icmagroup.org/sustainable-</a:t>
                      </a:r>
                      <a:r>
                        <a:rPr lang="it-IT" sz="800" spc="0" dirty="0">
                          <a:solidFill>
                            <a:srgbClr val="205E9E"/>
                          </a:solidFill>
                          <a:effectLst/>
                          <a:latin typeface="Georgia" panose="02040502050405020303" pitchFamily="18" charset="0"/>
                          <a:ea typeface="Calibri" panose="020F0502020204030204" pitchFamily="34" charset="0"/>
                          <a:cs typeface="Times New Roman" panose="02020603050405020304" pitchFamily="18" charset="0"/>
                        </a:rPr>
                        <a:t> </a:t>
                      </a:r>
                      <a:r>
                        <a:rPr lang="it-IT" sz="800" u="sng" spc="-10" dirty="0" err="1">
                          <a:solidFill>
                            <a:srgbClr val="205E9E"/>
                          </a:solidFill>
                          <a:effectLst/>
                          <a:uFill>
                            <a:solidFill>
                              <a:srgbClr val="205E9E"/>
                            </a:solidFill>
                          </a:uFill>
                          <a:latin typeface="Georgia" panose="02040502050405020303" pitchFamily="18" charset="0"/>
                          <a:ea typeface="Calibri" panose="020F0502020204030204" pitchFamily="34" charset="0"/>
                          <a:cs typeface="Times New Roman" panose="02020603050405020304" pitchFamily="18" charset="0"/>
                        </a:rPr>
                        <a:t>finance</a:t>
                      </a:r>
                      <a:r>
                        <a:rPr lang="it-IT" sz="800" u="sng" spc="-10" dirty="0">
                          <a:solidFill>
                            <a:srgbClr val="205E9E"/>
                          </a:solidFill>
                          <a:effectLst/>
                          <a:uFill>
                            <a:solidFill>
                              <a:srgbClr val="205E9E"/>
                            </a:solidFill>
                          </a:uFill>
                          <a:latin typeface="Georgia" panose="02040502050405020303" pitchFamily="18" charset="0"/>
                          <a:ea typeface="Calibri" panose="020F0502020204030204" pitchFamily="34" charset="0"/>
                          <a:cs typeface="Times New Roman" panose="02020603050405020304" pitchFamily="18" charset="0"/>
                        </a:rPr>
                        <a:t>/</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196850">
                        <a:spcAft>
                          <a:spcPts val="0"/>
                        </a:spcAft>
                      </a:pPr>
                      <a:r>
                        <a:rPr lang="it-IT" sz="800" dirty="0">
                          <a:effectLst/>
                          <a:latin typeface="Georgia" panose="02040502050405020303" pitchFamily="18" charset="0"/>
                          <a:ea typeface="Calibri" panose="020F0502020204030204" pitchFamily="34" charset="0"/>
                          <a:cs typeface="Calibri" panose="020F0502020204030204" pitchFamily="34" charset="0"/>
                        </a:rPr>
                        <a:t> </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61313685"/>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66</a:t>
            </a:fld>
            <a:endParaRPr lang="it-IT" dirty="0"/>
          </a:p>
        </p:txBody>
      </p:sp>
      <p:pic>
        <p:nvPicPr>
          <p:cNvPr id="3" name="Image 33"/>
          <p:cNvPicPr/>
          <p:nvPr/>
        </p:nvPicPr>
        <p:blipFill>
          <a:blip r:embed="rId2" cstate="print"/>
          <a:stretch>
            <a:fillRect/>
          </a:stretch>
        </p:blipFill>
        <p:spPr>
          <a:xfrm>
            <a:off x="669851" y="761091"/>
            <a:ext cx="8569842" cy="1673765"/>
          </a:xfrm>
          <a:prstGeom prst="rect">
            <a:avLst/>
          </a:prstGeom>
        </p:spPr>
      </p:pic>
      <p:sp>
        <p:nvSpPr>
          <p:cNvPr id="4" name="Rettangolo 3"/>
          <p:cNvSpPr/>
          <p:nvPr/>
        </p:nvSpPr>
        <p:spPr>
          <a:xfrm>
            <a:off x="624431" y="3648660"/>
            <a:ext cx="8615262" cy="1498359"/>
          </a:xfrm>
          <a:prstGeom prst="rect">
            <a:avLst/>
          </a:prstGeom>
        </p:spPr>
        <p:txBody>
          <a:bodyPr wrap="square">
            <a:spAutoFit/>
          </a:bodyPr>
          <a:lstStyle/>
          <a:p>
            <a:pPr marL="78105" marR="645795" algn="just" defTabSz="925513">
              <a:lnSpc>
                <a:spcPct val="115000"/>
              </a:lnSpc>
              <a:spcBef>
                <a:spcPts val="1275"/>
              </a:spcBef>
            </a:pPr>
            <a:r>
              <a:rPr lang="it-IT" sz="1600" dirty="0">
                <a:latin typeface="Georgia" panose="02040502050405020303" pitchFamily="18" charset="0"/>
                <a:ea typeface="Calibri" panose="020F0502020204030204" pitchFamily="34" charset="0"/>
              </a:rPr>
              <a:t>Il benessere dei dipendenti è una componente fondamentale in tutte le organizzazioni ma, per prosperare, un'azienda deve anche</a:t>
            </a:r>
            <a:r>
              <a:rPr lang="it-IT" sz="1600" spc="200"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prendersi cura dei propri clienti e fornitori e delle comunità in cui opera.</a:t>
            </a:r>
          </a:p>
          <a:p>
            <a:pPr marL="78105" algn="just">
              <a:spcBef>
                <a:spcPts val="465"/>
              </a:spcBef>
            </a:pPr>
            <a:r>
              <a:rPr lang="it-IT" sz="1600" dirty="0">
                <a:latin typeface="Georgia" panose="02040502050405020303" pitchFamily="18" charset="0"/>
                <a:ea typeface="Calibri" panose="020F0502020204030204" pitchFamily="34" charset="0"/>
              </a:rPr>
              <a:t>Le</a:t>
            </a:r>
            <a:r>
              <a:rPr lang="it-IT" sz="1600" spc="25"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seguenti</a:t>
            </a:r>
            <a:r>
              <a:rPr lang="it-IT" sz="1600" spc="40"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iniziative</a:t>
            </a:r>
            <a:r>
              <a:rPr lang="it-IT" sz="1600" spc="50"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di</a:t>
            </a:r>
            <a:r>
              <a:rPr lang="it-IT" sz="1600" spc="40"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responsabilità</a:t>
            </a:r>
            <a:r>
              <a:rPr lang="it-IT" sz="1600" spc="50"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sociale</a:t>
            </a:r>
            <a:r>
              <a:rPr lang="it-IT" sz="1600" spc="40"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potrebbero</a:t>
            </a:r>
            <a:r>
              <a:rPr lang="it-IT" sz="1600" spc="40"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essere</a:t>
            </a:r>
            <a:r>
              <a:rPr lang="it-IT" sz="1600" spc="40"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prese</a:t>
            </a:r>
            <a:r>
              <a:rPr lang="it-IT" sz="1600" spc="40"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in</a:t>
            </a:r>
            <a:r>
              <a:rPr lang="it-IT" sz="1600" spc="65"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considerazione</a:t>
            </a:r>
            <a:r>
              <a:rPr lang="it-IT" sz="1600" spc="25"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per</a:t>
            </a:r>
            <a:r>
              <a:rPr lang="it-IT" sz="1600" spc="50"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identificare</a:t>
            </a:r>
            <a:r>
              <a:rPr lang="it-IT" sz="1600" spc="55"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le</a:t>
            </a:r>
            <a:r>
              <a:rPr lang="it-IT" sz="1600" spc="50"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azioni</a:t>
            </a:r>
            <a:r>
              <a:rPr lang="it-IT" sz="1600" spc="45" dirty="0">
                <a:latin typeface="Georgia" panose="02040502050405020303" pitchFamily="18" charset="0"/>
                <a:ea typeface="Calibri" panose="020F0502020204030204" pitchFamily="34" charset="0"/>
              </a:rPr>
              <a:t> </a:t>
            </a:r>
            <a:r>
              <a:rPr lang="it-IT" sz="1600" dirty="0">
                <a:latin typeface="Georgia" panose="02040502050405020303" pitchFamily="18" charset="0"/>
                <a:ea typeface="Calibri" panose="020F0502020204030204" pitchFamily="34" charset="0"/>
              </a:rPr>
              <a:t>da</a:t>
            </a:r>
            <a:r>
              <a:rPr lang="it-IT" sz="1600" spc="40" dirty="0">
                <a:latin typeface="Georgia" panose="02040502050405020303" pitchFamily="18" charset="0"/>
                <a:ea typeface="Calibri" panose="020F0502020204030204" pitchFamily="34" charset="0"/>
              </a:rPr>
              <a:t> </a:t>
            </a:r>
            <a:r>
              <a:rPr lang="it-IT" sz="1600" spc="-10" dirty="0">
                <a:latin typeface="Georgia" panose="02040502050405020303" pitchFamily="18" charset="0"/>
                <a:ea typeface="Calibri" panose="020F0502020204030204" pitchFamily="34" charset="0"/>
              </a:rPr>
              <a:t>intraprendere.</a:t>
            </a:r>
            <a:endParaRPr lang="it-IT" sz="1600" dirty="0">
              <a:effectLst/>
              <a:latin typeface="Georgia" panose="02040502050405020303" pitchFamily="18" charset="0"/>
              <a:ea typeface="Calibri" panose="020F0502020204030204" pitchFamily="34" charset="0"/>
            </a:endParaRPr>
          </a:p>
        </p:txBody>
      </p:sp>
      <p:sp>
        <p:nvSpPr>
          <p:cNvPr id="5" name="CasellaDiTesto 4"/>
          <p:cNvSpPr txBox="1"/>
          <p:nvPr/>
        </p:nvSpPr>
        <p:spPr>
          <a:xfrm>
            <a:off x="3519376" y="2743200"/>
            <a:ext cx="3742661" cy="400110"/>
          </a:xfrm>
          <a:prstGeom prst="rect">
            <a:avLst/>
          </a:prstGeom>
          <a:noFill/>
        </p:spPr>
        <p:txBody>
          <a:bodyPr wrap="square" rtlCol="0">
            <a:spAutoFit/>
          </a:bodyPr>
          <a:lstStyle/>
          <a:p>
            <a:r>
              <a:rPr lang="it-IT" sz="1800" dirty="0">
                <a:solidFill>
                  <a:schemeClr val="accent6">
                    <a:lumMod val="75000"/>
                  </a:schemeClr>
                </a:solidFill>
                <a:latin typeface="Georgia" panose="02040502050405020303" pitchFamily="18" charset="0"/>
              </a:rPr>
              <a:t>RESPONSABILITA</a:t>
            </a:r>
            <a:r>
              <a:rPr lang="it-IT" sz="2000" dirty="0">
                <a:solidFill>
                  <a:schemeClr val="accent6">
                    <a:lumMod val="75000"/>
                  </a:schemeClr>
                </a:solidFill>
                <a:latin typeface="Georgia" panose="02040502050405020303" pitchFamily="18" charset="0"/>
              </a:rPr>
              <a:t>’ SOCIALE</a:t>
            </a:r>
          </a:p>
        </p:txBody>
      </p:sp>
    </p:spTree>
    <p:extLst>
      <p:ext uri="{BB962C8B-B14F-4D97-AF65-F5344CB8AC3E}">
        <p14:creationId xmlns:p14="http://schemas.microsoft.com/office/powerpoint/2010/main" val="985324153"/>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67</a:t>
            </a:fld>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877259174"/>
              </p:ext>
            </p:extLst>
          </p:nvPr>
        </p:nvGraphicFramePr>
        <p:xfrm>
          <a:off x="385679" y="653635"/>
          <a:ext cx="9013502" cy="5470718"/>
        </p:xfrm>
        <a:graphic>
          <a:graphicData uri="http://schemas.openxmlformats.org/drawingml/2006/table">
            <a:tbl>
              <a:tblPr firstRow="1" firstCol="1" lastRow="1" lastCol="1" bandRow="1" bandCol="1"/>
              <a:tblGrid>
                <a:gridCol w="2125065">
                  <a:extLst>
                    <a:ext uri="{9D8B030D-6E8A-4147-A177-3AD203B41FA5}">
                      <a16:colId xmlns:a16="http://schemas.microsoft.com/office/drawing/2014/main" val="20000"/>
                    </a:ext>
                  </a:extLst>
                </a:gridCol>
                <a:gridCol w="4907560">
                  <a:extLst>
                    <a:ext uri="{9D8B030D-6E8A-4147-A177-3AD203B41FA5}">
                      <a16:colId xmlns:a16="http://schemas.microsoft.com/office/drawing/2014/main" val="20001"/>
                    </a:ext>
                  </a:extLst>
                </a:gridCol>
                <a:gridCol w="1980877">
                  <a:extLst>
                    <a:ext uri="{9D8B030D-6E8A-4147-A177-3AD203B41FA5}">
                      <a16:colId xmlns:a16="http://schemas.microsoft.com/office/drawing/2014/main" val="20002"/>
                    </a:ext>
                  </a:extLst>
                </a:gridCol>
              </a:tblGrid>
              <a:tr h="279510">
                <a:tc>
                  <a:txBody>
                    <a:bodyPr/>
                    <a:lstStyle/>
                    <a:p>
                      <a:pPr marL="90805">
                        <a:spcBef>
                          <a:spcPts val="510"/>
                        </a:spcBef>
                        <a:spcAft>
                          <a:spcPts val="0"/>
                        </a:spcAft>
                      </a:pPr>
                      <a:r>
                        <a:rPr lang="it-IT" sz="800" b="1" spc="-10"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Iniziative</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5288"/>
                    </a:solidFill>
                  </a:tcPr>
                </a:tc>
                <a:tc>
                  <a:txBody>
                    <a:bodyPr/>
                    <a:lstStyle/>
                    <a:p>
                      <a:pPr marL="91440">
                        <a:spcBef>
                          <a:spcPts val="510"/>
                        </a:spcBef>
                        <a:spcAft>
                          <a:spcPts val="0"/>
                        </a:spcAft>
                      </a:pPr>
                      <a:r>
                        <a:rPr lang="it-IT" sz="800" b="1"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Azioni</a:t>
                      </a:r>
                      <a:r>
                        <a:rPr lang="it-IT" sz="800" b="1" spc="20"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 </a:t>
                      </a:r>
                      <a:r>
                        <a:rPr lang="it-IT" sz="800" b="1"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da</a:t>
                      </a:r>
                      <a:r>
                        <a:rPr lang="it-IT" sz="800" b="1" spc="35"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 </a:t>
                      </a:r>
                      <a:r>
                        <a:rPr lang="it-IT" sz="800" b="1" spc="-10"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valutare</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5288"/>
                    </a:solidFill>
                  </a:tcPr>
                </a:tc>
                <a:tc>
                  <a:txBody>
                    <a:bodyPr/>
                    <a:lstStyle/>
                    <a:p>
                      <a:pPr marL="90805">
                        <a:spcBef>
                          <a:spcPts val="510"/>
                        </a:spcBef>
                        <a:spcAft>
                          <a:spcPts val="0"/>
                        </a:spcAft>
                      </a:pPr>
                      <a:r>
                        <a:rPr lang="it-IT" sz="800" b="1" spc="-1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Commenti</a:t>
                      </a:r>
                      <a:endParaRPr lang="it-IT" sz="80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5288"/>
                    </a:solidFill>
                  </a:tcPr>
                </a:tc>
                <a:extLst>
                  <a:ext uri="{0D108BD9-81ED-4DB2-BD59-A6C34878D82A}">
                    <a16:rowId xmlns:a16="http://schemas.microsoft.com/office/drawing/2014/main" val="10000"/>
                  </a:ext>
                </a:extLst>
              </a:tr>
              <a:tr h="5191208">
                <a:tc>
                  <a:txBody>
                    <a:bodyPr/>
                    <a:lstStyle/>
                    <a:p>
                      <a:pPr marL="90805" marR="63500">
                        <a:lnSpc>
                          <a:spcPct val="113000"/>
                        </a:lnSpc>
                        <a:spcBef>
                          <a:spcPts val="520"/>
                        </a:spcBef>
                        <a:spcAft>
                          <a:spcPts val="0"/>
                        </a:spcAft>
                      </a:pPr>
                      <a:r>
                        <a:rPr lang="it-IT" sz="800" dirty="0">
                          <a:effectLst/>
                          <a:latin typeface="Georgia" panose="02040502050405020303" pitchFamily="18" charset="0"/>
                          <a:ea typeface="Calibri" panose="020F0502020204030204" pitchFamily="34" charset="0"/>
                          <a:cs typeface="Times New Roman" panose="02020603050405020304" pitchFamily="18" charset="0"/>
                        </a:rPr>
                        <a:t>Garantire la salute, la sicurezza,</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i diritti umani e il benessere dei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dipendenti e valutare se le</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prassi di lavoro siano</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appropriate</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342900" marR="375920" lvl="0" indent="-342900" algn="just">
                        <a:lnSpc>
                          <a:spcPct val="113000"/>
                        </a:lnSpc>
                        <a:spcBef>
                          <a:spcPts val="520"/>
                        </a:spcBef>
                        <a:spcAft>
                          <a:spcPts val="0"/>
                        </a:spcAft>
                        <a:buClr>
                          <a:srgbClr val="005288"/>
                        </a:buClr>
                        <a:buSzPts val="850"/>
                        <a:buFont typeface="Calibri" panose="020F0502020204030204" pitchFamily="34" charset="0"/>
                        <a:buChar char="•"/>
                        <a:tabLst>
                          <a:tab pos="19685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Verificare che le condizioni di lavoro soddisfino tutti gli aspetti della</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normativa vigente in materia di salari, sicurezza sul lavoro, orario di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lavoro, non discriminazione, ecc.</a:t>
                      </a:r>
                    </a:p>
                    <a:p>
                      <a:pPr marL="342900" marR="208280" lvl="0" indent="-342900">
                        <a:lnSpc>
                          <a:spcPct val="113000"/>
                        </a:lnSpc>
                        <a:spcBef>
                          <a:spcPts val="500"/>
                        </a:spcBef>
                        <a:spcAft>
                          <a:spcPts val="0"/>
                        </a:spcAft>
                        <a:buClr>
                          <a:srgbClr val="005288"/>
                        </a:buClr>
                        <a:buSzPts val="850"/>
                        <a:buFont typeface="Calibri" panose="020F0502020204030204" pitchFamily="34" charset="0"/>
                        <a:buChar char="•"/>
                        <a:tabLst>
                          <a:tab pos="19685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Rivedere</a:t>
                      </a:r>
                      <a:r>
                        <a:rPr lang="it-IT" sz="800" spc="1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1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aggiornare</a:t>
                      </a:r>
                      <a:r>
                        <a:rPr lang="it-IT" sz="800" spc="1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a:t>
                      </a:r>
                      <a:r>
                        <a:rPr lang="it-IT" sz="800" spc="1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regolamenti</a:t>
                      </a:r>
                      <a:r>
                        <a:rPr lang="it-IT" sz="800" spc="1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per</a:t>
                      </a:r>
                      <a:r>
                        <a:rPr lang="it-IT" sz="800" spc="1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a:t>
                      </a:r>
                      <a:r>
                        <a:rPr lang="it-IT" sz="800" spc="1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dipendenti</a:t>
                      </a:r>
                      <a:r>
                        <a:rPr lang="it-IT" sz="800" spc="1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in</a:t>
                      </a:r>
                      <a:r>
                        <a:rPr lang="it-IT" sz="800" spc="1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materia</a:t>
                      </a:r>
                      <a:r>
                        <a:rPr lang="it-IT" sz="800" spc="10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lavoro flessibile, ferie, congedi per malattia, retribuzione e prestazioni,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indennità di maternità e paternità, assicurazione sanitaria e politiche di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formazione.</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marR="408940" lvl="0" indent="-342900">
                        <a:lnSpc>
                          <a:spcPct val="112000"/>
                        </a:lnSpc>
                        <a:spcBef>
                          <a:spcPts val="510"/>
                        </a:spcBef>
                        <a:spcAft>
                          <a:spcPts val="0"/>
                        </a:spcAft>
                        <a:buClr>
                          <a:srgbClr val="005288"/>
                        </a:buClr>
                        <a:buSzPts val="850"/>
                        <a:buFont typeface="Calibri" panose="020F0502020204030204" pitchFamily="34" charset="0"/>
                        <a:buChar char="•"/>
                        <a:tabLst>
                          <a:tab pos="19685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Stabilire una politica contro le molestie che preveda meccanismi di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segnalazione e procedure disciplinari.</a:t>
                      </a:r>
                    </a:p>
                    <a:p>
                      <a:pPr marL="342900" marR="227330" lvl="0" indent="-342900">
                        <a:lnSpc>
                          <a:spcPct val="112000"/>
                        </a:lnSpc>
                        <a:spcBef>
                          <a:spcPts val="515"/>
                        </a:spcBef>
                        <a:spcAft>
                          <a:spcPts val="0"/>
                        </a:spcAft>
                        <a:buClr>
                          <a:srgbClr val="005288"/>
                        </a:buClr>
                        <a:buSzPts val="850"/>
                        <a:buFont typeface="Calibri" panose="020F0502020204030204" pitchFamily="34" charset="0"/>
                        <a:buChar char="•"/>
                        <a:tabLst>
                          <a:tab pos="19685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Verificare quali siano le retribuzioni del settore e accertare se l'azienda</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sia</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competitiva.</a:t>
                      </a:r>
                    </a:p>
                    <a:p>
                      <a:pPr marL="342900" lvl="0" indent="-342900">
                        <a:spcBef>
                          <a:spcPts val="535"/>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Descrivere</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il</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lavoro</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ed</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esplicitarne</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chiaramente</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responsabilità.</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marR="236855" lvl="0" indent="-342900">
                        <a:lnSpc>
                          <a:spcPct val="113000"/>
                        </a:lnSpc>
                        <a:spcBef>
                          <a:spcPts val="640"/>
                        </a:spcBef>
                        <a:spcAft>
                          <a:spcPts val="0"/>
                        </a:spcAft>
                        <a:buClr>
                          <a:srgbClr val="005288"/>
                        </a:buClr>
                        <a:buSzPts val="850"/>
                        <a:buFont typeface="Calibri" panose="020F0502020204030204" pitchFamily="34" charset="0"/>
                        <a:buChar char="•"/>
                        <a:tabLst>
                          <a:tab pos="19685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Stabilire una metodologia di tracciabilità di incidenti, infortuni, reclami</a:t>
                      </a:r>
                      <a:r>
                        <a:rPr lang="it-IT" sz="800" spc="4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1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richieste di risarcimento con</a:t>
                      </a:r>
                      <a:r>
                        <a:rPr lang="it-IT" sz="800" spc="1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riguardo</a:t>
                      </a:r>
                      <a:r>
                        <a:rPr lang="it-IT" sz="800" spc="15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alla sicurezza sul posto</a:t>
                      </a:r>
                      <a:r>
                        <a:rPr lang="it-IT" sz="800" spc="1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lavoro.</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490"/>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Considerare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prassi</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lavoro</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normative</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pertinenti.</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marR="243840" lvl="0" indent="-342900">
                        <a:lnSpc>
                          <a:spcPct val="112000"/>
                        </a:lnSpc>
                        <a:spcBef>
                          <a:spcPts val="665"/>
                        </a:spcBef>
                        <a:spcAft>
                          <a:spcPts val="0"/>
                        </a:spcAft>
                        <a:buClr>
                          <a:srgbClr val="005288"/>
                        </a:buClr>
                        <a:buSzPts val="850"/>
                        <a:buFont typeface="Calibri" panose="020F0502020204030204" pitchFamily="34" charset="0"/>
                        <a:buChar char="•"/>
                        <a:tabLst>
                          <a:tab pos="19685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Esaminare la normativa sui diritti umani per garantirne la conformità e</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fornire formazione su questioni e politiche relative ai diritti umani.</a:t>
                      </a:r>
                    </a:p>
                    <a:p>
                      <a:pPr marL="342900" marR="610870" lvl="0" indent="-342900">
                        <a:lnSpc>
                          <a:spcPct val="112000"/>
                        </a:lnSpc>
                        <a:spcBef>
                          <a:spcPts val="520"/>
                        </a:spcBef>
                        <a:spcAft>
                          <a:spcPts val="0"/>
                        </a:spcAft>
                        <a:buClr>
                          <a:srgbClr val="005288"/>
                        </a:buClr>
                        <a:buSzPts val="850"/>
                        <a:buFont typeface="Calibri" panose="020F0502020204030204" pitchFamily="34" charset="0"/>
                        <a:buChar char="•"/>
                        <a:tabLst>
                          <a:tab pos="19685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Svolgere regolarmente indagini che coinvolgano i dipendenti e</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includere i risultati nei piani di miglioramento.</a:t>
                      </a:r>
                    </a:p>
                    <a:p>
                      <a:pPr marL="342900" marR="262890" lvl="0" indent="-342900">
                        <a:lnSpc>
                          <a:spcPct val="113000"/>
                        </a:lnSpc>
                        <a:spcBef>
                          <a:spcPts val="520"/>
                        </a:spcBef>
                        <a:spcAft>
                          <a:spcPts val="0"/>
                        </a:spcAft>
                        <a:buClr>
                          <a:srgbClr val="005288"/>
                        </a:buClr>
                        <a:buSzPts val="850"/>
                        <a:buFont typeface="Calibri" panose="020F0502020204030204" pitchFamily="34" charset="0"/>
                        <a:buChar char="•"/>
                        <a:tabLst>
                          <a:tab pos="19685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Misurare il turnover dei dipendenti e organizzare colloqui con quelli in</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uscita; includere i risultati nei piani di miglioramento.</a:t>
                      </a:r>
                    </a:p>
                    <a:p>
                      <a:pPr marL="342900" lvl="0" indent="-342900">
                        <a:spcBef>
                          <a:spcPts val="495"/>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Stanziare</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un</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budget</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per</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lo</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sviluppo</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professionale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dei</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dipendenti.</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marR="293370" lvl="0" indent="-342900">
                        <a:lnSpc>
                          <a:spcPct val="112000"/>
                        </a:lnSpc>
                        <a:spcBef>
                          <a:spcPts val="655"/>
                        </a:spcBef>
                        <a:spcAft>
                          <a:spcPts val="0"/>
                        </a:spcAft>
                        <a:buClr>
                          <a:srgbClr val="005288"/>
                        </a:buClr>
                        <a:buSzPts val="850"/>
                        <a:buFont typeface="Calibri" panose="020F0502020204030204" pitchFamily="34" charset="0"/>
                        <a:buChar char="•"/>
                        <a:tabLst>
                          <a:tab pos="19685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Effettuare revisioni periodiche sulle prestazioni e sull'avanzamento di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carriera dei dipendenti.</a:t>
                      </a:r>
                    </a:p>
                    <a:p>
                      <a:pPr marL="342900" marR="381635" lvl="0" indent="-342900">
                        <a:lnSpc>
                          <a:spcPts val="1150"/>
                        </a:lnSpc>
                        <a:spcBef>
                          <a:spcPts val="360"/>
                        </a:spcBef>
                        <a:spcAft>
                          <a:spcPts val="0"/>
                        </a:spcAft>
                        <a:buClr>
                          <a:srgbClr val="005288"/>
                        </a:buClr>
                        <a:buSzPts val="850"/>
                        <a:buFont typeface="Calibri" panose="020F0502020204030204" pitchFamily="34" charset="0"/>
                        <a:buChar char="•"/>
                        <a:tabLst>
                          <a:tab pos="19685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Ottenere certificazioni relative alla salute e alla sicurezza sul lavoro,</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come ad esempio </a:t>
                      </a:r>
                      <a:r>
                        <a:rPr lang="it-IT" sz="800" u="sng" spc="0" dirty="0">
                          <a:solidFill>
                            <a:srgbClr val="205E9E"/>
                          </a:solidFill>
                          <a:effectLst/>
                          <a:uFill>
                            <a:solidFill>
                              <a:srgbClr val="205E9E"/>
                            </a:solidFill>
                          </a:uFill>
                          <a:latin typeface="Georgia" panose="02040502050405020303" pitchFamily="18" charset="0"/>
                          <a:ea typeface="Calibri" panose="020F0502020204030204" pitchFamily="34" charset="0"/>
                          <a:cs typeface="Times New Roman" panose="02020603050405020304" pitchFamily="18" charset="0"/>
                          <a:hlinkClick r:id="rId2"/>
                        </a:rPr>
                        <a:t>ISO 45001.</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196850">
                        <a:spcAft>
                          <a:spcPts val="0"/>
                        </a:spcAft>
                      </a:pPr>
                      <a:r>
                        <a:rPr lang="it-IT" sz="800" dirty="0">
                          <a:effectLst/>
                          <a:latin typeface="Georgia" panose="02040502050405020303" pitchFamily="18" charset="0"/>
                          <a:ea typeface="Calibri" panose="020F0502020204030204" pitchFamily="34" charset="0"/>
                          <a:cs typeface="Calibri" panose="020F0502020204030204" pitchFamily="34" charset="0"/>
                        </a:rPr>
                        <a:t> </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40709061"/>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68</a:t>
            </a:fld>
            <a:endParaRPr lang="it-IT" sz="1400"/>
          </a:p>
        </p:txBody>
      </p:sp>
      <p:graphicFrame>
        <p:nvGraphicFramePr>
          <p:cNvPr id="3" name="Tabella 2"/>
          <p:cNvGraphicFramePr>
            <a:graphicFrameLocks noGrp="1"/>
          </p:cNvGraphicFramePr>
          <p:nvPr>
            <p:extLst>
              <p:ext uri="{D42A27DB-BD31-4B8C-83A1-F6EECF244321}">
                <p14:modId xmlns:p14="http://schemas.microsoft.com/office/powerpoint/2010/main" val="3478126172"/>
              </p:ext>
            </p:extLst>
          </p:nvPr>
        </p:nvGraphicFramePr>
        <p:xfrm>
          <a:off x="396974" y="730315"/>
          <a:ext cx="8906513" cy="5755545"/>
        </p:xfrm>
        <a:graphic>
          <a:graphicData uri="http://schemas.openxmlformats.org/drawingml/2006/table">
            <a:tbl>
              <a:tblPr firstRow="1" firstCol="1" lastRow="1" lastCol="1" bandRow="1" bandCol="1"/>
              <a:tblGrid>
                <a:gridCol w="2099841">
                  <a:extLst>
                    <a:ext uri="{9D8B030D-6E8A-4147-A177-3AD203B41FA5}">
                      <a16:colId xmlns:a16="http://schemas.microsoft.com/office/drawing/2014/main" val="20000"/>
                    </a:ext>
                  </a:extLst>
                </a:gridCol>
                <a:gridCol w="4849309">
                  <a:extLst>
                    <a:ext uri="{9D8B030D-6E8A-4147-A177-3AD203B41FA5}">
                      <a16:colId xmlns:a16="http://schemas.microsoft.com/office/drawing/2014/main" val="20001"/>
                    </a:ext>
                  </a:extLst>
                </a:gridCol>
                <a:gridCol w="1957363">
                  <a:extLst>
                    <a:ext uri="{9D8B030D-6E8A-4147-A177-3AD203B41FA5}">
                      <a16:colId xmlns:a16="http://schemas.microsoft.com/office/drawing/2014/main" val="20002"/>
                    </a:ext>
                  </a:extLst>
                </a:gridCol>
              </a:tblGrid>
              <a:tr h="116901">
                <a:tc>
                  <a:txBody>
                    <a:bodyPr/>
                    <a:lstStyle/>
                    <a:p>
                      <a:pPr marL="90805">
                        <a:spcBef>
                          <a:spcPts val="495"/>
                        </a:spcBef>
                        <a:spcAft>
                          <a:spcPts val="0"/>
                        </a:spcAft>
                      </a:pPr>
                      <a:r>
                        <a:rPr lang="it-IT" sz="750" b="1" spc="-1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Iniziative</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5288"/>
                    </a:solidFill>
                  </a:tcPr>
                </a:tc>
                <a:tc>
                  <a:txBody>
                    <a:bodyPr/>
                    <a:lstStyle/>
                    <a:p>
                      <a:pPr marL="91440">
                        <a:spcBef>
                          <a:spcPts val="495"/>
                        </a:spcBef>
                        <a:spcAft>
                          <a:spcPts val="0"/>
                        </a:spcAft>
                      </a:pPr>
                      <a:r>
                        <a:rPr lang="it-IT" sz="750" b="1">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Azioni</a:t>
                      </a:r>
                      <a:r>
                        <a:rPr lang="it-IT" sz="750" b="1" spc="2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 </a:t>
                      </a:r>
                      <a:r>
                        <a:rPr lang="it-IT" sz="750" b="1">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da</a:t>
                      </a:r>
                      <a:r>
                        <a:rPr lang="it-IT" sz="750" b="1" spc="35">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 </a:t>
                      </a:r>
                      <a:r>
                        <a:rPr lang="it-IT" sz="750" b="1" spc="-1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valutare</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5288"/>
                    </a:solidFill>
                  </a:tcPr>
                </a:tc>
                <a:tc>
                  <a:txBody>
                    <a:bodyPr/>
                    <a:lstStyle/>
                    <a:p>
                      <a:pPr marL="90805">
                        <a:spcBef>
                          <a:spcPts val="495"/>
                        </a:spcBef>
                        <a:spcAft>
                          <a:spcPts val="0"/>
                        </a:spcAft>
                      </a:pPr>
                      <a:r>
                        <a:rPr lang="it-IT" sz="750" b="1" spc="-1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Commenti</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5288"/>
                    </a:solidFill>
                  </a:tcPr>
                </a:tc>
                <a:extLst>
                  <a:ext uri="{0D108BD9-81ED-4DB2-BD59-A6C34878D82A}">
                    <a16:rowId xmlns:a16="http://schemas.microsoft.com/office/drawing/2014/main" val="10000"/>
                  </a:ext>
                </a:extLst>
              </a:tr>
              <a:tr h="2093813">
                <a:tc>
                  <a:txBody>
                    <a:bodyPr/>
                    <a:lstStyle/>
                    <a:p>
                      <a:pPr marL="83185" marR="53975">
                        <a:lnSpc>
                          <a:spcPct val="112000"/>
                        </a:lnSpc>
                        <a:spcBef>
                          <a:spcPts val="470"/>
                        </a:spcBef>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Abbracciare</a:t>
                      </a:r>
                      <a:r>
                        <a:rPr lang="it-IT" sz="750" spc="-5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la</a:t>
                      </a:r>
                      <a:r>
                        <a:rPr lang="it-IT" sz="750" spc="-5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diversità,</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l'equità</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e l'inclusione (D, E e I) per tutti</a:t>
                      </a: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342900" lvl="0" indent="-342900">
                        <a:spcBef>
                          <a:spcPts val="470"/>
                        </a:spcBef>
                        <a:spcAft>
                          <a:spcPts val="0"/>
                        </a:spcAft>
                        <a:buClr>
                          <a:srgbClr val="005288"/>
                        </a:buClr>
                        <a:buSzPts val="850"/>
                        <a:buFont typeface="Calibri" panose="020F0502020204030204" pitchFamily="34" charset="0"/>
                        <a:buChar char="•"/>
                        <a:tabLst>
                          <a:tab pos="18986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Accertare</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l'eventuale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divario</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retributivo</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genere</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agire</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per</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colmarlo.</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342900" marR="410845" lvl="0" indent="-342900">
                        <a:lnSpc>
                          <a:spcPct val="103000"/>
                        </a:lnSpc>
                        <a:spcBef>
                          <a:spcPts val="475"/>
                        </a:spcBef>
                        <a:spcAft>
                          <a:spcPts val="0"/>
                        </a:spcAft>
                        <a:buClr>
                          <a:srgbClr val="005288"/>
                        </a:buClr>
                        <a:buSzPts val="850"/>
                        <a:buFont typeface="Calibri" panose="020F0502020204030204" pitchFamily="34" charset="0"/>
                        <a:buChar char="•"/>
                        <a:tabLst>
                          <a:tab pos="19050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Riconsiderare le politiche aziendali nella prospettiva di prevenire la</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discriminazione.</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445"/>
                        </a:spcBef>
                        <a:spcAft>
                          <a:spcPts val="0"/>
                        </a:spcAft>
                        <a:buClr>
                          <a:srgbClr val="005288"/>
                        </a:buClr>
                        <a:buSzPts val="850"/>
                        <a:buFont typeface="Calibri" panose="020F0502020204030204" pitchFamily="34" charset="0"/>
                        <a:buChar char="•"/>
                        <a:tabLst>
                          <a:tab pos="18986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Esaminare</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le</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procedure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ricerca</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a:t>
                      </a:r>
                      <a:r>
                        <a:rPr lang="it-IT" sz="750" spc="5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assunzione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del</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personale.</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465"/>
                        </a:spcBef>
                        <a:spcAft>
                          <a:spcPts val="0"/>
                        </a:spcAft>
                        <a:buClr>
                          <a:srgbClr val="005288"/>
                        </a:buClr>
                        <a:buSzPts val="850"/>
                        <a:buFont typeface="Calibri" panose="020F0502020204030204" pitchFamily="34" charset="0"/>
                        <a:buChar char="•"/>
                        <a:tabLst>
                          <a:tab pos="18986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Esaminare</a:t>
                      </a:r>
                      <a:r>
                        <a:rPr lang="it-IT" sz="750" spc="1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rivedere</a:t>
                      </a:r>
                      <a:r>
                        <a:rPr lang="it-IT" sz="750" spc="1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sistemi</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retributivi.</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485"/>
                        </a:spcBef>
                        <a:spcAft>
                          <a:spcPts val="0"/>
                        </a:spcAft>
                        <a:buClr>
                          <a:srgbClr val="005288"/>
                        </a:buClr>
                        <a:buSzPts val="850"/>
                        <a:buFont typeface="Calibri" panose="020F0502020204030204" pitchFamily="34" charset="0"/>
                        <a:buChar char="•"/>
                        <a:tabLst>
                          <a:tab pos="18986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Esaminare</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diversità,</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equità</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a:t>
                      </a:r>
                      <a:r>
                        <a:rPr lang="it-IT" sz="750" spc="5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inclusione</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ai</a:t>
                      </a:r>
                      <a:r>
                        <a:rPr lang="it-IT" sz="750" spc="5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livelli</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apicali.</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475"/>
                        </a:spcBef>
                        <a:spcAft>
                          <a:spcPts val="0"/>
                        </a:spcAft>
                        <a:buClr>
                          <a:srgbClr val="005288"/>
                        </a:buClr>
                        <a:buSzPts val="850"/>
                        <a:buFont typeface="Calibri" panose="020F0502020204030204" pitchFamily="34" charset="0"/>
                        <a:buChar char="•"/>
                        <a:tabLst>
                          <a:tab pos="18986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Avviare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la</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formazione</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del</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personale</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sui</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pregiudizi</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genere</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ed</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etnici.</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485"/>
                        </a:spcBef>
                        <a:spcAft>
                          <a:spcPts val="0"/>
                        </a:spcAft>
                        <a:buClr>
                          <a:srgbClr val="005288"/>
                        </a:buClr>
                        <a:buSzPts val="850"/>
                        <a:buFont typeface="Calibri" panose="020F0502020204030204" pitchFamily="34" charset="0"/>
                        <a:buChar char="•"/>
                        <a:tabLst>
                          <a:tab pos="18986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Impegnarsi</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per</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l'equità</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con</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una</a:t>
                      </a:r>
                      <a:r>
                        <a:rPr lang="it-IT" sz="750" spc="6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dichiarazione</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a:t>
                      </a:r>
                      <a:r>
                        <a:rPr lang="it-IT" sz="750" spc="5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principio</a:t>
                      </a:r>
                      <a:r>
                        <a:rPr lang="it-IT" sz="750" spc="50">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sull'uguaglianza.</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342900" marR="3175" lvl="0" indent="-342900">
                        <a:lnSpc>
                          <a:spcPct val="105000"/>
                        </a:lnSpc>
                        <a:spcBef>
                          <a:spcPts val="465"/>
                        </a:spcBef>
                        <a:spcAft>
                          <a:spcPts val="0"/>
                        </a:spcAft>
                        <a:buClr>
                          <a:srgbClr val="005288"/>
                        </a:buClr>
                        <a:buSzPts val="850"/>
                        <a:buFont typeface="Calibri" panose="020F0502020204030204" pitchFamily="34" charset="0"/>
                        <a:buChar char="•"/>
                        <a:tabLst>
                          <a:tab pos="186690" algn="l"/>
                          <a:tab pos="19050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Rivedere la comunicazione per garantire che sia inclusiva e neutrale rispetto</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al genere e priva di pregiudizi.</a:t>
                      </a:r>
                    </a:p>
                    <a:p>
                      <a:pPr marL="342900" lvl="0" indent="-342900">
                        <a:spcBef>
                          <a:spcPts val="410"/>
                        </a:spcBef>
                        <a:spcAft>
                          <a:spcPts val="0"/>
                        </a:spcAft>
                        <a:buClr>
                          <a:srgbClr val="005288"/>
                        </a:buClr>
                        <a:buSzPts val="850"/>
                        <a:buFont typeface="Calibri" panose="020F0502020204030204" pitchFamily="34" charset="0"/>
                        <a:buChar char="•"/>
                        <a:tabLst>
                          <a:tab pos="18986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Rivedere</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l'accessibilità</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locali/uffici</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per</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dipendenti</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diversamente</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abili.</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342900" marR="492125" lvl="0" indent="-342900">
                        <a:lnSpc>
                          <a:spcPct val="113000"/>
                        </a:lnSpc>
                        <a:spcBef>
                          <a:spcPts val="475"/>
                        </a:spcBef>
                        <a:spcAft>
                          <a:spcPts val="0"/>
                        </a:spcAft>
                        <a:buClr>
                          <a:srgbClr val="005288"/>
                        </a:buClr>
                        <a:buSzPts val="850"/>
                        <a:buFont typeface="Calibri" panose="020F0502020204030204" pitchFamily="34" charset="0"/>
                        <a:buChar char="•"/>
                        <a:tabLst>
                          <a:tab pos="19050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Monitorare la percentuale di dipendenti in base a genere, etnia e</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ad altre categorie di</a:t>
                      </a:r>
                      <a:r>
                        <a:rPr lang="it-IT" sz="750" spc="16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diversità e inclusione</a:t>
                      </a:r>
                      <a:r>
                        <a:rPr lang="it-IT" sz="750" spc="17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per identificare e</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gestire situazioni non in linea con la policy aziendale.</a:t>
                      </a: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196850">
                        <a:spcAft>
                          <a:spcPts val="0"/>
                        </a:spcAft>
                      </a:pPr>
                      <a:r>
                        <a:rPr lang="it-IT" sz="750">
                          <a:effectLst/>
                          <a:latin typeface="Georgia" panose="02040502050405020303" pitchFamily="18" charset="0"/>
                          <a:ea typeface="Calibri" panose="020F0502020204030204" pitchFamily="34" charset="0"/>
                          <a:cs typeface="Calibri" panose="020F0502020204030204" pitchFamily="34" charset="0"/>
                        </a:rPr>
                        <a:t> </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extLst>
                  <a:ext uri="{0D108BD9-81ED-4DB2-BD59-A6C34878D82A}">
                    <a16:rowId xmlns:a16="http://schemas.microsoft.com/office/drawing/2014/main" val="10001"/>
                  </a:ext>
                </a:extLst>
              </a:tr>
              <a:tr h="441069">
                <a:tc>
                  <a:txBody>
                    <a:bodyPr/>
                    <a:lstStyle/>
                    <a:p>
                      <a:pPr marL="90805" marR="122555">
                        <a:lnSpc>
                          <a:spcPct val="112000"/>
                        </a:lnSpc>
                        <a:spcBef>
                          <a:spcPts val="520"/>
                        </a:spcBef>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Identificare i propri</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stakeholder e analizzare</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l'impatto/influenza</a:t>
                      </a:r>
                      <a:r>
                        <a:rPr lang="it-IT" sz="750" spc="-1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di</a:t>
                      </a:r>
                    </a:p>
                    <a:p>
                      <a:pPr marL="90805">
                        <a:lnSpc>
                          <a:spcPct val="113000"/>
                        </a:lnSpc>
                        <a:spcBef>
                          <a:spcPts val="20"/>
                        </a:spcBef>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ciascuno per priorizzare i più</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importanti</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342900" marR="591820" lvl="0" indent="-342900">
                        <a:lnSpc>
                          <a:spcPct val="112000"/>
                        </a:lnSpc>
                        <a:spcBef>
                          <a:spcPts val="520"/>
                        </a:spcBef>
                        <a:spcAft>
                          <a:spcPts val="0"/>
                        </a:spcAft>
                        <a:buClr>
                          <a:srgbClr val="005288"/>
                        </a:buClr>
                        <a:buSzPts val="850"/>
                        <a:buFont typeface="Calibri" panose="020F0502020204030204" pitchFamily="34" charset="0"/>
                        <a:buChar char="•"/>
                        <a:tabLst>
                          <a:tab pos="19494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Tra gli stakeholder rilevanti potrebbero essere inclusi</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finanziatori, clienti, dipendenti, concorrenti, fornitori e agenzie</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governative.</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460"/>
                        </a:spcBef>
                        <a:spcAft>
                          <a:spcPts val="0"/>
                        </a:spcAft>
                        <a:buClr>
                          <a:srgbClr val="005288"/>
                        </a:buClr>
                        <a:buSzPts val="850"/>
                        <a:buFont typeface="Calibri" panose="020F0502020204030204" pitchFamily="34" charset="0"/>
                        <a:buChar char="•"/>
                        <a:tabLst>
                          <a:tab pos="19431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Rivedere</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il</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meccanismo</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ricezione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risposta</a:t>
                      </a:r>
                      <a:r>
                        <a:rPr lang="it-IT" sz="750" spc="1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a</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reclami</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feedback.</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196850">
                        <a:spcAft>
                          <a:spcPts val="0"/>
                        </a:spcAft>
                      </a:pPr>
                      <a:r>
                        <a:rPr lang="it-IT" sz="750">
                          <a:effectLst/>
                          <a:latin typeface="Georgia" panose="02040502050405020303" pitchFamily="18" charset="0"/>
                          <a:ea typeface="Calibri" panose="020F0502020204030204" pitchFamily="34" charset="0"/>
                          <a:cs typeface="Calibri" panose="020F0502020204030204" pitchFamily="34" charset="0"/>
                        </a:rPr>
                        <a:t> </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extLst>
                  <a:ext uri="{0D108BD9-81ED-4DB2-BD59-A6C34878D82A}">
                    <a16:rowId xmlns:a16="http://schemas.microsoft.com/office/drawing/2014/main" val="10002"/>
                  </a:ext>
                </a:extLst>
              </a:tr>
              <a:tr h="916915">
                <a:tc>
                  <a:txBody>
                    <a:bodyPr/>
                    <a:lstStyle/>
                    <a:p>
                      <a:pPr marL="90805" marR="53975">
                        <a:lnSpc>
                          <a:spcPct val="113000"/>
                        </a:lnSpc>
                        <a:spcBef>
                          <a:spcPts val="520"/>
                        </a:spcBef>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Adottare misure per garantire</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che organizzazione, clienti e</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fornitori siano consapevoli</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dell'esigenza di sostenere</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l'eliminazione di forme di</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moderna schiavitù e di lavoro</a:t>
                      </a:r>
                    </a:p>
                    <a:p>
                      <a:pPr marL="90805">
                        <a:spcBef>
                          <a:spcPts val="5"/>
                        </a:spcBef>
                        <a:spcAft>
                          <a:spcPts val="0"/>
                        </a:spcAft>
                      </a:pPr>
                      <a:r>
                        <a:rPr lang="it-IT" sz="750" spc="-10">
                          <a:effectLst/>
                          <a:latin typeface="Georgia" panose="02040502050405020303" pitchFamily="18" charset="0"/>
                          <a:ea typeface="Calibri" panose="020F0502020204030204" pitchFamily="34" charset="0"/>
                          <a:cs typeface="Times New Roman" panose="02020603050405020304" pitchFamily="18" charset="0"/>
                        </a:rPr>
                        <a:t>minorile</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342900" marR="1113155" lvl="0" indent="-342900" algn="just">
                        <a:lnSpc>
                          <a:spcPct val="112000"/>
                        </a:lnSpc>
                        <a:spcBef>
                          <a:spcPts val="520"/>
                        </a:spcBef>
                        <a:spcAft>
                          <a:spcPts val="0"/>
                        </a:spcAft>
                        <a:buClr>
                          <a:srgbClr val="005288"/>
                        </a:buClr>
                        <a:buSzPts val="850"/>
                        <a:buFont typeface="Calibri" panose="020F0502020204030204" pitchFamily="34" charset="0"/>
                        <a:buChar char="•"/>
                        <a:tabLst>
                          <a:tab pos="19685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Stabilire se vi sia un rischio nella catena di fornitura</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riesaminando il </a:t>
                      </a:r>
                      <a:r>
                        <a:rPr lang="it-IT" sz="750" u="sng" spc="0">
                          <a:solidFill>
                            <a:srgbClr val="205E9E"/>
                          </a:solidFill>
                          <a:effectLst/>
                          <a:uFill>
                            <a:solidFill>
                              <a:srgbClr val="205E9E"/>
                            </a:solidFill>
                          </a:uFill>
                          <a:latin typeface="Georgia" panose="02040502050405020303" pitchFamily="18" charset="0"/>
                          <a:ea typeface="Calibri" panose="020F0502020204030204" pitchFamily="34" charset="0"/>
                          <a:cs typeface="Times New Roman" panose="02020603050405020304" pitchFamily="18" charset="0"/>
                          <a:hlinkClick r:id="rId2"/>
                        </a:rPr>
                        <a:t>Global Slavery Index.</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lgn="just">
                        <a:spcBef>
                          <a:spcPts val="475"/>
                        </a:spcBef>
                        <a:spcAft>
                          <a:spcPts val="0"/>
                        </a:spcAft>
                        <a:buClr>
                          <a:srgbClr val="005288"/>
                        </a:buClr>
                        <a:buSzPts val="850"/>
                        <a:buFont typeface="Calibri" panose="020F0502020204030204" pitchFamily="34" charset="0"/>
                        <a:buChar char="•"/>
                        <a:tabLst>
                          <a:tab pos="19621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Richiedere</a:t>
                      </a:r>
                      <a:r>
                        <a:rPr lang="it-IT" sz="750" spc="-5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informazioni</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ai</a:t>
                      </a:r>
                      <a:r>
                        <a:rPr lang="it-IT" sz="750" spc="-50">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fornitori.</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342900" marR="710565" lvl="0" indent="-342900" algn="just">
                        <a:lnSpc>
                          <a:spcPct val="113000"/>
                        </a:lnSpc>
                        <a:spcBef>
                          <a:spcPts val="580"/>
                        </a:spcBef>
                        <a:spcAft>
                          <a:spcPts val="0"/>
                        </a:spcAft>
                        <a:buClr>
                          <a:srgbClr val="005288"/>
                        </a:buClr>
                        <a:buSzPts val="850"/>
                        <a:buFont typeface="Calibri" panose="020F0502020204030204" pitchFamily="34" charset="0"/>
                        <a:buChar char="•"/>
                        <a:tabLst>
                          <a:tab pos="19685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Predisporre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dati</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che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possono</a:t>
                      </a:r>
                      <a:r>
                        <a:rPr lang="it-IT" sz="750" spc="-1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essere</a:t>
                      </a:r>
                      <a:r>
                        <a:rPr lang="it-IT" sz="750" spc="-1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necessari</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per</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fornitori</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o</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clienti (ad esempio, le fasce retributive dei dipendenti per le</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diverse</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posizioni).</a:t>
                      </a: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196850">
                        <a:spcAft>
                          <a:spcPts val="0"/>
                        </a:spcAft>
                      </a:pPr>
                      <a:r>
                        <a:rPr lang="it-IT" sz="750">
                          <a:effectLst/>
                          <a:latin typeface="Georgia" panose="02040502050405020303" pitchFamily="18" charset="0"/>
                          <a:ea typeface="Calibri" panose="020F0502020204030204" pitchFamily="34" charset="0"/>
                          <a:cs typeface="Calibri" panose="020F0502020204030204" pitchFamily="34" charset="0"/>
                        </a:rPr>
                        <a:t> </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extLst>
                  <a:ext uri="{0D108BD9-81ED-4DB2-BD59-A6C34878D82A}">
                    <a16:rowId xmlns:a16="http://schemas.microsoft.com/office/drawing/2014/main" val="10003"/>
                  </a:ext>
                </a:extLst>
              </a:tr>
              <a:tr h="764730">
                <a:tc>
                  <a:txBody>
                    <a:bodyPr/>
                    <a:lstStyle/>
                    <a:p>
                      <a:pPr marL="90805" marR="53975">
                        <a:lnSpc>
                          <a:spcPct val="113000"/>
                        </a:lnSpc>
                        <a:spcBef>
                          <a:spcPts val="520"/>
                        </a:spcBef>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Sostenere la comunità locale e</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fornire il proprio contributo a</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enti di beneficenza</a:t>
                      </a: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342900" marR="603885" lvl="0" indent="-342900">
                        <a:lnSpc>
                          <a:spcPct val="112000"/>
                        </a:lnSpc>
                        <a:spcBef>
                          <a:spcPts val="520"/>
                        </a:spcBef>
                        <a:spcAft>
                          <a:spcPts val="0"/>
                        </a:spcAft>
                        <a:buClr>
                          <a:srgbClr val="005288"/>
                        </a:buClr>
                        <a:buSzPts val="850"/>
                        <a:buFont typeface="Calibri" panose="020F0502020204030204" pitchFamily="34" charset="0"/>
                        <a:buChar char="•"/>
                        <a:tabLst>
                          <a:tab pos="19494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Offrire giorni di ferie supplementari ai dipendenti che svolgono</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attività di volontariato a favore di enti di beneficenza locali.</a:t>
                      </a:r>
                    </a:p>
                    <a:p>
                      <a:pPr marL="342900" marR="661035" lvl="0" indent="-342900">
                        <a:lnSpc>
                          <a:spcPct val="113000"/>
                        </a:lnSpc>
                        <a:spcBef>
                          <a:spcPts val="505"/>
                        </a:spcBef>
                        <a:spcAft>
                          <a:spcPts val="0"/>
                        </a:spcAft>
                        <a:buClr>
                          <a:srgbClr val="005288"/>
                        </a:buClr>
                        <a:buSzPts val="850"/>
                        <a:buFont typeface="Calibri" panose="020F0502020204030204" pitchFamily="34" charset="0"/>
                        <a:buChar char="•"/>
                        <a:tabLst>
                          <a:tab pos="19494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Valutare la possibilità di effettuare donazioni per cause</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benefiche collegate all'azienda o di interesse per i dipendenti.</a:t>
                      </a:r>
                    </a:p>
                    <a:p>
                      <a:pPr marL="342900" lvl="0" indent="-342900">
                        <a:spcBef>
                          <a:spcPts val="455"/>
                        </a:spcBef>
                        <a:spcAft>
                          <a:spcPts val="0"/>
                        </a:spcAft>
                        <a:buClr>
                          <a:srgbClr val="005288"/>
                        </a:buClr>
                        <a:buSzPts val="850"/>
                        <a:buFont typeface="Calibri" panose="020F0502020204030204" pitchFamily="34" charset="0"/>
                        <a:buChar char="•"/>
                        <a:tabLst>
                          <a:tab pos="19431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Riesaminare</a:t>
                      </a:r>
                      <a:r>
                        <a:rPr lang="it-IT" sz="750" spc="1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le</a:t>
                      </a:r>
                      <a:r>
                        <a:rPr lang="it-IT" sz="750" spc="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spese</a:t>
                      </a:r>
                      <a:r>
                        <a:rPr lang="it-IT" sz="750" spc="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relative ai</a:t>
                      </a:r>
                      <a:r>
                        <a:rPr lang="it-IT" sz="750" spc="-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fornitori</a:t>
                      </a:r>
                      <a:r>
                        <a:rPr lang="it-IT" sz="750" spc="-1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locali</a:t>
                      </a:r>
                      <a:r>
                        <a:rPr lang="it-IT" sz="750" spc="-10">
                          <a:effectLst/>
                          <a:latin typeface="Georgia" panose="02040502050405020303" pitchFamily="18" charset="0"/>
                          <a:ea typeface="Calibri" panose="020F0502020204030204" pitchFamily="34" charset="0"/>
                          <a:cs typeface="Times New Roman" panose="02020603050405020304" pitchFamily="18" charset="0"/>
                        </a:rPr>
                        <a:t> indipendenti.</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196850">
                        <a:spcAft>
                          <a:spcPts val="0"/>
                        </a:spcAft>
                      </a:pPr>
                      <a:r>
                        <a:rPr lang="it-IT" sz="750">
                          <a:effectLst/>
                          <a:latin typeface="Georgia" panose="02040502050405020303" pitchFamily="18" charset="0"/>
                          <a:ea typeface="Calibri" panose="020F0502020204030204" pitchFamily="34" charset="0"/>
                          <a:cs typeface="Calibri" panose="020F0502020204030204" pitchFamily="34" charset="0"/>
                        </a:rPr>
                        <a:t> </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extLst>
                  <a:ext uri="{0D108BD9-81ED-4DB2-BD59-A6C34878D82A}">
                    <a16:rowId xmlns:a16="http://schemas.microsoft.com/office/drawing/2014/main" val="10004"/>
                  </a:ext>
                </a:extLst>
              </a:tr>
              <a:tr h="1422117">
                <a:tc>
                  <a:txBody>
                    <a:bodyPr/>
                    <a:lstStyle/>
                    <a:p>
                      <a:pPr marL="90805" marR="122555">
                        <a:lnSpc>
                          <a:spcPct val="112000"/>
                        </a:lnSpc>
                        <a:spcBef>
                          <a:spcPts val="520"/>
                        </a:spcBef>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Tenere conto delle</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responsabilità del prodotto o</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del servizio</a:t>
                      </a: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342900" marR="356235" lvl="0" indent="-342900">
                        <a:lnSpc>
                          <a:spcPct val="112000"/>
                        </a:lnSpc>
                        <a:spcBef>
                          <a:spcPts val="520"/>
                        </a:spcBef>
                        <a:spcAft>
                          <a:spcPts val="0"/>
                        </a:spcAft>
                        <a:buClr>
                          <a:srgbClr val="005288"/>
                        </a:buClr>
                        <a:buSzPts val="850"/>
                        <a:buFont typeface="Calibri" panose="020F0502020204030204" pitchFamily="34" charset="0"/>
                        <a:buChar char="•"/>
                        <a:tabLst>
                          <a:tab pos="19685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Definire politiche per la protezione dei dati e della privacy dei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consumatori</a:t>
                      </a:r>
                      <a:r>
                        <a:rPr lang="it-IT" sz="750" spc="-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e</a:t>
                      </a:r>
                      <a:r>
                        <a:rPr lang="it-IT" sz="75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identificare</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le</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modalità</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attuazione</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e</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monitoraggio</a:t>
                      </a:r>
                      <a:r>
                        <a:rPr lang="it-IT" sz="75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tali</a:t>
                      </a:r>
                      <a:r>
                        <a:rPr lang="it-IT" sz="75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politiche.</a:t>
                      </a:r>
                    </a:p>
                    <a:p>
                      <a:pPr marL="342900" marR="631825" lvl="0" indent="-342900">
                        <a:lnSpc>
                          <a:spcPct val="115000"/>
                        </a:lnSpc>
                        <a:spcBef>
                          <a:spcPts val="525"/>
                        </a:spcBef>
                        <a:spcAft>
                          <a:spcPts val="0"/>
                        </a:spcAft>
                        <a:buClr>
                          <a:srgbClr val="005288"/>
                        </a:buClr>
                        <a:buSzPts val="850"/>
                        <a:buFont typeface="Calibri" panose="020F0502020204030204" pitchFamily="34" charset="0"/>
                        <a:buChar char="•"/>
                        <a:tabLst>
                          <a:tab pos="19685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Assicurarsi</a:t>
                      </a:r>
                      <a:r>
                        <a:rPr lang="it-IT" sz="75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che</a:t>
                      </a:r>
                      <a:r>
                        <a:rPr lang="it-IT" sz="75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le</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informazioni</a:t>
                      </a:r>
                      <a:r>
                        <a:rPr lang="it-IT" sz="75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sui</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propri</a:t>
                      </a:r>
                      <a:r>
                        <a:rPr lang="it-IT" sz="75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prodotti</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o</a:t>
                      </a:r>
                      <a:r>
                        <a:rPr lang="it-IT" sz="75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servizi</a:t>
                      </a:r>
                      <a:r>
                        <a:rPr lang="it-IT" sz="75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siano</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accurate, complete e non fuorvianti.</a:t>
                      </a:r>
                    </a:p>
                    <a:p>
                      <a:pPr marL="342900" marR="485775" lvl="0" indent="-342900">
                        <a:lnSpc>
                          <a:spcPct val="112000"/>
                        </a:lnSpc>
                        <a:spcBef>
                          <a:spcPts val="485"/>
                        </a:spcBef>
                        <a:spcAft>
                          <a:spcPts val="0"/>
                        </a:spcAft>
                        <a:buClr>
                          <a:srgbClr val="005288"/>
                        </a:buClr>
                        <a:buSzPts val="850"/>
                        <a:buFont typeface="Calibri" panose="020F0502020204030204" pitchFamily="34" charset="0"/>
                        <a:buChar char="•"/>
                        <a:tabLst>
                          <a:tab pos="19685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Rispettare i requisiti relativi ai termini di pagamento e istituire un</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processo</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per</a:t>
                      </a:r>
                      <a:r>
                        <a:rPr lang="it-IT" sz="75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dirimere</a:t>
                      </a:r>
                      <a:r>
                        <a:rPr lang="it-IT" sz="75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eventuali</a:t>
                      </a:r>
                      <a:r>
                        <a:rPr lang="it-IT" sz="75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controversie</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con</a:t>
                      </a:r>
                      <a:r>
                        <a:rPr lang="it-IT" sz="75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clienti</a:t>
                      </a:r>
                      <a:r>
                        <a:rPr lang="it-IT" sz="75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e</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fornitori.</a:t>
                      </a:r>
                    </a:p>
                    <a:p>
                      <a:pPr marL="342900" lvl="0" indent="-342900">
                        <a:spcBef>
                          <a:spcPts val="520"/>
                        </a:spcBef>
                        <a:spcAft>
                          <a:spcPts val="0"/>
                        </a:spcAft>
                        <a:buClr>
                          <a:srgbClr val="005288"/>
                        </a:buClr>
                        <a:buSzPts val="850"/>
                        <a:buFont typeface="Calibri" panose="020F0502020204030204" pitchFamily="34" charset="0"/>
                        <a:buChar char="•"/>
                        <a:tabLst>
                          <a:tab pos="196215"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Definire</a:t>
                      </a:r>
                      <a:r>
                        <a:rPr lang="it-IT" sz="75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meccanismi</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per</a:t>
                      </a:r>
                      <a:r>
                        <a:rPr lang="it-IT" sz="75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il</a:t>
                      </a:r>
                      <a:r>
                        <a:rPr lang="it-IT" sz="75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feedback</a:t>
                      </a:r>
                      <a:r>
                        <a:rPr lang="it-IT" sz="750" spc="-4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dei</a:t>
                      </a:r>
                      <a:r>
                        <a:rPr lang="it-IT" sz="75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10" dirty="0">
                          <a:effectLst/>
                          <a:latin typeface="Georgia" panose="02040502050405020303" pitchFamily="18" charset="0"/>
                          <a:ea typeface="Calibri" panose="020F0502020204030204" pitchFamily="34" charset="0"/>
                          <a:cs typeface="Times New Roman" panose="02020603050405020304" pitchFamily="18" charset="0"/>
                        </a:rPr>
                        <a:t>clienti.</a:t>
                      </a:r>
                      <a:endParaRPr lang="it-IT" sz="75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marR="166370" lvl="0" indent="-342900">
                        <a:lnSpc>
                          <a:spcPts val="1050"/>
                        </a:lnSpc>
                        <a:spcBef>
                          <a:spcPts val="620"/>
                        </a:spcBef>
                        <a:spcAft>
                          <a:spcPts val="0"/>
                        </a:spcAft>
                        <a:buClr>
                          <a:srgbClr val="005288"/>
                        </a:buClr>
                        <a:buSzPts val="850"/>
                        <a:buFont typeface="Calibri" panose="020F0502020204030204" pitchFamily="34" charset="0"/>
                        <a:buChar char="•"/>
                        <a:tabLst>
                          <a:tab pos="196850"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Tenere</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traccia</a:t>
                      </a:r>
                      <a:r>
                        <a:rPr lang="it-IT" sz="75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dei</a:t>
                      </a:r>
                      <a:r>
                        <a:rPr lang="it-IT" sz="75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reclami</a:t>
                      </a:r>
                      <a:r>
                        <a:rPr lang="it-IT" sz="75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relativi</a:t>
                      </a:r>
                      <a:r>
                        <a:rPr lang="it-IT" sz="75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ai</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prodotti</a:t>
                      </a:r>
                      <a:r>
                        <a:rPr lang="it-IT" sz="75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o</a:t>
                      </a:r>
                      <a:r>
                        <a:rPr lang="it-IT" sz="75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ai</a:t>
                      </a:r>
                      <a:r>
                        <a:rPr lang="it-IT" sz="75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servizi</a:t>
                      </a:r>
                      <a:r>
                        <a:rPr lang="it-IT" sz="75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e</a:t>
                      </a:r>
                      <a:r>
                        <a:rPr lang="it-IT" sz="75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delle</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modalità</a:t>
                      </a:r>
                      <a:r>
                        <a:rPr lang="it-IT" sz="750" spc="-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risoluzione degli stessi.</a:t>
                      </a: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196850">
                        <a:spcAft>
                          <a:spcPts val="0"/>
                        </a:spcAft>
                      </a:pPr>
                      <a:r>
                        <a:rPr lang="it-IT" sz="750" dirty="0">
                          <a:effectLst/>
                          <a:latin typeface="Georgia" panose="02040502050405020303" pitchFamily="18" charset="0"/>
                          <a:ea typeface="Calibri" panose="020F0502020204030204" pitchFamily="34" charset="0"/>
                          <a:cs typeface="Calibri" panose="020F0502020204030204" pitchFamily="34" charset="0"/>
                        </a:rPr>
                        <a:t> </a:t>
                      </a:r>
                      <a:endParaRPr lang="it-IT" sz="75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25316359"/>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69</a:t>
            </a:fld>
            <a:endParaRPr lang="it-IT" sz="1400"/>
          </a:p>
        </p:txBody>
      </p:sp>
      <p:pic>
        <p:nvPicPr>
          <p:cNvPr id="3" name="Image 34"/>
          <p:cNvPicPr/>
          <p:nvPr/>
        </p:nvPicPr>
        <p:blipFill>
          <a:blip r:embed="rId2" cstate="print"/>
          <a:stretch>
            <a:fillRect/>
          </a:stretch>
        </p:blipFill>
        <p:spPr>
          <a:xfrm>
            <a:off x="526141" y="946297"/>
            <a:ext cx="8756082" cy="1418375"/>
          </a:xfrm>
          <a:prstGeom prst="rect">
            <a:avLst/>
          </a:prstGeom>
        </p:spPr>
      </p:pic>
      <p:sp>
        <p:nvSpPr>
          <p:cNvPr id="5" name="Rettangolo 4"/>
          <p:cNvSpPr/>
          <p:nvPr/>
        </p:nvSpPr>
        <p:spPr>
          <a:xfrm>
            <a:off x="2626158" y="2654162"/>
            <a:ext cx="4953000" cy="400110"/>
          </a:xfrm>
          <a:prstGeom prst="rect">
            <a:avLst/>
          </a:prstGeom>
        </p:spPr>
        <p:txBody>
          <a:bodyPr>
            <a:spAutoFit/>
          </a:bodyPr>
          <a:lstStyle/>
          <a:p>
            <a:pPr marL="78105" algn="ctr">
              <a:spcBef>
                <a:spcPts val="1150"/>
              </a:spcBef>
              <a:tabLst>
                <a:tab pos="6750050" algn="l"/>
              </a:tabLst>
            </a:pPr>
            <a:r>
              <a:rPr lang="it-IT" sz="2000" dirty="0">
                <a:solidFill>
                  <a:schemeClr val="accent6">
                    <a:lumMod val="75000"/>
                  </a:schemeClr>
                </a:solidFill>
                <a:latin typeface="Georgia" panose="02040502050405020303" pitchFamily="18" charset="0"/>
                <a:ea typeface="Calibri" panose="020F0502020204030204" pitchFamily="34" charset="0"/>
              </a:rPr>
              <a:t>LA </a:t>
            </a:r>
            <a:r>
              <a:rPr lang="it-IT" sz="2000" spc="-10" dirty="0">
                <a:solidFill>
                  <a:schemeClr val="accent6">
                    <a:lumMod val="75000"/>
                  </a:schemeClr>
                </a:solidFill>
                <a:latin typeface="Georgia" panose="02040502050405020303" pitchFamily="18" charset="0"/>
                <a:ea typeface="Calibri" panose="020F0502020204030204" pitchFamily="34" charset="0"/>
              </a:rPr>
              <a:t>GOVERNANCE</a:t>
            </a:r>
            <a:endParaRPr lang="it-IT" sz="2000" kern="0" dirty="0">
              <a:solidFill>
                <a:schemeClr val="accent6">
                  <a:lumMod val="75000"/>
                </a:schemeClr>
              </a:solidFill>
              <a:effectLst/>
              <a:latin typeface="Georgia" panose="02040502050405020303" pitchFamily="18" charset="0"/>
              <a:ea typeface="Calibri" panose="020F0502020204030204" pitchFamily="34" charset="0"/>
            </a:endParaRPr>
          </a:p>
        </p:txBody>
      </p:sp>
      <p:sp>
        <p:nvSpPr>
          <p:cNvPr id="6" name="Rettangolo 5"/>
          <p:cNvSpPr/>
          <p:nvPr/>
        </p:nvSpPr>
        <p:spPr>
          <a:xfrm>
            <a:off x="526141" y="3343761"/>
            <a:ext cx="8756082" cy="1834348"/>
          </a:xfrm>
          <a:prstGeom prst="rect">
            <a:avLst/>
          </a:prstGeom>
        </p:spPr>
        <p:txBody>
          <a:bodyPr wrap="square">
            <a:spAutoFit/>
          </a:bodyPr>
          <a:lstStyle/>
          <a:p>
            <a:pPr marR="469265" algn="just">
              <a:lnSpc>
                <a:spcPct val="115000"/>
              </a:lnSpc>
              <a:spcBef>
                <a:spcPts val="690"/>
              </a:spcBef>
            </a:pPr>
            <a:r>
              <a:rPr lang="it-IT" sz="1700" dirty="0">
                <a:latin typeface="Georgia" panose="02040502050405020303" pitchFamily="18" charset="0"/>
                <a:ea typeface="Calibri" panose="020F0502020204030204" pitchFamily="34" charset="0"/>
              </a:rPr>
              <a:t>La </a:t>
            </a:r>
            <a:r>
              <a:rPr lang="it-IT" sz="1700" dirty="0" err="1">
                <a:latin typeface="Georgia" panose="02040502050405020303" pitchFamily="18" charset="0"/>
                <a:ea typeface="Calibri" panose="020F0502020204030204" pitchFamily="34" charset="0"/>
              </a:rPr>
              <a:t>governance</a:t>
            </a:r>
            <a:r>
              <a:rPr lang="it-IT" sz="1700" spc="-15"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delle</a:t>
            </a:r>
            <a:r>
              <a:rPr lang="it-IT" sz="1700" spc="-5"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piccole</a:t>
            </a:r>
            <a:r>
              <a:rPr lang="it-IT" sz="1700" spc="-15"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imprese</a:t>
            </a:r>
            <a:r>
              <a:rPr lang="it-IT" sz="1700" spc="-5"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è</a:t>
            </a:r>
            <a:r>
              <a:rPr lang="it-IT" sz="1700" spc="-5"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importante, soprattutto</a:t>
            </a:r>
            <a:r>
              <a:rPr lang="it-IT" sz="1700" spc="-5"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per le aziende</a:t>
            </a:r>
            <a:r>
              <a:rPr lang="it-IT" sz="1700" spc="-5"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a conduzione</a:t>
            </a:r>
            <a:r>
              <a:rPr lang="it-IT" sz="1700" spc="-15"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familiare.</a:t>
            </a:r>
            <a:r>
              <a:rPr lang="it-IT" sz="1700" spc="-10"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La creazione</a:t>
            </a:r>
            <a:r>
              <a:rPr lang="it-IT" sz="1700" spc="-5"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di</a:t>
            </a:r>
            <a:r>
              <a:rPr lang="it-IT" sz="1700" spc="-5"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un ambiente</a:t>
            </a:r>
            <a:r>
              <a:rPr lang="it-IT" sz="1700" spc="-5"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di </a:t>
            </a:r>
            <a:r>
              <a:rPr lang="it-IT" sz="1700" dirty="0" err="1">
                <a:latin typeface="Georgia" panose="02040502050405020303" pitchFamily="18" charset="0"/>
                <a:ea typeface="Calibri" panose="020F0502020204030204" pitchFamily="34" charset="0"/>
              </a:rPr>
              <a:t>governance</a:t>
            </a:r>
            <a:r>
              <a:rPr lang="it-IT" sz="1700" dirty="0">
                <a:latin typeface="Georgia" panose="02040502050405020303" pitchFamily="18" charset="0"/>
                <a:ea typeface="Calibri" panose="020F0502020204030204" pitchFamily="34" charset="0"/>
              </a:rPr>
              <a:t> adeguato è uno dei primi fondamentali passi per favorire una maggiore attenzione alle questioni della sostenibilità.</a:t>
            </a:r>
          </a:p>
          <a:p>
            <a:pPr algn="just"/>
            <a:r>
              <a:rPr lang="it-IT" sz="1700" dirty="0">
                <a:latin typeface="Georgia" panose="02040502050405020303" pitchFamily="18" charset="0"/>
                <a:ea typeface="Calibri" panose="020F0502020204030204" pitchFamily="34" charset="0"/>
              </a:rPr>
              <a:t>Le</a:t>
            </a:r>
            <a:r>
              <a:rPr lang="it-IT" sz="1700" spc="-25"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seguenti</a:t>
            </a:r>
            <a:r>
              <a:rPr lang="it-IT" sz="1700" spc="-30"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iniziative</a:t>
            </a:r>
            <a:r>
              <a:rPr lang="it-IT" sz="1700" spc="-40"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di</a:t>
            </a:r>
            <a:r>
              <a:rPr lang="it-IT" sz="1700" spc="-20" dirty="0">
                <a:latin typeface="Georgia" panose="02040502050405020303" pitchFamily="18" charset="0"/>
                <a:ea typeface="Calibri" panose="020F0502020204030204" pitchFamily="34" charset="0"/>
              </a:rPr>
              <a:t> </a:t>
            </a:r>
            <a:r>
              <a:rPr lang="it-IT" sz="1700" dirty="0" err="1">
                <a:latin typeface="Georgia" panose="02040502050405020303" pitchFamily="18" charset="0"/>
                <a:ea typeface="Calibri" panose="020F0502020204030204" pitchFamily="34" charset="0"/>
              </a:rPr>
              <a:t>governance</a:t>
            </a:r>
            <a:r>
              <a:rPr lang="it-IT" sz="1700" spc="-30"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potrebbero</a:t>
            </a:r>
            <a:r>
              <a:rPr lang="it-IT" sz="1700" spc="-25"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essere</a:t>
            </a:r>
            <a:r>
              <a:rPr lang="it-IT" sz="1700" spc="-30"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prese</a:t>
            </a:r>
            <a:r>
              <a:rPr lang="it-IT" sz="1700" spc="-10"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in</a:t>
            </a:r>
            <a:r>
              <a:rPr lang="it-IT" sz="1700" spc="-10"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considerazione</a:t>
            </a:r>
            <a:r>
              <a:rPr lang="it-IT" sz="1700" spc="-25"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per</a:t>
            </a:r>
            <a:r>
              <a:rPr lang="it-IT" sz="1700" spc="-10"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identificare</a:t>
            </a:r>
            <a:r>
              <a:rPr lang="it-IT" sz="1700" spc="-30"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le</a:t>
            </a:r>
            <a:r>
              <a:rPr lang="it-IT" sz="1700" spc="-40"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azioni</a:t>
            </a:r>
            <a:r>
              <a:rPr lang="it-IT" sz="1700" spc="-30" dirty="0">
                <a:latin typeface="Georgia" panose="02040502050405020303" pitchFamily="18" charset="0"/>
                <a:ea typeface="Calibri" panose="020F0502020204030204" pitchFamily="34" charset="0"/>
              </a:rPr>
              <a:t> </a:t>
            </a:r>
            <a:r>
              <a:rPr lang="it-IT" sz="1700" dirty="0">
                <a:latin typeface="Georgia" panose="02040502050405020303" pitchFamily="18" charset="0"/>
                <a:ea typeface="Calibri" panose="020F0502020204030204" pitchFamily="34" charset="0"/>
              </a:rPr>
              <a:t>da</a:t>
            </a:r>
            <a:r>
              <a:rPr lang="it-IT" sz="1700" spc="-30" dirty="0">
                <a:latin typeface="Georgia" panose="02040502050405020303" pitchFamily="18" charset="0"/>
                <a:ea typeface="Calibri" panose="020F0502020204030204" pitchFamily="34" charset="0"/>
              </a:rPr>
              <a:t> </a:t>
            </a:r>
            <a:r>
              <a:rPr lang="it-IT" sz="1700" spc="-10" dirty="0">
                <a:latin typeface="Georgia" panose="02040502050405020303" pitchFamily="18" charset="0"/>
                <a:ea typeface="Calibri" panose="020F0502020204030204" pitchFamily="34" charset="0"/>
              </a:rPr>
              <a:t>intraprendere.</a:t>
            </a:r>
            <a:r>
              <a:rPr lang="it-IT" sz="1800" spc="-10" dirty="0">
                <a:latin typeface="Georgia" panose="02040502050405020303" pitchFamily="18" charset="0"/>
                <a:ea typeface="Calibri" panose="020F0502020204030204" pitchFamily="34" charset="0"/>
              </a:rPr>
              <a:t>	</a:t>
            </a:r>
            <a:endParaRPr lang="it-IT" sz="1800" dirty="0">
              <a:latin typeface="Georgia" panose="02040502050405020303" pitchFamily="18" charset="0"/>
            </a:endParaRPr>
          </a:p>
        </p:txBody>
      </p:sp>
    </p:spTree>
    <p:extLst>
      <p:ext uri="{BB962C8B-B14F-4D97-AF65-F5344CB8AC3E}">
        <p14:creationId xmlns:p14="http://schemas.microsoft.com/office/powerpoint/2010/main" val="1071911499"/>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9"/>
          <p:cNvSpPr txBox="1">
            <a:spLocks noGrp="1"/>
          </p:cNvSpPr>
          <p:nvPr>
            <p:ph type="sldNum" idx="12"/>
          </p:nvPr>
        </p:nvSpPr>
        <p:spPr>
          <a:xfrm>
            <a:off x="4668643" y="6491288"/>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600"/>
              <a:t>7</a:t>
            </a:fld>
            <a:endParaRPr sz="1600" dirty="0"/>
          </a:p>
        </p:txBody>
      </p:sp>
      <p:sp>
        <p:nvSpPr>
          <p:cNvPr id="291" name="Google Shape;291;p19"/>
          <p:cNvSpPr/>
          <p:nvPr/>
        </p:nvSpPr>
        <p:spPr>
          <a:xfrm>
            <a:off x="524402" y="639676"/>
            <a:ext cx="8673524"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400" dirty="0">
                <a:solidFill>
                  <a:schemeClr val="accent6">
                    <a:lumMod val="75000"/>
                  </a:schemeClr>
                </a:solidFill>
                <a:latin typeface="Georgia"/>
                <a:ea typeface="Georgia"/>
                <a:cs typeface="Georgia"/>
                <a:sym typeface="Georgia"/>
              </a:rPr>
              <a:t>I SOGGETTI OBBLIGATI, GLI ORGANI DELL’IMPRESA E DELLA SOCIETA’: IL DOVERE DEGLI ADEGUATI ASSETTI</a:t>
            </a:r>
            <a:endParaRPr sz="1800" dirty="0">
              <a:solidFill>
                <a:schemeClr val="accent6">
                  <a:lumMod val="75000"/>
                </a:schemeClr>
              </a:solidFill>
            </a:endParaRPr>
          </a:p>
        </p:txBody>
      </p:sp>
      <p:sp>
        <p:nvSpPr>
          <p:cNvPr id="292" name="Google Shape;292;p19"/>
          <p:cNvSpPr txBox="1"/>
          <p:nvPr/>
        </p:nvSpPr>
        <p:spPr>
          <a:xfrm>
            <a:off x="524402" y="1377903"/>
            <a:ext cx="8905800" cy="692467"/>
          </a:xfrm>
          <a:prstGeom prst="rect">
            <a:avLst/>
          </a:prstGeom>
          <a:noFill/>
          <a:ln>
            <a:noFill/>
          </a:ln>
        </p:spPr>
        <p:txBody>
          <a:bodyPr spcFirstLastPara="1" wrap="square" lIns="91425" tIns="91425" rIns="91425" bIns="91425" anchor="t" anchorCtr="0">
            <a:spAutoFit/>
          </a:bodyPr>
          <a:lstStyle/>
          <a:p>
            <a:pPr marL="0" lvl="0" indent="0" algn="l" rtl="0">
              <a:spcBef>
                <a:spcPts val="625"/>
              </a:spcBef>
              <a:spcAft>
                <a:spcPts val="0"/>
              </a:spcAft>
              <a:buNone/>
            </a:pPr>
            <a:r>
              <a:rPr lang="it-IT" dirty="0">
                <a:solidFill>
                  <a:srgbClr val="3C3C3C"/>
                </a:solidFill>
                <a:latin typeface="Georgia" panose="02040502050405020303" pitchFamily="18" charset="0"/>
                <a:ea typeface="Calibri"/>
                <a:cs typeface="Calibri"/>
                <a:sym typeface="Calibri"/>
              </a:rPr>
              <a:t>Le </a:t>
            </a:r>
            <a:r>
              <a:rPr lang="it-IT" b="1" dirty="0">
                <a:solidFill>
                  <a:srgbClr val="FF0000"/>
                </a:solidFill>
                <a:latin typeface="Georgia" panose="02040502050405020303" pitchFamily="18" charset="0"/>
                <a:ea typeface="Calibri"/>
                <a:cs typeface="Calibri"/>
                <a:sym typeface="Calibri"/>
              </a:rPr>
              <a:t>imprese obbligate </a:t>
            </a:r>
            <a:r>
              <a:rPr lang="it-IT" dirty="0">
                <a:solidFill>
                  <a:srgbClr val="3C3C3C"/>
                </a:solidFill>
                <a:latin typeface="Georgia" panose="02040502050405020303" pitchFamily="18" charset="0"/>
                <a:ea typeface="Calibri"/>
                <a:cs typeface="Calibri"/>
                <a:sym typeface="Calibri"/>
              </a:rPr>
              <a:t>all’istituzione di adeguati assetti organizzativi, amministrativi e contabili o di misure idonee:</a:t>
            </a:r>
            <a:endParaRPr dirty="0">
              <a:solidFill>
                <a:schemeClr val="dk1"/>
              </a:solidFill>
              <a:latin typeface="Georgia" panose="02040502050405020303" pitchFamily="18" charset="0"/>
              <a:ea typeface="Calibri"/>
              <a:cs typeface="Calibri"/>
              <a:sym typeface="Calibri"/>
            </a:endParaRPr>
          </a:p>
        </p:txBody>
      </p:sp>
      <p:grpSp>
        <p:nvGrpSpPr>
          <p:cNvPr id="293" name="Google Shape;293;p19"/>
          <p:cNvGrpSpPr/>
          <p:nvPr/>
        </p:nvGrpSpPr>
        <p:grpSpPr>
          <a:xfrm>
            <a:off x="133439" y="2319023"/>
            <a:ext cx="648950" cy="360675"/>
            <a:chOff x="0" y="0"/>
            <a:chExt cx="648950" cy="360675"/>
          </a:xfrm>
        </p:grpSpPr>
        <p:sp>
          <p:nvSpPr>
            <p:cNvPr id="294" name="Google Shape;294;p19"/>
            <p:cNvSpPr/>
            <p:nvPr/>
          </p:nvSpPr>
          <p:spPr>
            <a:xfrm>
              <a:off x="0" y="0"/>
              <a:ext cx="648950" cy="360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11112" y="11112"/>
              <a:ext cx="626745" cy="338455"/>
            </a:xfrm>
            <a:custGeom>
              <a:avLst/>
              <a:gdLst/>
              <a:ahLst/>
              <a:cxnLst/>
              <a:rect l="l" t="t" r="r" b="b"/>
              <a:pathLst>
                <a:path w="626745" h="338455" extrusionOk="0">
                  <a:moveTo>
                    <a:pt x="10579" y="84581"/>
                  </a:moveTo>
                  <a:lnTo>
                    <a:pt x="0" y="84581"/>
                  </a:lnTo>
                  <a:lnTo>
                    <a:pt x="0" y="253745"/>
                  </a:lnTo>
                  <a:lnTo>
                    <a:pt x="10579" y="253745"/>
                  </a:lnTo>
                  <a:lnTo>
                    <a:pt x="10579" y="84581"/>
                  </a:lnTo>
                  <a:close/>
                </a:path>
                <a:path w="626745" h="338455" extrusionOk="0">
                  <a:moveTo>
                    <a:pt x="42290" y="84581"/>
                  </a:moveTo>
                  <a:lnTo>
                    <a:pt x="21145" y="84581"/>
                  </a:lnTo>
                  <a:lnTo>
                    <a:pt x="21145" y="253745"/>
                  </a:lnTo>
                  <a:lnTo>
                    <a:pt x="42290" y="253745"/>
                  </a:lnTo>
                  <a:lnTo>
                    <a:pt x="42290" y="84581"/>
                  </a:lnTo>
                  <a:close/>
                </a:path>
                <a:path w="626745" h="338455" extrusionOk="0">
                  <a:moveTo>
                    <a:pt x="457200" y="0"/>
                  </a:moveTo>
                  <a:lnTo>
                    <a:pt x="457200" y="84581"/>
                  </a:lnTo>
                  <a:lnTo>
                    <a:pt x="52857" y="84581"/>
                  </a:lnTo>
                  <a:lnTo>
                    <a:pt x="52857" y="253745"/>
                  </a:lnTo>
                  <a:lnTo>
                    <a:pt x="457200" y="253745"/>
                  </a:lnTo>
                  <a:lnTo>
                    <a:pt x="457200" y="338327"/>
                  </a:lnTo>
                  <a:lnTo>
                    <a:pt x="626363" y="169163"/>
                  </a:lnTo>
                  <a:lnTo>
                    <a:pt x="457200" y="0"/>
                  </a:lnTo>
                  <a:close/>
                </a:path>
              </a:pathLst>
            </a:custGeom>
            <a:solidFill>
              <a:srgbClr val="1A315F"/>
            </a:solidFill>
            <a:ln>
              <a:noFill/>
            </a:ln>
          </p:spPr>
        </p:sp>
        <p:sp>
          <p:nvSpPr>
            <p:cNvPr id="296" name="Google Shape;296;p19"/>
            <p:cNvSpPr/>
            <p:nvPr/>
          </p:nvSpPr>
          <p:spPr>
            <a:xfrm>
              <a:off x="11112" y="11112"/>
              <a:ext cx="626745" cy="338455"/>
            </a:xfrm>
            <a:custGeom>
              <a:avLst/>
              <a:gdLst/>
              <a:ahLst/>
              <a:cxnLst/>
              <a:rect l="l" t="t" r="r" b="b"/>
              <a:pathLst>
                <a:path w="626745" h="338455" extrusionOk="0">
                  <a:moveTo>
                    <a:pt x="0" y="84581"/>
                  </a:moveTo>
                  <a:lnTo>
                    <a:pt x="10579" y="84581"/>
                  </a:lnTo>
                  <a:lnTo>
                    <a:pt x="10579" y="253745"/>
                  </a:lnTo>
                  <a:lnTo>
                    <a:pt x="0" y="253745"/>
                  </a:lnTo>
                  <a:lnTo>
                    <a:pt x="0" y="84581"/>
                  </a:lnTo>
                  <a:close/>
                </a:path>
                <a:path w="626745" h="338455" extrusionOk="0">
                  <a:moveTo>
                    <a:pt x="21145" y="84581"/>
                  </a:moveTo>
                  <a:lnTo>
                    <a:pt x="42290" y="84581"/>
                  </a:lnTo>
                  <a:lnTo>
                    <a:pt x="42290" y="253745"/>
                  </a:lnTo>
                  <a:lnTo>
                    <a:pt x="21145" y="253745"/>
                  </a:lnTo>
                  <a:lnTo>
                    <a:pt x="21145" y="84581"/>
                  </a:lnTo>
                  <a:close/>
                </a:path>
                <a:path w="626745" h="338455" extrusionOk="0">
                  <a:moveTo>
                    <a:pt x="52857" y="84581"/>
                  </a:moveTo>
                  <a:lnTo>
                    <a:pt x="457200" y="84581"/>
                  </a:lnTo>
                  <a:lnTo>
                    <a:pt x="457200" y="0"/>
                  </a:lnTo>
                  <a:lnTo>
                    <a:pt x="626363" y="169163"/>
                  </a:lnTo>
                  <a:lnTo>
                    <a:pt x="457200" y="338327"/>
                  </a:lnTo>
                  <a:lnTo>
                    <a:pt x="457200" y="253745"/>
                  </a:lnTo>
                  <a:lnTo>
                    <a:pt x="52857" y="253745"/>
                  </a:lnTo>
                  <a:lnTo>
                    <a:pt x="52857" y="84581"/>
                  </a:lnTo>
                  <a:close/>
                </a:path>
              </a:pathLst>
            </a:custGeom>
            <a:noFill/>
            <a:ln w="22225" cap="flat" cmpd="sng">
              <a:solidFill>
                <a:srgbClr val="050F23"/>
              </a:solidFill>
              <a:prstDash val="solid"/>
              <a:round/>
              <a:headEnd type="none" w="sm" len="sm"/>
              <a:tailEnd type="none" w="sm" len="sm"/>
            </a:ln>
          </p:spPr>
        </p:sp>
      </p:grpSp>
      <p:sp>
        <p:nvSpPr>
          <p:cNvPr id="297" name="Google Shape;297;p19"/>
          <p:cNvSpPr/>
          <p:nvPr/>
        </p:nvSpPr>
        <p:spPr>
          <a:xfrm>
            <a:off x="835350" y="2175347"/>
            <a:ext cx="8789700" cy="677100"/>
          </a:xfrm>
          <a:prstGeom prst="rect">
            <a:avLst/>
          </a:prstGeom>
          <a:noFill/>
          <a:ln w="22225" cap="flat" cmpd="sng">
            <a:solidFill>
              <a:srgbClr val="4590B8"/>
            </a:solidFill>
            <a:prstDash val="solid"/>
            <a:round/>
            <a:headEnd type="none" w="sm" len="sm"/>
            <a:tailEnd type="none" w="sm" len="sm"/>
          </a:ln>
        </p:spPr>
        <p:txBody>
          <a:bodyPr spcFirstLastPara="1" wrap="square" lIns="0" tIns="0" rIns="0" bIns="0" anchor="t" anchorCtr="0">
            <a:noAutofit/>
          </a:bodyPr>
          <a:lstStyle/>
          <a:p>
            <a:pPr marL="76835" marR="81280" lvl="0" indent="2539" algn="just" rtl="0">
              <a:lnSpc>
                <a:spcPct val="97916"/>
              </a:lnSpc>
              <a:spcBef>
                <a:spcPts val="265"/>
              </a:spcBef>
              <a:spcAft>
                <a:spcPts val="0"/>
              </a:spcAft>
              <a:buNone/>
            </a:pPr>
            <a:r>
              <a:rPr lang="it-IT" sz="1200" b="1" i="0" u="none" strike="noStrike" cap="none" dirty="0">
                <a:solidFill>
                  <a:srgbClr val="3C3C3C"/>
                </a:solidFill>
                <a:latin typeface="Georgia" panose="02040502050405020303" pitchFamily="18" charset="0"/>
                <a:ea typeface="Calibri"/>
                <a:cs typeface="Calibri"/>
                <a:sym typeface="Calibri"/>
              </a:rPr>
              <a:t>Società semplici e società di persone (Snc-Sas)</a:t>
            </a:r>
            <a:r>
              <a:rPr lang="it-IT" sz="1200" b="0" i="0" u="none" strike="noStrike" cap="none" dirty="0">
                <a:solidFill>
                  <a:srgbClr val="3C3C3C"/>
                </a:solidFill>
                <a:latin typeface="Georgia" panose="02040502050405020303" pitchFamily="18" charset="0"/>
                <a:ea typeface="Calibri"/>
                <a:cs typeface="Calibri"/>
                <a:sym typeface="Calibri"/>
              </a:rPr>
              <a:t>: l’art. 377 co. 1 CCII, con decorrenza dal 16/03/2019, modifica l’art. 2257 c.c. estendendo a tali tipologie di società l’obbligo a carico dell’imprenditore di istituire gli assetti ex art. 2086 c.c. Comprese le società che non esercitano attività di impresa (es. società tra professionisti)</a:t>
            </a:r>
            <a:endParaRPr sz="1200" b="0" i="0" u="none" strike="noStrike" cap="none" dirty="0">
              <a:solidFill>
                <a:srgbClr val="000000"/>
              </a:solidFill>
              <a:latin typeface="Georgia" panose="02040502050405020303" pitchFamily="18" charset="0"/>
              <a:ea typeface="Calibri"/>
              <a:cs typeface="Calibri"/>
              <a:sym typeface="Calibri"/>
            </a:endParaRPr>
          </a:p>
        </p:txBody>
      </p:sp>
      <p:grpSp>
        <p:nvGrpSpPr>
          <p:cNvPr id="298" name="Google Shape;298;p19"/>
          <p:cNvGrpSpPr/>
          <p:nvPr/>
        </p:nvGrpSpPr>
        <p:grpSpPr>
          <a:xfrm>
            <a:off x="90494" y="3222511"/>
            <a:ext cx="648950" cy="360675"/>
            <a:chOff x="0" y="0"/>
            <a:chExt cx="648950" cy="360675"/>
          </a:xfrm>
        </p:grpSpPr>
        <p:sp>
          <p:nvSpPr>
            <p:cNvPr id="299" name="Google Shape;299;p19"/>
            <p:cNvSpPr/>
            <p:nvPr/>
          </p:nvSpPr>
          <p:spPr>
            <a:xfrm>
              <a:off x="0" y="0"/>
              <a:ext cx="648950" cy="360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9"/>
            <p:cNvSpPr/>
            <p:nvPr/>
          </p:nvSpPr>
          <p:spPr>
            <a:xfrm>
              <a:off x="11112" y="11112"/>
              <a:ext cx="626745" cy="338455"/>
            </a:xfrm>
            <a:custGeom>
              <a:avLst/>
              <a:gdLst/>
              <a:ahLst/>
              <a:cxnLst/>
              <a:rect l="l" t="t" r="r" b="b"/>
              <a:pathLst>
                <a:path w="626745" h="338455" extrusionOk="0">
                  <a:moveTo>
                    <a:pt x="10579" y="84581"/>
                  </a:moveTo>
                  <a:lnTo>
                    <a:pt x="0" y="84581"/>
                  </a:lnTo>
                  <a:lnTo>
                    <a:pt x="0" y="253745"/>
                  </a:lnTo>
                  <a:lnTo>
                    <a:pt x="10579" y="253745"/>
                  </a:lnTo>
                  <a:lnTo>
                    <a:pt x="10579" y="84581"/>
                  </a:lnTo>
                  <a:close/>
                </a:path>
                <a:path w="626745" h="338455" extrusionOk="0">
                  <a:moveTo>
                    <a:pt x="42290" y="84581"/>
                  </a:moveTo>
                  <a:lnTo>
                    <a:pt x="21145" y="84581"/>
                  </a:lnTo>
                  <a:lnTo>
                    <a:pt x="21145" y="253745"/>
                  </a:lnTo>
                  <a:lnTo>
                    <a:pt x="42290" y="253745"/>
                  </a:lnTo>
                  <a:lnTo>
                    <a:pt x="42290" y="84581"/>
                  </a:lnTo>
                  <a:close/>
                </a:path>
                <a:path w="626745" h="338455" extrusionOk="0">
                  <a:moveTo>
                    <a:pt x="457200" y="0"/>
                  </a:moveTo>
                  <a:lnTo>
                    <a:pt x="457200" y="84581"/>
                  </a:lnTo>
                  <a:lnTo>
                    <a:pt x="52857" y="84581"/>
                  </a:lnTo>
                  <a:lnTo>
                    <a:pt x="52857" y="253745"/>
                  </a:lnTo>
                  <a:lnTo>
                    <a:pt x="457200" y="253745"/>
                  </a:lnTo>
                  <a:lnTo>
                    <a:pt x="457200" y="338327"/>
                  </a:lnTo>
                  <a:lnTo>
                    <a:pt x="626363" y="169163"/>
                  </a:lnTo>
                  <a:lnTo>
                    <a:pt x="457200" y="0"/>
                  </a:lnTo>
                  <a:close/>
                </a:path>
              </a:pathLst>
            </a:custGeom>
            <a:solidFill>
              <a:srgbClr val="1A315F"/>
            </a:solidFill>
            <a:ln>
              <a:noFill/>
            </a:ln>
          </p:spPr>
        </p:sp>
        <p:sp>
          <p:nvSpPr>
            <p:cNvPr id="301" name="Google Shape;301;p19"/>
            <p:cNvSpPr/>
            <p:nvPr/>
          </p:nvSpPr>
          <p:spPr>
            <a:xfrm>
              <a:off x="11112" y="11112"/>
              <a:ext cx="626745" cy="338455"/>
            </a:xfrm>
            <a:custGeom>
              <a:avLst/>
              <a:gdLst/>
              <a:ahLst/>
              <a:cxnLst/>
              <a:rect l="l" t="t" r="r" b="b"/>
              <a:pathLst>
                <a:path w="626745" h="338455" extrusionOk="0">
                  <a:moveTo>
                    <a:pt x="0" y="84581"/>
                  </a:moveTo>
                  <a:lnTo>
                    <a:pt x="10579" y="84581"/>
                  </a:lnTo>
                  <a:lnTo>
                    <a:pt x="10579" y="253745"/>
                  </a:lnTo>
                  <a:lnTo>
                    <a:pt x="0" y="253745"/>
                  </a:lnTo>
                  <a:lnTo>
                    <a:pt x="0" y="84581"/>
                  </a:lnTo>
                  <a:close/>
                </a:path>
                <a:path w="626745" h="338455" extrusionOk="0">
                  <a:moveTo>
                    <a:pt x="21145" y="84581"/>
                  </a:moveTo>
                  <a:lnTo>
                    <a:pt x="42290" y="84581"/>
                  </a:lnTo>
                  <a:lnTo>
                    <a:pt x="42290" y="253745"/>
                  </a:lnTo>
                  <a:lnTo>
                    <a:pt x="21145" y="253745"/>
                  </a:lnTo>
                  <a:lnTo>
                    <a:pt x="21145" y="84581"/>
                  </a:lnTo>
                  <a:close/>
                </a:path>
                <a:path w="626745" h="338455" extrusionOk="0">
                  <a:moveTo>
                    <a:pt x="52857" y="84581"/>
                  </a:moveTo>
                  <a:lnTo>
                    <a:pt x="457200" y="84581"/>
                  </a:lnTo>
                  <a:lnTo>
                    <a:pt x="457200" y="0"/>
                  </a:lnTo>
                  <a:lnTo>
                    <a:pt x="626363" y="169163"/>
                  </a:lnTo>
                  <a:lnTo>
                    <a:pt x="457200" y="338327"/>
                  </a:lnTo>
                  <a:lnTo>
                    <a:pt x="457200" y="253745"/>
                  </a:lnTo>
                  <a:lnTo>
                    <a:pt x="52857" y="253745"/>
                  </a:lnTo>
                  <a:lnTo>
                    <a:pt x="52857" y="84581"/>
                  </a:lnTo>
                  <a:close/>
                </a:path>
              </a:pathLst>
            </a:custGeom>
            <a:noFill/>
            <a:ln w="22225" cap="flat" cmpd="sng">
              <a:solidFill>
                <a:srgbClr val="050F23"/>
              </a:solidFill>
              <a:prstDash val="solid"/>
              <a:round/>
              <a:headEnd type="none" w="sm" len="sm"/>
              <a:tailEnd type="none" w="sm" len="sm"/>
            </a:ln>
          </p:spPr>
        </p:sp>
      </p:grpSp>
      <p:grpSp>
        <p:nvGrpSpPr>
          <p:cNvPr id="302" name="Google Shape;302;p19"/>
          <p:cNvGrpSpPr/>
          <p:nvPr/>
        </p:nvGrpSpPr>
        <p:grpSpPr>
          <a:xfrm>
            <a:off x="122327" y="4287731"/>
            <a:ext cx="648950" cy="360675"/>
            <a:chOff x="0" y="0"/>
            <a:chExt cx="648950" cy="360675"/>
          </a:xfrm>
        </p:grpSpPr>
        <p:sp>
          <p:nvSpPr>
            <p:cNvPr id="303" name="Google Shape;303;p19"/>
            <p:cNvSpPr/>
            <p:nvPr/>
          </p:nvSpPr>
          <p:spPr>
            <a:xfrm>
              <a:off x="0" y="0"/>
              <a:ext cx="648950" cy="360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9"/>
            <p:cNvSpPr/>
            <p:nvPr/>
          </p:nvSpPr>
          <p:spPr>
            <a:xfrm>
              <a:off x="11112" y="11112"/>
              <a:ext cx="626745" cy="338455"/>
            </a:xfrm>
            <a:custGeom>
              <a:avLst/>
              <a:gdLst/>
              <a:ahLst/>
              <a:cxnLst/>
              <a:rect l="l" t="t" r="r" b="b"/>
              <a:pathLst>
                <a:path w="626745" h="338455" extrusionOk="0">
                  <a:moveTo>
                    <a:pt x="10579" y="84581"/>
                  </a:moveTo>
                  <a:lnTo>
                    <a:pt x="0" y="84581"/>
                  </a:lnTo>
                  <a:lnTo>
                    <a:pt x="0" y="253745"/>
                  </a:lnTo>
                  <a:lnTo>
                    <a:pt x="10579" y="253745"/>
                  </a:lnTo>
                  <a:lnTo>
                    <a:pt x="10579" y="84581"/>
                  </a:lnTo>
                  <a:close/>
                </a:path>
                <a:path w="626745" h="338455" extrusionOk="0">
                  <a:moveTo>
                    <a:pt x="42290" y="84581"/>
                  </a:moveTo>
                  <a:lnTo>
                    <a:pt x="21145" y="84581"/>
                  </a:lnTo>
                  <a:lnTo>
                    <a:pt x="21145" y="253745"/>
                  </a:lnTo>
                  <a:lnTo>
                    <a:pt x="42290" y="253745"/>
                  </a:lnTo>
                  <a:lnTo>
                    <a:pt x="42290" y="84581"/>
                  </a:lnTo>
                  <a:close/>
                </a:path>
                <a:path w="626745" h="338455" extrusionOk="0">
                  <a:moveTo>
                    <a:pt x="457200" y="0"/>
                  </a:moveTo>
                  <a:lnTo>
                    <a:pt x="457200" y="84581"/>
                  </a:lnTo>
                  <a:lnTo>
                    <a:pt x="52857" y="84581"/>
                  </a:lnTo>
                  <a:lnTo>
                    <a:pt x="52857" y="253745"/>
                  </a:lnTo>
                  <a:lnTo>
                    <a:pt x="457200" y="253745"/>
                  </a:lnTo>
                  <a:lnTo>
                    <a:pt x="457200" y="338327"/>
                  </a:lnTo>
                  <a:lnTo>
                    <a:pt x="626363" y="169163"/>
                  </a:lnTo>
                  <a:lnTo>
                    <a:pt x="457200" y="0"/>
                  </a:lnTo>
                  <a:close/>
                </a:path>
              </a:pathLst>
            </a:custGeom>
            <a:solidFill>
              <a:srgbClr val="1A315F"/>
            </a:solidFill>
            <a:ln>
              <a:noFill/>
            </a:ln>
          </p:spPr>
        </p:sp>
        <p:sp>
          <p:nvSpPr>
            <p:cNvPr id="305" name="Google Shape;305;p19"/>
            <p:cNvSpPr/>
            <p:nvPr/>
          </p:nvSpPr>
          <p:spPr>
            <a:xfrm>
              <a:off x="11112" y="11112"/>
              <a:ext cx="626745" cy="338455"/>
            </a:xfrm>
            <a:custGeom>
              <a:avLst/>
              <a:gdLst/>
              <a:ahLst/>
              <a:cxnLst/>
              <a:rect l="l" t="t" r="r" b="b"/>
              <a:pathLst>
                <a:path w="626745" h="338455" extrusionOk="0">
                  <a:moveTo>
                    <a:pt x="0" y="84581"/>
                  </a:moveTo>
                  <a:lnTo>
                    <a:pt x="10579" y="84581"/>
                  </a:lnTo>
                  <a:lnTo>
                    <a:pt x="10579" y="253745"/>
                  </a:lnTo>
                  <a:lnTo>
                    <a:pt x="0" y="253745"/>
                  </a:lnTo>
                  <a:lnTo>
                    <a:pt x="0" y="84581"/>
                  </a:lnTo>
                  <a:close/>
                </a:path>
                <a:path w="626745" h="338455" extrusionOk="0">
                  <a:moveTo>
                    <a:pt x="21145" y="84581"/>
                  </a:moveTo>
                  <a:lnTo>
                    <a:pt x="42290" y="84581"/>
                  </a:lnTo>
                  <a:lnTo>
                    <a:pt x="42290" y="253745"/>
                  </a:lnTo>
                  <a:lnTo>
                    <a:pt x="21145" y="253745"/>
                  </a:lnTo>
                  <a:lnTo>
                    <a:pt x="21145" y="84581"/>
                  </a:lnTo>
                  <a:close/>
                </a:path>
                <a:path w="626745" h="338455" extrusionOk="0">
                  <a:moveTo>
                    <a:pt x="52857" y="84581"/>
                  </a:moveTo>
                  <a:lnTo>
                    <a:pt x="457200" y="84581"/>
                  </a:lnTo>
                  <a:lnTo>
                    <a:pt x="457200" y="0"/>
                  </a:lnTo>
                  <a:lnTo>
                    <a:pt x="626363" y="169163"/>
                  </a:lnTo>
                  <a:lnTo>
                    <a:pt x="457200" y="338327"/>
                  </a:lnTo>
                  <a:lnTo>
                    <a:pt x="457200" y="253745"/>
                  </a:lnTo>
                  <a:lnTo>
                    <a:pt x="52857" y="253745"/>
                  </a:lnTo>
                  <a:lnTo>
                    <a:pt x="52857" y="84581"/>
                  </a:lnTo>
                  <a:close/>
                </a:path>
              </a:pathLst>
            </a:custGeom>
            <a:noFill/>
            <a:ln w="22225" cap="flat" cmpd="sng">
              <a:solidFill>
                <a:srgbClr val="050F23"/>
              </a:solidFill>
              <a:prstDash val="solid"/>
              <a:round/>
              <a:headEnd type="none" w="sm" len="sm"/>
              <a:tailEnd type="none" w="sm" len="sm"/>
            </a:ln>
          </p:spPr>
        </p:sp>
      </p:grpSp>
      <p:grpSp>
        <p:nvGrpSpPr>
          <p:cNvPr id="306" name="Google Shape;306;p19"/>
          <p:cNvGrpSpPr/>
          <p:nvPr/>
        </p:nvGrpSpPr>
        <p:grpSpPr>
          <a:xfrm>
            <a:off x="111215" y="5089668"/>
            <a:ext cx="648950" cy="360675"/>
            <a:chOff x="0" y="0"/>
            <a:chExt cx="648950" cy="360675"/>
          </a:xfrm>
        </p:grpSpPr>
        <p:sp>
          <p:nvSpPr>
            <p:cNvPr id="307" name="Google Shape;307;p19"/>
            <p:cNvSpPr/>
            <p:nvPr/>
          </p:nvSpPr>
          <p:spPr>
            <a:xfrm>
              <a:off x="0" y="0"/>
              <a:ext cx="648950" cy="360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9"/>
            <p:cNvSpPr/>
            <p:nvPr/>
          </p:nvSpPr>
          <p:spPr>
            <a:xfrm>
              <a:off x="11112" y="11112"/>
              <a:ext cx="626745" cy="338455"/>
            </a:xfrm>
            <a:custGeom>
              <a:avLst/>
              <a:gdLst/>
              <a:ahLst/>
              <a:cxnLst/>
              <a:rect l="l" t="t" r="r" b="b"/>
              <a:pathLst>
                <a:path w="626745" h="338455" extrusionOk="0">
                  <a:moveTo>
                    <a:pt x="10579" y="84581"/>
                  </a:moveTo>
                  <a:lnTo>
                    <a:pt x="0" y="84581"/>
                  </a:lnTo>
                  <a:lnTo>
                    <a:pt x="0" y="253745"/>
                  </a:lnTo>
                  <a:lnTo>
                    <a:pt x="10579" y="253745"/>
                  </a:lnTo>
                  <a:lnTo>
                    <a:pt x="10579" y="84581"/>
                  </a:lnTo>
                  <a:close/>
                </a:path>
                <a:path w="626745" h="338455" extrusionOk="0">
                  <a:moveTo>
                    <a:pt x="42290" y="84581"/>
                  </a:moveTo>
                  <a:lnTo>
                    <a:pt x="21145" y="84581"/>
                  </a:lnTo>
                  <a:lnTo>
                    <a:pt x="21145" y="253745"/>
                  </a:lnTo>
                  <a:lnTo>
                    <a:pt x="42290" y="253745"/>
                  </a:lnTo>
                  <a:lnTo>
                    <a:pt x="42290" y="84581"/>
                  </a:lnTo>
                  <a:close/>
                </a:path>
                <a:path w="626745" h="338455" extrusionOk="0">
                  <a:moveTo>
                    <a:pt x="457200" y="0"/>
                  </a:moveTo>
                  <a:lnTo>
                    <a:pt x="457200" y="84581"/>
                  </a:lnTo>
                  <a:lnTo>
                    <a:pt x="52857" y="84581"/>
                  </a:lnTo>
                  <a:lnTo>
                    <a:pt x="52857" y="253745"/>
                  </a:lnTo>
                  <a:lnTo>
                    <a:pt x="457200" y="253745"/>
                  </a:lnTo>
                  <a:lnTo>
                    <a:pt x="457200" y="338327"/>
                  </a:lnTo>
                  <a:lnTo>
                    <a:pt x="626363" y="169163"/>
                  </a:lnTo>
                  <a:lnTo>
                    <a:pt x="457200" y="0"/>
                  </a:lnTo>
                  <a:close/>
                </a:path>
              </a:pathLst>
            </a:custGeom>
            <a:solidFill>
              <a:srgbClr val="1A315F"/>
            </a:solidFill>
            <a:ln>
              <a:noFill/>
            </a:ln>
          </p:spPr>
        </p:sp>
        <p:sp>
          <p:nvSpPr>
            <p:cNvPr id="309" name="Google Shape;309;p19"/>
            <p:cNvSpPr/>
            <p:nvPr/>
          </p:nvSpPr>
          <p:spPr>
            <a:xfrm>
              <a:off x="11112" y="11112"/>
              <a:ext cx="626745" cy="338455"/>
            </a:xfrm>
            <a:custGeom>
              <a:avLst/>
              <a:gdLst/>
              <a:ahLst/>
              <a:cxnLst/>
              <a:rect l="l" t="t" r="r" b="b"/>
              <a:pathLst>
                <a:path w="626745" h="338455" extrusionOk="0">
                  <a:moveTo>
                    <a:pt x="0" y="84581"/>
                  </a:moveTo>
                  <a:lnTo>
                    <a:pt x="10579" y="84581"/>
                  </a:lnTo>
                  <a:lnTo>
                    <a:pt x="10579" y="253745"/>
                  </a:lnTo>
                  <a:lnTo>
                    <a:pt x="0" y="253745"/>
                  </a:lnTo>
                  <a:lnTo>
                    <a:pt x="0" y="84581"/>
                  </a:lnTo>
                  <a:close/>
                </a:path>
                <a:path w="626745" h="338455" extrusionOk="0">
                  <a:moveTo>
                    <a:pt x="21145" y="84581"/>
                  </a:moveTo>
                  <a:lnTo>
                    <a:pt x="42290" y="84581"/>
                  </a:lnTo>
                  <a:lnTo>
                    <a:pt x="42290" y="253745"/>
                  </a:lnTo>
                  <a:lnTo>
                    <a:pt x="21145" y="253745"/>
                  </a:lnTo>
                  <a:lnTo>
                    <a:pt x="21145" y="84581"/>
                  </a:lnTo>
                  <a:close/>
                </a:path>
                <a:path w="626745" h="338455" extrusionOk="0">
                  <a:moveTo>
                    <a:pt x="52857" y="84581"/>
                  </a:moveTo>
                  <a:lnTo>
                    <a:pt x="457200" y="84581"/>
                  </a:lnTo>
                  <a:lnTo>
                    <a:pt x="457200" y="0"/>
                  </a:lnTo>
                  <a:lnTo>
                    <a:pt x="626363" y="169163"/>
                  </a:lnTo>
                  <a:lnTo>
                    <a:pt x="457200" y="338327"/>
                  </a:lnTo>
                  <a:lnTo>
                    <a:pt x="457200" y="253745"/>
                  </a:lnTo>
                  <a:lnTo>
                    <a:pt x="52857" y="253745"/>
                  </a:lnTo>
                  <a:lnTo>
                    <a:pt x="52857" y="84581"/>
                  </a:lnTo>
                  <a:close/>
                </a:path>
              </a:pathLst>
            </a:custGeom>
            <a:noFill/>
            <a:ln w="22225" cap="flat" cmpd="sng">
              <a:solidFill>
                <a:srgbClr val="050F23"/>
              </a:solidFill>
              <a:prstDash val="solid"/>
              <a:round/>
              <a:headEnd type="none" w="sm" len="sm"/>
              <a:tailEnd type="none" w="sm" len="sm"/>
            </a:ln>
          </p:spPr>
        </p:sp>
      </p:grpSp>
      <p:sp>
        <p:nvSpPr>
          <p:cNvPr id="310" name="Google Shape;310;p19"/>
          <p:cNvSpPr/>
          <p:nvPr/>
        </p:nvSpPr>
        <p:spPr>
          <a:xfrm>
            <a:off x="835350" y="3006969"/>
            <a:ext cx="8789700" cy="806871"/>
          </a:xfrm>
          <a:prstGeom prst="rect">
            <a:avLst/>
          </a:prstGeom>
          <a:noFill/>
          <a:ln w="22225" cap="flat" cmpd="sng">
            <a:solidFill>
              <a:srgbClr val="4590B8"/>
            </a:solidFill>
            <a:prstDash val="solid"/>
            <a:round/>
            <a:headEnd type="none" w="sm" len="sm"/>
            <a:tailEnd type="none" w="sm" len="sm"/>
          </a:ln>
        </p:spPr>
        <p:txBody>
          <a:bodyPr spcFirstLastPara="1" wrap="square" lIns="0" tIns="0" rIns="0" bIns="0" anchor="t" anchorCtr="0">
            <a:noAutofit/>
          </a:bodyPr>
          <a:lstStyle/>
          <a:p>
            <a:pPr marL="78105" marR="78105" lvl="0" indent="634" algn="just" rtl="0">
              <a:lnSpc>
                <a:spcPct val="97916"/>
              </a:lnSpc>
              <a:spcBef>
                <a:spcPts val="275"/>
              </a:spcBef>
              <a:spcAft>
                <a:spcPts val="0"/>
              </a:spcAft>
              <a:buNone/>
            </a:pPr>
            <a:r>
              <a:rPr lang="it-IT" sz="1200" b="1" i="0" u="none" strike="noStrike" cap="none" dirty="0">
                <a:solidFill>
                  <a:srgbClr val="3C3C3C"/>
                </a:solidFill>
                <a:latin typeface="Georgia" panose="02040502050405020303" pitchFamily="18" charset="0"/>
                <a:ea typeface="Calibri"/>
                <a:cs typeface="Calibri"/>
                <a:sym typeface="Calibri"/>
              </a:rPr>
              <a:t>Società di capitali (Spa e Sapa)</a:t>
            </a:r>
            <a:r>
              <a:rPr lang="it-IT" sz="1200" b="0" i="0" u="none" strike="noStrike" cap="none" dirty="0">
                <a:solidFill>
                  <a:srgbClr val="3C3C3C"/>
                </a:solidFill>
                <a:latin typeface="Georgia" panose="02040502050405020303" pitchFamily="18" charset="0"/>
                <a:ea typeface="Calibri"/>
                <a:cs typeface="Calibri"/>
                <a:sym typeface="Calibri"/>
              </a:rPr>
              <a:t>: l’art. 377 co. 2 e 3 CCII, con decorrenza dal 16/03/2019, sostituiscono rispettivamente il primo comma dell’art. 2380 bis c.c. (</a:t>
            </a:r>
            <a:r>
              <a:rPr lang="it-IT" sz="1200" b="0" i="1" u="none" strike="noStrike" cap="none" dirty="0">
                <a:solidFill>
                  <a:srgbClr val="3C3C3C"/>
                </a:solidFill>
                <a:latin typeface="Georgia" panose="02040502050405020303" pitchFamily="18" charset="0"/>
                <a:ea typeface="Calibri"/>
                <a:cs typeface="Calibri"/>
                <a:sym typeface="Calibri"/>
              </a:rPr>
              <a:t>sistema monistico</a:t>
            </a:r>
            <a:r>
              <a:rPr lang="it-IT" sz="1200" b="0" i="0" u="none" strike="noStrike" cap="none" dirty="0">
                <a:solidFill>
                  <a:srgbClr val="3C3C3C"/>
                </a:solidFill>
                <a:latin typeface="Georgia" panose="02040502050405020303" pitchFamily="18" charset="0"/>
                <a:ea typeface="Calibri"/>
                <a:cs typeface="Calibri"/>
                <a:sym typeface="Calibri"/>
              </a:rPr>
              <a:t>) ed il primo comma dell’art. 2409 </a:t>
            </a:r>
            <a:r>
              <a:rPr lang="it-IT" sz="1200" b="0" i="0" u="none" strike="noStrike" cap="none" dirty="0" err="1">
                <a:solidFill>
                  <a:srgbClr val="3C3C3C"/>
                </a:solidFill>
                <a:latin typeface="Georgia" panose="02040502050405020303" pitchFamily="18" charset="0"/>
                <a:ea typeface="Calibri"/>
                <a:cs typeface="Calibri"/>
                <a:sym typeface="Calibri"/>
              </a:rPr>
              <a:t>novies</a:t>
            </a:r>
            <a:r>
              <a:rPr lang="it-IT" sz="1200" b="0" i="0" u="none" strike="noStrike" cap="none" dirty="0">
                <a:solidFill>
                  <a:srgbClr val="3C3C3C"/>
                </a:solidFill>
                <a:latin typeface="Georgia" panose="02040502050405020303" pitchFamily="18" charset="0"/>
                <a:ea typeface="Calibri"/>
                <a:cs typeface="Calibri"/>
                <a:sym typeface="Calibri"/>
              </a:rPr>
              <a:t> c.c. (</a:t>
            </a:r>
            <a:r>
              <a:rPr lang="it-IT" sz="1200" b="0" i="1" u="none" strike="noStrike" cap="none" dirty="0">
                <a:solidFill>
                  <a:srgbClr val="3C3C3C"/>
                </a:solidFill>
                <a:latin typeface="Georgia" panose="02040502050405020303" pitchFamily="18" charset="0"/>
                <a:ea typeface="Calibri"/>
                <a:cs typeface="Calibri"/>
                <a:sym typeface="Calibri"/>
              </a:rPr>
              <a:t>sistema dualistico</a:t>
            </a:r>
            <a:r>
              <a:rPr lang="it-IT" sz="1200" b="0" i="0" u="none" strike="noStrike" cap="none" dirty="0">
                <a:solidFill>
                  <a:srgbClr val="3C3C3C"/>
                </a:solidFill>
                <a:latin typeface="Georgia" panose="02040502050405020303" pitchFamily="18" charset="0"/>
                <a:ea typeface="Calibri"/>
                <a:cs typeface="Calibri"/>
                <a:sym typeface="Calibri"/>
              </a:rPr>
              <a:t>) prevedendo che la gestione dell’impresa si svolga nel rispetto delle disposizioni dell’art. 2086, 2 co. c.c. e spetta esclusivamente agli amministratori / consiglio di gestione.</a:t>
            </a:r>
            <a:endParaRPr sz="1200" b="0" i="0" u="none" strike="noStrike" cap="none" dirty="0">
              <a:solidFill>
                <a:srgbClr val="000000"/>
              </a:solidFill>
              <a:latin typeface="Georgia" panose="02040502050405020303" pitchFamily="18" charset="0"/>
              <a:ea typeface="Calibri"/>
              <a:cs typeface="Calibri"/>
              <a:sym typeface="Calibri"/>
            </a:endParaRPr>
          </a:p>
        </p:txBody>
      </p:sp>
      <p:grpSp>
        <p:nvGrpSpPr>
          <p:cNvPr id="311" name="Google Shape;311;p19"/>
          <p:cNvGrpSpPr/>
          <p:nvPr/>
        </p:nvGrpSpPr>
        <p:grpSpPr>
          <a:xfrm>
            <a:off x="111215" y="5675939"/>
            <a:ext cx="648950" cy="360675"/>
            <a:chOff x="0" y="0"/>
            <a:chExt cx="648950" cy="360675"/>
          </a:xfrm>
        </p:grpSpPr>
        <p:sp>
          <p:nvSpPr>
            <p:cNvPr id="312" name="Google Shape;312;p19"/>
            <p:cNvSpPr/>
            <p:nvPr/>
          </p:nvSpPr>
          <p:spPr>
            <a:xfrm>
              <a:off x="0" y="0"/>
              <a:ext cx="648950" cy="360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9"/>
            <p:cNvSpPr/>
            <p:nvPr/>
          </p:nvSpPr>
          <p:spPr>
            <a:xfrm>
              <a:off x="11112" y="11112"/>
              <a:ext cx="626745" cy="338455"/>
            </a:xfrm>
            <a:custGeom>
              <a:avLst/>
              <a:gdLst/>
              <a:ahLst/>
              <a:cxnLst/>
              <a:rect l="l" t="t" r="r" b="b"/>
              <a:pathLst>
                <a:path w="626745" h="338455" extrusionOk="0">
                  <a:moveTo>
                    <a:pt x="10579" y="84581"/>
                  </a:moveTo>
                  <a:lnTo>
                    <a:pt x="0" y="84581"/>
                  </a:lnTo>
                  <a:lnTo>
                    <a:pt x="0" y="253745"/>
                  </a:lnTo>
                  <a:lnTo>
                    <a:pt x="10579" y="253745"/>
                  </a:lnTo>
                  <a:lnTo>
                    <a:pt x="10579" y="84581"/>
                  </a:lnTo>
                  <a:close/>
                </a:path>
                <a:path w="626745" h="338455" extrusionOk="0">
                  <a:moveTo>
                    <a:pt x="42290" y="84581"/>
                  </a:moveTo>
                  <a:lnTo>
                    <a:pt x="21145" y="84581"/>
                  </a:lnTo>
                  <a:lnTo>
                    <a:pt x="21145" y="253745"/>
                  </a:lnTo>
                  <a:lnTo>
                    <a:pt x="42290" y="253745"/>
                  </a:lnTo>
                  <a:lnTo>
                    <a:pt x="42290" y="84581"/>
                  </a:lnTo>
                  <a:close/>
                </a:path>
                <a:path w="626745" h="338455" extrusionOk="0">
                  <a:moveTo>
                    <a:pt x="457200" y="0"/>
                  </a:moveTo>
                  <a:lnTo>
                    <a:pt x="457200" y="84581"/>
                  </a:lnTo>
                  <a:lnTo>
                    <a:pt x="52857" y="84581"/>
                  </a:lnTo>
                  <a:lnTo>
                    <a:pt x="52857" y="253745"/>
                  </a:lnTo>
                  <a:lnTo>
                    <a:pt x="457200" y="253745"/>
                  </a:lnTo>
                  <a:lnTo>
                    <a:pt x="457200" y="338327"/>
                  </a:lnTo>
                  <a:lnTo>
                    <a:pt x="626363" y="169163"/>
                  </a:lnTo>
                  <a:lnTo>
                    <a:pt x="457200" y="0"/>
                  </a:lnTo>
                  <a:close/>
                </a:path>
              </a:pathLst>
            </a:custGeom>
            <a:solidFill>
              <a:srgbClr val="1A315F"/>
            </a:solidFill>
            <a:ln>
              <a:noFill/>
            </a:ln>
          </p:spPr>
        </p:sp>
        <p:sp>
          <p:nvSpPr>
            <p:cNvPr id="314" name="Google Shape;314;p19"/>
            <p:cNvSpPr/>
            <p:nvPr/>
          </p:nvSpPr>
          <p:spPr>
            <a:xfrm>
              <a:off x="11112" y="11112"/>
              <a:ext cx="626745" cy="338455"/>
            </a:xfrm>
            <a:custGeom>
              <a:avLst/>
              <a:gdLst/>
              <a:ahLst/>
              <a:cxnLst/>
              <a:rect l="l" t="t" r="r" b="b"/>
              <a:pathLst>
                <a:path w="626745" h="338455" extrusionOk="0">
                  <a:moveTo>
                    <a:pt x="0" y="84581"/>
                  </a:moveTo>
                  <a:lnTo>
                    <a:pt x="10579" y="84581"/>
                  </a:lnTo>
                  <a:lnTo>
                    <a:pt x="10579" y="253745"/>
                  </a:lnTo>
                  <a:lnTo>
                    <a:pt x="0" y="253745"/>
                  </a:lnTo>
                  <a:lnTo>
                    <a:pt x="0" y="84581"/>
                  </a:lnTo>
                  <a:close/>
                </a:path>
                <a:path w="626745" h="338455" extrusionOk="0">
                  <a:moveTo>
                    <a:pt x="21145" y="84581"/>
                  </a:moveTo>
                  <a:lnTo>
                    <a:pt x="42290" y="84581"/>
                  </a:lnTo>
                  <a:lnTo>
                    <a:pt x="42290" y="253745"/>
                  </a:lnTo>
                  <a:lnTo>
                    <a:pt x="21145" y="253745"/>
                  </a:lnTo>
                  <a:lnTo>
                    <a:pt x="21145" y="84581"/>
                  </a:lnTo>
                  <a:close/>
                </a:path>
                <a:path w="626745" h="338455" extrusionOk="0">
                  <a:moveTo>
                    <a:pt x="52857" y="84581"/>
                  </a:moveTo>
                  <a:lnTo>
                    <a:pt x="457200" y="84581"/>
                  </a:lnTo>
                  <a:lnTo>
                    <a:pt x="457200" y="0"/>
                  </a:lnTo>
                  <a:lnTo>
                    <a:pt x="626363" y="169163"/>
                  </a:lnTo>
                  <a:lnTo>
                    <a:pt x="457200" y="338327"/>
                  </a:lnTo>
                  <a:lnTo>
                    <a:pt x="457200" y="253745"/>
                  </a:lnTo>
                  <a:lnTo>
                    <a:pt x="52857" y="253745"/>
                  </a:lnTo>
                  <a:lnTo>
                    <a:pt x="52857" y="84581"/>
                  </a:lnTo>
                  <a:close/>
                </a:path>
              </a:pathLst>
            </a:custGeom>
            <a:noFill/>
            <a:ln w="22225" cap="flat" cmpd="sng">
              <a:solidFill>
                <a:srgbClr val="050F23"/>
              </a:solidFill>
              <a:prstDash val="solid"/>
              <a:round/>
              <a:headEnd type="none" w="sm" len="sm"/>
              <a:tailEnd type="none" w="sm" len="sm"/>
            </a:ln>
          </p:spPr>
        </p:sp>
      </p:grpSp>
      <p:grpSp>
        <p:nvGrpSpPr>
          <p:cNvPr id="315" name="Google Shape;315;p19"/>
          <p:cNvGrpSpPr/>
          <p:nvPr/>
        </p:nvGrpSpPr>
        <p:grpSpPr>
          <a:xfrm>
            <a:off x="111215" y="6285539"/>
            <a:ext cx="648950" cy="360675"/>
            <a:chOff x="0" y="0"/>
            <a:chExt cx="648950" cy="360675"/>
          </a:xfrm>
        </p:grpSpPr>
        <p:sp>
          <p:nvSpPr>
            <p:cNvPr id="316" name="Google Shape;316;p19"/>
            <p:cNvSpPr/>
            <p:nvPr/>
          </p:nvSpPr>
          <p:spPr>
            <a:xfrm>
              <a:off x="0" y="0"/>
              <a:ext cx="648950" cy="36067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9"/>
            <p:cNvSpPr/>
            <p:nvPr/>
          </p:nvSpPr>
          <p:spPr>
            <a:xfrm>
              <a:off x="11112" y="11112"/>
              <a:ext cx="626745" cy="338455"/>
            </a:xfrm>
            <a:custGeom>
              <a:avLst/>
              <a:gdLst/>
              <a:ahLst/>
              <a:cxnLst/>
              <a:rect l="l" t="t" r="r" b="b"/>
              <a:pathLst>
                <a:path w="626745" h="338455" extrusionOk="0">
                  <a:moveTo>
                    <a:pt x="10579" y="84581"/>
                  </a:moveTo>
                  <a:lnTo>
                    <a:pt x="0" y="84581"/>
                  </a:lnTo>
                  <a:lnTo>
                    <a:pt x="0" y="253745"/>
                  </a:lnTo>
                  <a:lnTo>
                    <a:pt x="10579" y="253745"/>
                  </a:lnTo>
                  <a:lnTo>
                    <a:pt x="10579" y="84581"/>
                  </a:lnTo>
                  <a:close/>
                </a:path>
                <a:path w="626745" h="338455" extrusionOk="0">
                  <a:moveTo>
                    <a:pt x="42290" y="84581"/>
                  </a:moveTo>
                  <a:lnTo>
                    <a:pt x="21145" y="84581"/>
                  </a:lnTo>
                  <a:lnTo>
                    <a:pt x="21145" y="253745"/>
                  </a:lnTo>
                  <a:lnTo>
                    <a:pt x="42290" y="253745"/>
                  </a:lnTo>
                  <a:lnTo>
                    <a:pt x="42290" y="84581"/>
                  </a:lnTo>
                  <a:close/>
                </a:path>
                <a:path w="626745" h="338455" extrusionOk="0">
                  <a:moveTo>
                    <a:pt x="457200" y="0"/>
                  </a:moveTo>
                  <a:lnTo>
                    <a:pt x="457200" y="84581"/>
                  </a:lnTo>
                  <a:lnTo>
                    <a:pt x="52857" y="84581"/>
                  </a:lnTo>
                  <a:lnTo>
                    <a:pt x="52857" y="253745"/>
                  </a:lnTo>
                  <a:lnTo>
                    <a:pt x="457200" y="253745"/>
                  </a:lnTo>
                  <a:lnTo>
                    <a:pt x="457200" y="338327"/>
                  </a:lnTo>
                  <a:lnTo>
                    <a:pt x="626363" y="169163"/>
                  </a:lnTo>
                  <a:lnTo>
                    <a:pt x="457200" y="0"/>
                  </a:lnTo>
                  <a:close/>
                </a:path>
              </a:pathLst>
            </a:custGeom>
            <a:solidFill>
              <a:srgbClr val="1A315F"/>
            </a:solidFill>
            <a:ln>
              <a:noFill/>
            </a:ln>
          </p:spPr>
        </p:sp>
        <p:sp>
          <p:nvSpPr>
            <p:cNvPr id="318" name="Google Shape;318;p19"/>
            <p:cNvSpPr/>
            <p:nvPr/>
          </p:nvSpPr>
          <p:spPr>
            <a:xfrm>
              <a:off x="11112" y="11112"/>
              <a:ext cx="626745" cy="338455"/>
            </a:xfrm>
            <a:custGeom>
              <a:avLst/>
              <a:gdLst/>
              <a:ahLst/>
              <a:cxnLst/>
              <a:rect l="l" t="t" r="r" b="b"/>
              <a:pathLst>
                <a:path w="626745" h="338455" extrusionOk="0">
                  <a:moveTo>
                    <a:pt x="0" y="84581"/>
                  </a:moveTo>
                  <a:lnTo>
                    <a:pt x="10579" y="84581"/>
                  </a:lnTo>
                  <a:lnTo>
                    <a:pt x="10579" y="253745"/>
                  </a:lnTo>
                  <a:lnTo>
                    <a:pt x="0" y="253745"/>
                  </a:lnTo>
                  <a:lnTo>
                    <a:pt x="0" y="84581"/>
                  </a:lnTo>
                  <a:close/>
                </a:path>
                <a:path w="626745" h="338455" extrusionOk="0">
                  <a:moveTo>
                    <a:pt x="21145" y="84581"/>
                  </a:moveTo>
                  <a:lnTo>
                    <a:pt x="42290" y="84581"/>
                  </a:lnTo>
                  <a:lnTo>
                    <a:pt x="42290" y="253745"/>
                  </a:lnTo>
                  <a:lnTo>
                    <a:pt x="21145" y="253745"/>
                  </a:lnTo>
                  <a:lnTo>
                    <a:pt x="21145" y="84581"/>
                  </a:lnTo>
                  <a:close/>
                </a:path>
                <a:path w="626745" h="338455" extrusionOk="0">
                  <a:moveTo>
                    <a:pt x="52857" y="84581"/>
                  </a:moveTo>
                  <a:lnTo>
                    <a:pt x="457200" y="84581"/>
                  </a:lnTo>
                  <a:lnTo>
                    <a:pt x="457200" y="0"/>
                  </a:lnTo>
                  <a:lnTo>
                    <a:pt x="626363" y="169163"/>
                  </a:lnTo>
                  <a:lnTo>
                    <a:pt x="457200" y="338327"/>
                  </a:lnTo>
                  <a:lnTo>
                    <a:pt x="457200" y="253745"/>
                  </a:lnTo>
                  <a:lnTo>
                    <a:pt x="52857" y="253745"/>
                  </a:lnTo>
                  <a:lnTo>
                    <a:pt x="52857" y="84581"/>
                  </a:lnTo>
                  <a:close/>
                </a:path>
              </a:pathLst>
            </a:custGeom>
            <a:noFill/>
            <a:ln w="22225" cap="flat" cmpd="sng">
              <a:solidFill>
                <a:srgbClr val="050F23"/>
              </a:solidFill>
              <a:prstDash val="solid"/>
              <a:round/>
              <a:headEnd type="none" w="sm" len="sm"/>
              <a:tailEnd type="none" w="sm" len="sm"/>
            </a:ln>
          </p:spPr>
        </p:sp>
      </p:grpSp>
      <p:sp>
        <p:nvSpPr>
          <p:cNvPr id="319" name="Google Shape;319;p19"/>
          <p:cNvSpPr/>
          <p:nvPr/>
        </p:nvSpPr>
        <p:spPr>
          <a:xfrm>
            <a:off x="835350" y="4027145"/>
            <a:ext cx="8789700" cy="881848"/>
          </a:xfrm>
          <a:prstGeom prst="rect">
            <a:avLst/>
          </a:prstGeom>
          <a:noFill/>
          <a:ln w="22225" cap="flat" cmpd="sng">
            <a:solidFill>
              <a:srgbClr val="4590B8"/>
            </a:solidFill>
            <a:prstDash val="solid"/>
            <a:round/>
            <a:headEnd type="none" w="sm" len="sm"/>
            <a:tailEnd type="none" w="sm" len="sm"/>
          </a:ln>
        </p:spPr>
        <p:txBody>
          <a:bodyPr spcFirstLastPara="1" wrap="square" lIns="0" tIns="0" rIns="0" bIns="0" anchor="t" anchorCtr="0">
            <a:noAutofit/>
          </a:bodyPr>
          <a:lstStyle/>
          <a:p>
            <a:pPr marL="79375" marR="79375" lvl="0" indent="0" algn="just" rtl="0">
              <a:lnSpc>
                <a:spcPct val="97916"/>
              </a:lnSpc>
              <a:spcBef>
                <a:spcPts val="265"/>
              </a:spcBef>
              <a:spcAft>
                <a:spcPts val="0"/>
              </a:spcAft>
              <a:buNone/>
            </a:pPr>
            <a:r>
              <a:rPr lang="it-IT" sz="1200" b="1" i="0" u="none" strike="noStrike" cap="none" dirty="0">
                <a:solidFill>
                  <a:srgbClr val="3C3C3C"/>
                </a:solidFill>
                <a:latin typeface="Georgia" panose="02040502050405020303" pitchFamily="18" charset="0"/>
                <a:ea typeface="Calibri"/>
                <a:cs typeface="Calibri"/>
                <a:sym typeface="Calibri"/>
              </a:rPr>
              <a:t>Società di capitali (</a:t>
            </a:r>
            <a:r>
              <a:rPr lang="it-IT" sz="1200" b="1" i="0" u="none" strike="noStrike" cap="none" dirty="0" err="1">
                <a:solidFill>
                  <a:srgbClr val="3C3C3C"/>
                </a:solidFill>
                <a:latin typeface="Georgia" panose="02040502050405020303" pitchFamily="18" charset="0"/>
                <a:ea typeface="Calibri"/>
                <a:cs typeface="Calibri"/>
                <a:sym typeface="Calibri"/>
              </a:rPr>
              <a:t>Srl</a:t>
            </a:r>
            <a:r>
              <a:rPr lang="it-IT" sz="1200" b="1" i="0" u="none" strike="noStrike" cap="none" dirty="0">
                <a:solidFill>
                  <a:srgbClr val="3C3C3C"/>
                </a:solidFill>
                <a:latin typeface="Georgia" panose="02040502050405020303" pitchFamily="18" charset="0"/>
                <a:ea typeface="Calibri"/>
                <a:cs typeface="Calibri"/>
                <a:sym typeface="Calibri"/>
              </a:rPr>
              <a:t>)</a:t>
            </a:r>
            <a:r>
              <a:rPr lang="it-IT" sz="1200" b="0" i="0" u="none" strike="noStrike" cap="none" dirty="0">
                <a:solidFill>
                  <a:srgbClr val="3C3C3C"/>
                </a:solidFill>
                <a:latin typeface="Georgia" panose="02040502050405020303" pitchFamily="18" charset="0"/>
                <a:ea typeface="Calibri"/>
                <a:cs typeface="Calibri"/>
                <a:sym typeface="Calibri"/>
              </a:rPr>
              <a:t>: l’art. 377 co. 4 CCII, con decorrenza dal 16/03/2019, sostituisce il primo comma dell’art. 2475 c.c. prevedendo che l’istituzione degli assetti di cui all’art. 2086 spetti esclusivamente agli amministratori della società. In tale contesto va peraltro segnalato l’intervento dell’art. 377, co. 5 c.c. concernente l’introduzione, dopo l’ultimo comma dell’art. 2475 c.c., di un sesto comma per prevede l’applicazione, alle </a:t>
            </a:r>
            <a:r>
              <a:rPr lang="it-IT" sz="1200" b="0" i="0" u="none" strike="noStrike" cap="none" dirty="0" err="1">
                <a:solidFill>
                  <a:srgbClr val="3C3C3C"/>
                </a:solidFill>
                <a:latin typeface="Georgia" panose="02040502050405020303" pitchFamily="18" charset="0"/>
                <a:ea typeface="Calibri"/>
                <a:cs typeface="Calibri"/>
                <a:sym typeface="Calibri"/>
              </a:rPr>
              <a:t>srl</a:t>
            </a:r>
            <a:r>
              <a:rPr lang="it-IT" sz="1200" b="0" i="0" u="none" strike="noStrike" cap="none" dirty="0">
                <a:solidFill>
                  <a:srgbClr val="3C3C3C"/>
                </a:solidFill>
                <a:latin typeface="Georgia" panose="02040502050405020303" pitchFamily="18" charset="0"/>
                <a:ea typeface="Calibri"/>
                <a:cs typeface="Calibri"/>
                <a:sym typeface="Calibri"/>
              </a:rPr>
              <a:t>, in quanto compatibile, dell’art. 2381.</a:t>
            </a:r>
            <a:endParaRPr sz="1200" b="0" i="0" u="none" strike="noStrike" cap="none" dirty="0">
              <a:solidFill>
                <a:srgbClr val="000000"/>
              </a:solidFill>
              <a:latin typeface="Georgia" panose="02040502050405020303" pitchFamily="18" charset="0"/>
              <a:ea typeface="Calibri"/>
              <a:cs typeface="Calibri"/>
              <a:sym typeface="Calibri"/>
            </a:endParaRPr>
          </a:p>
        </p:txBody>
      </p:sp>
      <p:sp>
        <p:nvSpPr>
          <p:cNvPr id="320" name="Google Shape;320;p19"/>
          <p:cNvSpPr/>
          <p:nvPr/>
        </p:nvSpPr>
        <p:spPr>
          <a:xfrm>
            <a:off x="835350" y="5047678"/>
            <a:ext cx="8789700" cy="495300"/>
          </a:xfrm>
          <a:prstGeom prst="rect">
            <a:avLst/>
          </a:prstGeom>
          <a:noFill/>
          <a:ln w="22225" cap="flat" cmpd="sng">
            <a:solidFill>
              <a:srgbClr val="4590B8"/>
            </a:solidFill>
            <a:prstDash val="solid"/>
            <a:round/>
            <a:headEnd type="none" w="sm" len="sm"/>
            <a:tailEnd type="none" w="sm" len="sm"/>
          </a:ln>
        </p:spPr>
        <p:txBody>
          <a:bodyPr spcFirstLastPara="1" wrap="square" lIns="0" tIns="0" rIns="0" bIns="0" anchor="t" anchorCtr="0">
            <a:noAutofit/>
          </a:bodyPr>
          <a:lstStyle/>
          <a:p>
            <a:pPr marL="79375" marR="0" lvl="0" indent="0" algn="l" rtl="0">
              <a:lnSpc>
                <a:spcPct val="97916"/>
              </a:lnSpc>
              <a:spcBef>
                <a:spcPts val="135"/>
              </a:spcBef>
              <a:spcAft>
                <a:spcPts val="0"/>
              </a:spcAft>
              <a:buNone/>
            </a:pPr>
            <a:r>
              <a:rPr lang="it-IT" sz="1200" b="1" i="0" u="none" strike="noStrike" cap="none" dirty="0">
                <a:solidFill>
                  <a:srgbClr val="3C3C3C"/>
                </a:solidFill>
                <a:latin typeface="Georgia" panose="02040502050405020303" pitchFamily="18" charset="0"/>
                <a:ea typeface="Calibri"/>
                <a:cs typeface="Calibri"/>
                <a:sym typeface="Calibri"/>
              </a:rPr>
              <a:t>Imprese collettive non societarie come i consorzi</a:t>
            </a:r>
            <a:r>
              <a:rPr lang="it-IT" sz="1200" b="0" i="0" u="none" strike="noStrike" cap="none" dirty="0">
                <a:solidFill>
                  <a:srgbClr val="3C3C3C"/>
                </a:solidFill>
                <a:latin typeface="Georgia" panose="02040502050405020303" pitchFamily="18" charset="0"/>
                <a:ea typeface="Calibri"/>
                <a:cs typeface="Calibri"/>
                <a:sym typeface="Calibri"/>
              </a:rPr>
              <a:t>: decorrenza 16/03/2019 per effetto delle disposizioni dell’art. 2086 c.c. applicabili ai soggetti uniti in consorzio.</a:t>
            </a:r>
            <a:endParaRPr sz="1200" b="0" i="0" u="none" strike="noStrike" cap="none" dirty="0">
              <a:solidFill>
                <a:srgbClr val="000000"/>
              </a:solidFill>
              <a:latin typeface="Georgia" panose="02040502050405020303" pitchFamily="18" charset="0"/>
              <a:ea typeface="Calibri"/>
              <a:cs typeface="Calibri"/>
              <a:sym typeface="Calibri"/>
            </a:endParaRPr>
          </a:p>
        </p:txBody>
      </p:sp>
      <p:sp>
        <p:nvSpPr>
          <p:cNvPr id="321" name="Google Shape;321;p19"/>
          <p:cNvSpPr/>
          <p:nvPr/>
        </p:nvSpPr>
        <p:spPr>
          <a:xfrm>
            <a:off x="835350" y="5675939"/>
            <a:ext cx="8789700" cy="499811"/>
          </a:xfrm>
          <a:prstGeom prst="rect">
            <a:avLst/>
          </a:prstGeom>
          <a:noFill/>
          <a:ln w="22225" cap="flat" cmpd="sng">
            <a:solidFill>
              <a:srgbClr val="4590B8"/>
            </a:solidFill>
            <a:prstDash val="solid"/>
            <a:round/>
            <a:headEnd type="none" w="sm" len="sm"/>
            <a:tailEnd type="none" w="sm" len="sm"/>
          </a:ln>
        </p:spPr>
        <p:txBody>
          <a:bodyPr spcFirstLastPara="1" wrap="square" lIns="0" tIns="0" rIns="0" bIns="0" anchor="t" anchorCtr="0">
            <a:noAutofit/>
          </a:bodyPr>
          <a:lstStyle/>
          <a:p>
            <a:pPr marL="276225" marR="0" lvl="0" indent="0" rtl="0">
              <a:lnSpc>
                <a:spcPct val="100000"/>
              </a:lnSpc>
              <a:spcBef>
                <a:spcPts val="245"/>
              </a:spcBef>
              <a:spcAft>
                <a:spcPts val="0"/>
              </a:spcAft>
              <a:buNone/>
            </a:pPr>
            <a:r>
              <a:rPr lang="it-IT" sz="1200" b="1" i="0" u="none" strike="noStrike" cap="none" dirty="0">
                <a:solidFill>
                  <a:srgbClr val="3C3C3C"/>
                </a:solidFill>
                <a:latin typeface="Georgia" panose="02040502050405020303" pitchFamily="18" charset="0"/>
                <a:ea typeface="Calibri"/>
                <a:cs typeface="Calibri"/>
                <a:sym typeface="Calibri"/>
              </a:rPr>
              <a:t>Società cooperative</a:t>
            </a:r>
            <a:r>
              <a:rPr lang="it-IT" sz="1200" b="0" i="0" u="none" strike="noStrike" cap="none" dirty="0">
                <a:solidFill>
                  <a:srgbClr val="3C3C3C"/>
                </a:solidFill>
                <a:latin typeface="Georgia" panose="02040502050405020303" pitchFamily="18" charset="0"/>
                <a:ea typeface="Calibri"/>
                <a:cs typeface="Calibri"/>
                <a:sym typeface="Calibri"/>
              </a:rPr>
              <a:t>: per le quali trovano applicazione, in quanto compatibili, le norme sulle spa ai sensi dell’art. 2519 co. 1 c.c. </a:t>
            </a:r>
            <a:endParaRPr sz="1200" b="0" i="0" u="none" strike="noStrike" cap="none" dirty="0">
              <a:solidFill>
                <a:srgbClr val="000000"/>
              </a:solidFill>
              <a:latin typeface="Georgia" panose="02040502050405020303" pitchFamily="18" charset="0"/>
              <a:ea typeface="Calibri"/>
              <a:cs typeface="Calibri"/>
              <a:sym typeface="Calibri"/>
            </a:endParaRPr>
          </a:p>
        </p:txBody>
      </p:sp>
      <p:sp>
        <p:nvSpPr>
          <p:cNvPr id="322" name="Google Shape;322;p19"/>
          <p:cNvSpPr/>
          <p:nvPr/>
        </p:nvSpPr>
        <p:spPr>
          <a:xfrm>
            <a:off x="835350" y="6282443"/>
            <a:ext cx="8789700" cy="338400"/>
          </a:xfrm>
          <a:prstGeom prst="rect">
            <a:avLst/>
          </a:prstGeom>
          <a:noFill/>
          <a:ln w="22225" cap="flat" cmpd="sng">
            <a:solidFill>
              <a:srgbClr val="4590B8"/>
            </a:solidFill>
            <a:prstDash val="solid"/>
            <a:round/>
            <a:headEnd type="none" w="sm" len="sm"/>
            <a:tailEnd type="none" w="sm" len="sm"/>
          </a:ln>
        </p:spPr>
        <p:txBody>
          <a:bodyPr spcFirstLastPara="1" wrap="square" lIns="0" tIns="0" rIns="0" bIns="0" anchor="t" anchorCtr="0">
            <a:noAutofit/>
          </a:bodyPr>
          <a:lstStyle/>
          <a:p>
            <a:pPr marL="79375" marR="0" lvl="0" indent="0" algn="l" rtl="0">
              <a:lnSpc>
                <a:spcPct val="100000"/>
              </a:lnSpc>
              <a:spcBef>
                <a:spcPts val="240"/>
              </a:spcBef>
              <a:spcAft>
                <a:spcPts val="0"/>
              </a:spcAft>
              <a:buNone/>
            </a:pPr>
            <a:r>
              <a:rPr lang="it-IT" sz="1200" b="1" i="0" u="none" strike="noStrike" cap="none" dirty="0">
                <a:solidFill>
                  <a:srgbClr val="3C3C3C"/>
                </a:solidFill>
                <a:latin typeface="Georgia" panose="02040502050405020303" pitchFamily="18" charset="0"/>
                <a:ea typeface="Calibri"/>
                <a:cs typeface="Calibri"/>
                <a:sym typeface="Calibri"/>
              </a:rPr>
              <a:t>Imprenditore individuale</a:t>
            </a:r>
            <a:r>
              <a:rPr lang="it-IT" sz="1200" b="0" i="0" u="none" strike="noStrike" cap="none" dirty="0">
                <a:solidFill>
                  <a:srgbClr val="3C3C3C"/>
                </a:solidFill>
                <a:latin typeface="Georgia" panose="02040502050405020303" pitchFamily="18" charset="0"/>
                <a:ea typeface="Calibri"/>
                <a:cs typeface="Calibri"/>
                <a:sym typeface="Calibri"/>
              </a:rPr>
              <a:t>: per effetto della previsione dell’art. 3, co. 1 CCII con decorrenza dal 15/07/2022.</a:t>
            </a:r>
            <a:endParaRPr sz="1200" b="0" i="0" u="none" strike="noStrike" cap="none" dirty="0">
              <a:solidFill>
                <a:srgbClr val="000000"/>
              </a:solidFill>
              <a:latin typeface="Georgia" panose="02040502050405020303" pitchFamily="18" charset="0"/>
              <a:ea typeface="Calibri"/>
              <a:cs typeface="Calibri"/>
              <a:sym typeface="Calibri"/>
            </a:endParaRPr>
          </a:p>
        </p:txBody>
      </p:sp>
    </p:spTree>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70</a:t>
            </a:fld>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2291298994"/>
              </p:ext>
            </p:extLst>
          </p:nvPr>
        </p:nvGraphicFramePr>
        <p:xfrm>
          <a:off x="595423" y="809812"/>
          <a:ext cx="8686799" cy="5551013"/>
        </p:xfrm>
        <a:graphic>
          <a:graphicData uri="http://schemas.openxmlformats.org/drawingml/2006/table">
            <a:tbl>
              <a:tblPr firstRow="1" firstCol="1" lastRow="1" lastCol="1" bandRow="1" bandCol="1"/>
              <a:tblGrid>
                <a:gridCol w="1740998">
                  <a:extLst>
                    <a:ext uri="{9D8B030D-6E8A-4147-A177-3AD203B41FA5}">
                      <a16:colId xmlns:a16="http://schemas.microsoft.com/office/drawing/2014/main" val="20000"/>
                    </a:ext>
                  </a:extLst>
                </a:gridCol>
                <a:gridCol w="5590220">
                  <a:extLst>
                    <a:ext uri="{9D8B030D-6E8A-4147-A177-3AD203B41FA5}">
                      <a16:colId xmlns:a16="http://schemas.microsoft.com/office/drawing/2014/main" val="20001"/>
                    </a:ext>
                  </a:extLst>
                </a:gridCol>
                <a:gridCol w="1355581">
                  <a:extLst>
                    <a:ext uri="{9D8B030D-6E8A-4147-A177-3AD203B41FA5}">
                      <a16:colId xmlns:a16="http://schemas.microsoft.com/office/drawing/2014/main" val="20002"/>
                    </a:ext>
                  </a:extLst>
                </a:gridCol>
              </a:tblGrid>
              <a:tr h="244918">
                <a:tc>
                  <a:txBody>
                    <a:bodyPr/>
                    <a:lstStyle/>
                    <a:p>
                      <a:pPr marL="90805">
                        <a:spcBef>
                          <a:spcPts val="610"/>
                        </a:spcBef>
                        <a:spcAft>
                          <a:spcPts val="0"/>
                        </a:spcAft>
                      </a:pPr>
                      <a:r>
                        <a:rPr lang="it-IT" sz="800" b="1" spc="-10"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Iniziative</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A3A6"/>
                    </a:solidFill>
                  </a:tcPr>
                </a:tc>
                <a:tc>
                  <a:txBody>
                    <a:bodyPr/>
                    <a:lstStyle/>
                    <a:p>
                      <a:pPr marL="90805">
                        <a:spcBef>
                          <a:spcPts val="610"/>
                        </a:spcBef>
                        <a:spcAft>
                          <a:spcPts val="0"/>
                        </a:spcAft>
                      </a:pPr>
                      <a:r>
                        <a:rPr lang="it-IT" sz="800" b="1">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Azioni</a:t>
                      </a:r>
                      <a:r>
                        <a:rPr lang="it-IT" sz="800" b="1" spc="25">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 </a:t>
                      </a:r>
                      <a:r>
                        <a:rPr lang="it-IT" sz="800" b="1">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da</a:t>
                      </a:r>
                      <a:r>
                        <a:rPr lang="it-IT" sz="800" b="1" spc="3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 </a:t>
                      </a:r>
                      <a:r>
                        <a:rPr lang="it-IT" sz="800" b="1" spc="-1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valutare</a:t>
                      </a:r>
                      <a:endParaRPr lang="it-IT" sz="80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A3A6"/>
                    </a:solidFill>
                  </a:tcPr>
                </a:tc>
                <a:tc>
                  <a:txBody>
                    <a:bodyPr/>
                    <a:lstStyle/>
                    <a:p>
                      <a:pPr marL="93345">
                        <a:spcBef>
                          <a:spcPts val="610"/>
                        </a:spcBef>
                        <a:spcAft>
                          <a:spcPts val="0"/>
                        </a:spcAft>
                      </a:pPr>
                      <a:r>
                        <a:rPr lang="it-IT" sz="800" b="1" spc="-1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Commenti</a:t>
                      </a:r>
                      <a:endParaRPr lang="it-IT" sz="80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A3A6"/>
                    </a:solidFill>
                  </a:tcPr>
                </a:tc>
                <a:extLst>
                  <a:ext uri="{0D108BD9-81ED-4DB2-BD59-A6C34878D82A}">
                    <a16:rowId xmlns:a16="http://schemas.microsoft.com/office/drawing/2014/main" val="10000"/>
                  </a:ext>
                </a:extLst>
              </a:tr>
              <a:tr h="3667388">
                <a:tc>
                  <a:txBody>
                    <a:bodyPr/>
                    <a:lstStyle/>
                    <a:p>
                      <a:pPr marL="90805" marR="24130">
                        <a:lnSpc>
                          <a:spcPct val="113000"/>
                        </a:lnSpc>
                        <a:spcBef>
                          <a:spcPts val="620"/>
                        </a:spcBef>
                        <a:spcAft>
                          <a:spcPts val="0"/>
                        </a:spcAft>
                      </a:pPr>
                      <a:r>
                        <a:rPr lang="it-IT" sz="800">
                          <a:effectLst/>
                          <a:latin typeface="Georgia" panose="02040502050405020303" pitchFamily="18" charset="0"/>
                          <a:ea typeface="Calibri" panose="020F0502020204030204" pitchFamily="34" charset="0"/>
                          <a:cs typeface="Times New Roman" panose="02020603050405020304" pitchFamily="18" charset="0"/>
                        </a:rPr>
                        <a:t>Esaminare le moderne</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prassi di governance</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10">
                          <a:effectLst/>
                          <a:latin typeface="Georgia" panose="02040502050405020303" pitchFamily="18" charset="0"/>
                          <a:ea typeface="Calibri" panose="020F0502020204030204" pitchFamily="34" charset="0"/>
                          <a:cs typeface="Times New Roman" panose="02020603050405020304" pitchFamily="18" charset="0"/>
                        </a:rPr>
                        <a:t>aziendale</a:t>
                      </a:r>
                      <a:endParaRPr lang="it-IT" sz="80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342900" marR="417830" lvl="0" indent="-342900">
                        <a:lnSpc>
                          <a:spcPct val="113000"/>
                        </a:lnSpc>
                        <a:spcBef>
                          <a:spcPts val="620"/>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Rivedere la composizione del Consiglio di amministrazione nella prospettiva di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strutturarlo con amministratori sia interni sia esterni, e riconsiderare il numero di</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riunioni ordinarie.</a:t>
                      </a:r>
                    </a:p>
                    <a:p>
                      <a:pPr marL="342900" marR="311150" lvl="0" indent="-342900">
                        <a:lnSpc>
                          <a:spcPct val="113000"/>
                        </a:lnSpc>
                        <a:spcBef>
                          <a:spcPts val="500"/>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Individuare quali siano le esigenze per promuovere un Consiglio di amministrazione</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più diversificato e identificare le azioni per conseguire questo obiettivo.</a:t>
                      </a:r>
                    </a:p>
                    <a:p>
                      <a:pPr marL="342900" lvl="0" indent="-342900">
                        <a:spcBef>
                          <a:spcPts val="500"/>
                        </a:spcBef>
                        <a:spcAft>
                          <a:spcPts val="0"/>
                        </a:spcAft>
                        <a:buClr>
                          <a:srgbClr val="005288"/>
                        </a:buClr>
                        <a:buSzPts val="850"/>
                        <a:buFont typeface="Calibri" panose="020F0502020204030204" pitchFamily="34" charset="0"/>
                        <a:buChar char="•"/>
                        <a:tabLst>
                          <a:tab pos="19558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Preparare</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un</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organigramma</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con</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linee</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gestione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reporting.</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655"/>
                        </a:spcBef>
                        <a:spcAft>
                          <a:spcPts val="0"/>
                        </a:spcAft>
                        <a:buClr>
                          <a:srgbClr val="005288"/>
                        </a:buClr>
                        <a:buSzPts val="850"/>
                        <a:buFont typeface="Calibri" panose="020F0502020204030204" pitchFamily="34" charset="0"/>
                        <a:buChar char="•"/>
                        <a:tabLst>
                          <a:tab pos="19558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Implementare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efficaci</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controlli</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interni,</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nonché</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procedure</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direttive</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chiare.</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650"/>
                        </a:spcBef>
                        <a:spcAft>
                          <a:spcPts val="0"/>
                        </a:spcAft>
                        <a:buClr>
                          <a:srgbClr val="005288"/>
                        </a:buClr>
                        <a:buSzPts val="850"/>
                        <a:buFont typeface="Calibri" panose="020F0502020204030204" pitchFamily="34" charset="0"/>
                        <a:buChar char="•"/>
                        <a:tabLst>
                          <a:tab pos="19558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Separare</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poteri</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approvazione</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a:t>
                      </a:r>
                      <a:r>
                        <a:rPr lang="it-IT" sz="800" spc="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garantire</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che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transazioni</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alto</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valore</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196215">
                        <a:spcBef>
                          <a:spcPts val="135"/>
                        </a:spcBef>
                        <a:spcAft>
                          <a:spcPts val="0"/>
                        </a:spcAft>
                      </a:pPr>
                      <a:r>
                        <a:rPr lang="it-IT" sz="800" dirty="0">
                          <a:effectLst/>
                          <a:latin typeface="Georgia" panose="02040502050405020303" pitchFamily="18" charset="0"/>
                          <a:ea typeface="Calibri" panose="020F0502020204030204" pitchFamily="34" charset="0"/>
                          <a:cs typeface="Times New Roman" panose="02020603050405020304" pitchFamily="18" charset="0"/>
                        </a:rPr>
                        <a:t>debbano</a:t>
                      </a:r>
                      <a:r>
                        <a:rPr lang="it-IT" sz="800" spc="55"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avere</a:t>
                      </a:r>
                      <a:r>
                        <a:rPr lang="it-IT" sz="800" spc="55"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necessariamente</a:t>
                      </a:r>
                      <a:r>
                        <a:rPr lang="it-IT" sz="800" spc="55"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l'approvazione</a:t>
                      </a:r>
                      <a:r>
                        <a:rPr lang="it-IT" sz="800" spc="45"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da</a:t>
                      </a:r>
                      <a:r>
                        <a:rPr lang="it-IT" sz="800" spc="6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parte</a:t>
                      </a:r>
                      <a:r>
                        <a:rPr lang="it-IT" sz="800" spc="55"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50" dirty="0">
                          <a:effectLst/>
                          <a:latin typeface="Georgia" panose="02040502050405020303" pitchFamily="18" charset="0"/>
                          <a:ea typeface="Calibri" panose="020F0502020204030204" pitchFamily="34" charset="0"/>
                          <a:cs typeface="Times New Roman" panose="02020603050405020304" pitchFamily="18" charset="0"/>
                        </a:rPr>
                        <a:t> </a:t>
                      </a:r>
                      <a:r>
                        <a:rPr lang="it-IT" sz="800" dirty="0">
                          <a:effectLst/>
                          <a:latin typeface="Georgia" panose="02040502050405020303" pitchFamily="18" charset="0"/>
                          <a:ea typeface="Calibri" panose="020F0502020204030204" pitchFamily="34" charset="0"/>
                          <a:cs typeface="Times New Roman" panose="02020603050405020304" pitchFamily="18" charset="0"/>
                        </a:rPr>
                        <a:t>due</a:t>
                      </a:r>
                      <a:r>
                        <a:rPr lang="it-IT" sz="800" spc="4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amministratori.</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655"/>
                        </a:spcBef>
                        <a:spcAft>
                          <a:spcPts val="0"/>
                        </a:spcAft>
                        <a:buClr>
                          <a:srgbClr val="005288"/>
                        </a:buClr>
                        <a:buSzPts val="850"/>
                        <a:buFont typeface="Calibri" panose="020F0502020204030204" pitchFamily="34" charset="0"/>
                        <a:buChar char="•"/>
                        <a:tabLst>
                          <a:tab pos="19558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Stabilire</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un</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codice</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condotta</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per</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prevenire</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a:t>
                      </a:r>
                      <a:r>
                        <a:rPr lang="it-IT" sz="80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conflitti</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interesse.</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640"/>
                        </a:spcBef>
                        <a:spcAft>
                          <a:spcPts val="0"/>
                        </a:spcAft>
                        <a:buClr>
                          <a:srgbClr val="005288"/>
                        </a:buClr>
                        <a:buSzPts val="850"/>
                        <a:buFont typeface="Calibri" panose="020F0502020204030204" pitchFamily="34" charset="0"/>
                        <a:buChar char="•"/>
                        <a:tabLst>
                          <a:tab pos="195580"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Definire</a:t>
                      </a:r>
                      <a:r>
                        <a:rPr lang="it-IT" sz="80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una</a:t>
                      </a:r>
                      <a:r>
                        <a:rPr lang="it-IT" sz="80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politica</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80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10" dirty="0" err="1">
                          <a:effectLst/>
                          <a:latin typeface="Georgia" panose="02040502050405020303" pitchFamily="18" charset="0"/>
                          <a:ea typeface="Calibri" panose="020F0502020204030204" pitchFamily="34" charset="0"/>
                          <a:cs typeface="Times New Roman" panose="02020603050405020304" pitchFamily="18" charset="0"/>
                        </a:rPr>
                        <a:t>whistleblowing</a:t>
                      </a:r>
                      <a:r>
                        <a:rPr lang="it-IT" sz="800" spc="-10" dirty="0">
                          <a:effectLst/>
                          <a:latin typeface="Georgia" panose="02040502050405020303" pitchFamily="18" charset="0"/>
                          <a:ea typeface="Calibri" panose="020F0502020204030204" pitchFamily="34" charset="0"/>
                          <a:cs typeface="Times New Roman" panose="02020603050405020304" pitchFamily="18" charset="0"/>
                        </a:rPr>
                        <a:t>.</a:t>
                      </a:r>
                      <a:endParaRPr lang="it-IT" sz="800" spc="0" dirty="0">
                        <a:effectLst/>
                        <a:latin typeface="Georgia" panose="02040502050405020303" pitchFamily="18" charset="0"/>
                        <a:ea typeface="Calibri" panose="020F0502020204030204" pitchFamily="34" charset="0"/>
                        <a:cs typeface="Times New Roman" panose="02020603050405020304" pitchFamily="18" charset="0"/>
                      </a:endParaRPr>
                    </a:p>
                    <a:p>
                      <a:pPr marL="342900" marR="434340" lvl="0" indent="-342900">
                        <a:lnSpc>
                          <a:spcPct val="113000"/>
                        </a:lnSpc>
                        <a:spcBef>
                          <a:spcPts val="650"/>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Formare i dipendenti sulle misure anticorruzione, concussione e frode, compresa</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l'identificazione e la segnalazione delle attività sospette.</a:t>
                      </a:r>
                    </a:p>
                    <a:p>
                      <a:pPr marL="342900" marR="742315" lvl="0" indent="-342900">
                        <a:lnSpc>
                          <a:spcPct val="113000"/>
                        </a:lnSpc>
                        <a:spcBef>
                          <a:spcPts val="500"/>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Redigere, aggiornare, comunicare le principali politiche di sostenibilità per</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l'organizzazione e formare i dipendenti sulle stesse.</a:t>
                      </a:r>
                    </a:p>
                    <a:p>
                      <a:pPr marL="342900" marR="598170" lvl="0" indent="-342900">
                        <a:lnSpc>
                          <a:spcPct val="115000"/>
                        </a:lnSpc>
                        <a:spcBef>
                          <a:spcPts val="500"/>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Rivedere le procedure di appalto e impegnarsi affinché le considerazioni sulla</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sostenibilità siano integrate nel processo decisionale.</a:t>
                      </a:r>
                    </a:p>
                    <a:p>
                      <a:pPr marL="342900" marR="632460" lvl="0" indent="-342900">
                        <a:lnSpc>
                          <a:spcPct val="113000"/>
                        </a:lnSpc>
                        <a:spcBef>
                          <a:spcPts val="490"/>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Potenziare le misure per tutelare la privacy dei dati e rispettare le regole e la</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normativa in materia.</a:t>
                      </a:r>
                    </a:p>
                    <a:p>
                      <a:pPr marL="342900" marR="353695" lvl="0" indent="-342900">
                        <a:lnSpc>
                          <a:spcPts val="1150"/>
                        </a:lnSpc>
                        <a:spcBef>
                          <a:spcPts val="320"/>
                        </a:spcBef>
                        <a:spcAft>
                          <a:spcPts val="0"/>
                        </a:spcAft>
                        <a:buClr>
                          <a:srgbClr val="005288"/>
                        </a:buClr>
                        <a:buSzPts val="850"/>
                        <a:buFont typeface="Calibri" panose="020F0502020204030204" pitchFamily="34" charset="0"/>
                        <a:buChar char="•"/>
                        <a:tabLst>
                          <a:tab pos="196215" algn="l"/>
                        </a:tabLst>
                      </a:pPr>
                      <a:r>
                        <a:rPr lang="it-IT" sz="800" spc="0" dirty="0">
                          <a:effectLst/>
                          <a:latin typeface="Georgia" panose="02040502050405020303" pitchFamily="18" charset="0"/>
                          <a:ea typeface="Calibri" panose="020F0502020204030204" pitchFamily="34" charset="0"/>
                          <a:cs typeface="Times New Roman" panose="02020603050405020304" pitchFamily="18" charset="0"/>
                        </a:rPr>
                        <a:t>Connettere</a:t>
                      </a:r>
                      <a:r>
                        <a:rPr lang="it-IT" sz="800" spc="6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il sistema retributivo</a:t>
                      </a:r>
                      <a:r>
                        <a:rPr lang="it-IT" sz="800" spc="9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dell'alta dirigenza con</a:t>
                      </a:r>
                      <a:r>
                        <a:rPr lang="it-IT" sz="800" spc="65"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le metriche di performance</a:t>
                      </a:r>
                      <a:r>
                        <a:rPr lang="it-IT" sz="80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800" spc="0" dirty="0">
                          <a:effectLst/>
                          <a:latin typeface="Georgia" panose="02040502050405020303" pitchFamily="18" charset="0"/>
                          <a:ea typeface="Calibri" panose="020F0502020204030204" pitchFamily="34" charset="0"/>
                          <a:cs typeface="Times New Roman" panose="02020603050405020304" pitchFamily="18" charset="0"/>
                        </a:rPr>
                        <a:t>e i risultati ottenuti in termini di sostenibilità.</a:t>
                      </a: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196850">
                        <a:spcAft>
                          <a:spcPts val="0"/>
                        </a:spcAft>
                      </a:pPr>
                      <a:r>
                        <a:rPr lang="it-IT" sz="800">
                          <a:effectLst/>
                          <a:latin typeface="Georgia" panose="02040502050405020303" pitchFamily="18" charset="0"/>
                          <a:ea typeface="Calibri" panose="020F0502020204030204" pitchFamily="34" charset="0"/>
                          <a:cs typeface="Calibri" panose="020F0502020204030204" pitchFamily="34" charset="0"/>
                        </a:rPr>
                        <a:t> </a:t>
                      </a:r>
                      <a:endParaRPr lang="it-IT" sz="80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extLst>
                  <a:ext uri="{0D108BD9-81ED-4DB2-BD59-A6C34878D82A}">
                    <a16:rowId xmlns:a16="http://schemas.microsoft.com/office/drawing/2014/main" val="10001"/>
                  </a:ext>
                </a:extLst>
              </a:tr>
              <a:tr h="1020494">
                <a:tc>
                  <a:txBody>
                    <a:bodyPr/>
                    <a:lstStyle/>
                    <a:p>
                      <a:pPr marL="83185" marR="550545">
                        <a:lnSpc>
                          <a:spcPct val="113000"/>
                        </a:lnSpc>
                        <a:spcBef>
                          <a:spcPts val="570"/>
                        </a:spcBef>
                        <a:spcAft>
                          <a:spcPts val="0"/>
                        </a:spcAft>
                      </a:pPr>
                      <a:r>
                        <a:rPr lang="it-IT" sz="800">
                          <a:effectLst/>
                          <a:latin typeface="Georgia" panose="02040502050405020303" pitchFamily="18" charset="0"/>
                          <a:ea typeface="Calibri" panose="020F0502020204030204" pitchFamily="34" charset="0"/>
                          <a:cs typeface="Times New Roman" panose="02020603050405020304" pitchFamily="18" charset="0"/>
                        </a:rPr>
                        <a:t>Valutare la</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cultura</a:t>
                      </a:r>
                      <a:r>
                        <a:rPr lang="it-IT" sz="800" spc="-4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interna</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10">
                          <a:effectLst/>
                          <a:latin typeface="Georgia" panose="02040502050405020303" pitchFamily="18" charset="0"/>
                          <a:ea typeface="Calibri" panose="020F0502020204030204" pitchFamily="34" charset="0"/>
                          <a:cs typeface="Times New Roman" panose="02020603050405020304" pitchFamily="18" charset="0"/>
                        </a:rPr>
                        <a:t>sulla</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10">
                          <a:effectLst/>
                          <a:latin typeface="Georgia" panose="02040502050405020303" pitchFamily="18" charset="0"/>
                          <a:ea typeface="Calibri" panose="020F0502020204030204" pitchFamily="34" charset="0"/>
                          <a:cs typeface="Times New Roman" panose="02020603050405020304" pitchFamily="18" charset="0"/>
                        </a:rPr>
                        <a:t>sostenibilità</a:t>
                      </a:r>
                      <a:endParaRPr lang="it-IT" sz="80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342900" marR="231140" lvl="0" indent="-342900" algn="just">
                        <a:lnSpc>
                          <a:spcPct val="112000"/>
                        </a:lnSpc>
                        <a:spcBef>
                          <a:spcPts val="570"/>
                        </a:spcBef>
                        <a:spcAft>
                          <a:spcPts val="0"/>
                        </a:spcAft>
                        <a:buClr>
                          <a:srgbClr val="005288"/>
                        </a:buClr>
                        <a:buSzPts val="850"/>
                        <a:buFont typeface="Calibri" panose="020F0502020204030204" pitchFamily="34" charset="0"/>
                        <a:buChar char="•"/>
                        <a:tabLst>
                          <a:tab pos="189865" algn="l"/>
                        </a:tabLst>
                      </a:pPr>
                      <a:r>
                        <a:rPr lang="it-IT" sz="800" spc="0">
                          <a:effectLst/>
                          <a:latin typeface="Georgia" panose="02040502050405020303" pitchFamily="18" charset="0"/>
                          <a:ea typeface="Calibri" panose="020F0502020204030204" pitchFamily="34" charset="0"/>
                          <a:cs typeface="Times New Roman" panose="02020603050405020304" pitchFamily="18" charset="0"/>
                        </a:rPr>
                        <a:t>Coinvolgere la direzione e tutti i dipendenti nella cultura della sostenibilità (ad</a:t>
                      </a:r>
                      <a:r>
                        <a:rPr lang="it-IT" sz="800" spc="40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esempio,</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attraverso</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formazione,</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workshop,</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materiale</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per</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le</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risorse</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umane</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e</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10">
                          <a:effectLst/>
                          <a:latin typeface="Georgia" panose="02040502050405020303" pitchFamily="18" charset="0"/>
                          <a:ea typeface="Calibri" panose="020F0502020204030204" pitchFamily="34" charset="0"/>
                          <a:cs typeface="Times New Roman" panose="02020603050405020304" pitchFamily="18" charset="0"/>
                        </a:rPr>
                        <a:t>riunioni).</a:t>
                      </a:r>
                      <a:endParaRPr lang="it-IT" sz="800" spc="0">
                        <a:effectLst/>
                        <a:latin typeface="Georgia" panose="02040502050405020303" pitchFamily="18" charset="0"/>
                        <a:ea typeface="Calibri" panose="020F0502020204030204" pitchFamily="34" charset="0"/>
                        <a:cs typeface="Times New Roman" panose="02020603050405020304" pitchFamily="18" charset="0"/>
                      </a:endParaRPr>
                    </a:p>
                    <a:p>
                      <a:pPr marL="342900" marR="233045" lvl="0" indent="-342900" algn="just">
                        <a:lnSpc>
                          <a:spcPct val="112000"/>
                        </a:lnSpc>
                        <a:spcBef>
                          <a:spcPts val="480"/>
                        </a:spcBef>
                        <a:spcAft>
                          <a:spcPts val="0"/>
                        </a:spcAft>
                        <a:buClr>
                          <a:srgbClr val="005288"/>
                        </a:buClr>
                        <a:buSzPts val="850"/>
                        <a:buFont typeface="Calibri" panose="020F0502020204030204" pitchFamily="34" charset="0"/>
                        <a:buChar char="•"/>
                        <a:tabLst>
                          <a:tab pos="189865" algn="l"/>
                        </a:tabLst>
                      </a:pPr>
                      <a:r>
                        <a:rPr lang="it-IT" sz="800" spc="0">
                          <a:effectLst/>
                          <a:latin typeface="Georgia" panose="02040502050405020303" pitchFamily="18" charset="0"/>
                          <a:ea typeface="Calibri" panose="020F0502020204030204" pitchFamily="34" charset="0"/>
                          <a:cs typeface="Times New Roman" panose="02020603050405020304" pitchFamily="18" charset="0"/>
                        </a:rPr>
                        <a:t>Pianificare ciò che l'azienda intende realizzare rispetto alla sostenibilità, incluse le</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relative motivazioni, modalità, soggetti coinvolti e tempistica.</a:t>
                      </a:r>
                    </a:p>
                    <a:p>
                      <a:pPr marL="342900" lvl="0" indent="-342900" algn="just">
                        <a:spcBef>
                          <a:spcPts val="465"/>
                        </a:spcBef>
                        <a:spcAft>
                          <a:spcPts val="0"/>
                        </a:spcAft>
                        <a:buClr>
                          <a:srgbClr val="005288"/>
                        </a:buClr>
                        <a:buSzPts val="850"/>
                        <a:buFont typeface="Calibri" panose="020F0502020204030204" pitchFamily="34" charset="0"/>
                        <a:buChar char="•"/>
                        <a:tabLst>
                          <a:tab pos="189230" algn="l"/>
                        </a:tabLst>
                      </a:pPr>
                      <a:r>
                        <a:rPr lang="it-IT" sz="800" spc="0">
                          <a:effectLst/>
                          <a:latin typeface="Georgia" panose="02040502050405020303" pitchFamily="18" charset="0"/>
                          <a:ea typeface="Calibri" panose="020F0502020204030204" pitchFamily="34" charset="0"/>
                          <a:cs typeface="Times New Roman" panose="02020603050405020304" pitchFamily="18" charset="0"/>
                        </a:rPr>
                        <a:t>Creare</a:t>
                      </a:r>
                      <a:r>
                        <a:rPr lang="it-IT" sz="800" spc="1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un</a:t>
                      </a:r>
                      <a:r>
                        <a:rPr lang="it-IT" sz="800" spc="4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team</a:t>
                      </a:r>
                      <a:r>
                        <a:rPr lang="it-IT" sz="800" spc="25">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che</a:t>
                      </a:r>
                      <a:r>
                        <a:rPr lang="it-IT" sz="800" spc="45">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guidi</a:t>
                      </a:r>
                      <a:r>
                        <a:rPr lang="it-IT" sz="800" spc="25">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le</a:t>
                      </a:r>
                      <a:r>
                        <a:rPr lang="it-IT" sz="800" spc="25">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relative</a:t>
                      </a:r>
                      <a:r>
                        <a:rPr lang="it-IT" sz="800" spc="3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iniziative</a:t>
                      </a:r>
                      <a:r>
                        <a:rPr lang="it-IT" sz="800" spc="25">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e</a:t>
                      </a:r>
                      <a:r>
                        <a:rPr lang="it-IT" sz="800" spc="35">
                          <a:effectLst/>
                          <a:latin typeface="Georgia" panose="02040502050405020303" pitchFamily="18" charset="0"/>
                          <a:ea typeface="Calibri" panose="020F0502020204030204" pitchFamily="34" charset="0"/>
                          <a:cs typeface="Times New Roman" panose="02020603050405020304" pitchFamily="18" charset="0"/>
                        </a:rPr>
                        <a:t> </a:t>
                      </a:r>
                      <a:r>
                        <a:rPr lang="it-IT" sz="800" spc="-10">
                          <a:effectLst/>
                          <a:latin typeface="Georgia" panose="02040502050405020303" pitchFamily="18" charset="0"/>
                          <a:ea typeface="Calibri" panose="020F0502020204030204" pitchFamily="34" charset="0"/>
                          <a:cs typeface="Times New Roman" panose="02020603050405020304" pitchFamily="18" charset="0"/>
                        </a:rPr>
                        <a:t>azioni.</a:t>
                      </a:r>
                      <a:endParaRPr lang="it-IT" sz="800" spc="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196850">
                        <a:spcAft>
                          <a:spcPts val="0"/>
                        </a:spcAft>
                      </a:pPr>
                      <a:r>
                        <a:rPr lang="it-IT" sz="800">
                          <a:effectLst/>
                          <a:latin typeface="Georgia" panose="02040502050405020303" pitchFamily="18" charset="0"/>
                          <a:ea typeface="Calibri" panose="020F0502020204030204" pitchFamily="34" charset="0"/>
                          <a:cs typeface="Calibri" panose="020F0502020204030204" pitchFamily="34" charset="0"/>
                        </a:rPr>
                        <a:t> </a:t>
                      </a:r>
                      <a:endParaRPr lang="it-IT" sz="80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extLst>
                  <a:ext uri="{0D108BD9-81ED-4DB2-BD59-A6C34878D82A}">
                    <a16:rowId xmlns:a16="http://schemas.microsoft.com/office/drawing/2014/main" val="10002"/>
                  </a:ext>
                </a:extLst>
              </a:tr>
              <a:tr h="618213">
                <a:tc>
                  <a:txBody>
                    <a:bodyPr/>
                    <a:lstStyle/>
                    <a:p>
                      <a:pPr marL="90805" marR="24130">
                        <a:lnSpc>
                          <a:spcPct val="112000"/>
                        </a:lnSpc>
                        <a:spcBef>
                          <a:spcPts val="620"/>
                        </a:spcBef>
                        <a:spcAft>
                          <a:spcPts val="0"/>
                        </a:spcAft>
                      </a:pPr>
                      <a:r>
                        <a:rPr lang="it-IT" sz="800">
                          <a:effectLst/>
                          <a:latin typeface="Georgia" panose="02040502050405020303" pitchFamily="18" charset="0"/>
                          <a:ea typeface="Calibri" panose="020F0502020204030204" pitchFamily="34" charset="0"/>
                          <a:cs typeface="Times New Roman" panose="02020603050405020304" pitchFamily="18" charset="0"/>
                        </a:rPr>
                        <a:t>Valutare la catena del</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valore dell'azienda e</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identificare</a:t>
                      </a:r>
                      <a:r>
                        <a:rPr lang="it-IT" sz="800" spc="-10">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l'impatto</a:t>
                      </a:r>
                    </a:p>
                    <a:p>
                      <a:pPr marL="90805">
                        <a:lnSpc>
                          <a:spcPts val="975"/>
                        </a:lnSpc>
                        <a:spcBef>
                          <a:spcPts val="20"/>
                        </a:spcBef>
                        <a:spcAft>
                          <a:spcPts val="0"/>
                        </a:spcAft>
                      </a:pPr>
                      <a:r>
                        <a:rPr lang="it-IT" sz="800">
                          <a:effectLst/>
                          <a:latin typeface="Georgia" panose="02040502050405020303" pitchFamily="18" charset="0"/>
                          <a:ea typeface="Calibri" panose="020F0502020204030204" pitchFamily="34" charset="0"/>
                          <a:cs typeface="Times New Roman" panose="02020603050405020304" pitchFamily="18" charset="0"/>
                        </a:rPr>
                        <a:t>sulle</a:t>
                      </a:r>
                      <a:r>
                        <a:rPr lang="it-IT" sz="800" spc="45">
                          <a:effectLst/>
                          <a:latin typeface="Georgia" panose="02040502050405020303" pitchFamily="18" charset="0"/>
                          <a:ea typeface="Calibri" panose="020F0502020204030204" pitchFamily="34" charset="0"/>
                          <a:cs typeface="Times New Roman" panose="02020603050405020304" pitchFamily="18" charset="0"/>
                        </a:rPr>
                        <a:t> </a:t>
                      </a:r>
                      <a:r>
                        <a:rPr lang="it-IT" sz="800">
                          <a:effectLst/>
                          <a:latin typeface="Georgia" panose="02040502050405020303" pitchFamily="18" charset="0"/>
                          <a:ea typeface="Calibri" panose="020F0502020204030204" pitchFamily="34" charset="0"/>
                          <a:cs typeface="Times New Roman" panose="02020603050405020304" pitchFamily="18" charset="0"/>
                        </a:rPr>
                        <a:t>risorse</a:t>
                      </a:r>
                      <a:r>
                        <a:rPr lang="it-IT" sz="800" spc="20">
                          <a:effectLst/>
                          <a:latin typeface="Georgia" panose="02040502050405020303" pitchFamily="18" charset="0"/>
                          <a:ea typeface="Calibri" panose="020F0502020204030204" pitchFamily="34" charset="0"/>
                          <a:cs typeface="Times New Roman" panose="02020603050405020304" pitchFamily="18" charset="0"/>
                        </a:rPr>
                        <a:t> </a:t>
                      </a:r>
                      <a:r>
                        <a:rPr lang="it-IT" sz="800" spc="-10">
                          <a:effectLst/>
                          <a:latin typeface="Georgia" panose="02040502050405020303" pitchFamily="18" charset="0"/>
                          <a:ea typeface="Calibri" panose="020F0502020204030204" pitchFamily="34" charset="0"/>
                          <a:cs typeface="Times New Roman" panose="02020603050405020304" pitchFamily="18" charset="0"/>
                        </a:rPr>
                        <a:t>naturali</a:t>
                      </a:r>
                      <a:endParaRPr lang="it-IT" sz="80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342900" marR="487680" lvl="0" indent="-342900">
                        <a:lnSpc>
                          <a:spcPct val="111000"/>
                        </a:lnSpc>
                        <a:spcBef>
                          <a:spcPts val="620"/>
                        </a:spcBef>
                        <a:spcAft>
                          <a:spcPts val="0"/>
                        </a:spcAft>
                        <a:buClr>
                          <a:srgbClr val="005288"/>
                        </a:buClr>
                        <a:buSzPts val="850"/>
                        <a:buFont typeface="Calibri" panose="020F0502020204030204" pitchFamily="34" charset="0"/>
                        <a:buChar char="•"/>
                        <a:tabLst>
                          <a:tab pos="194310" algn="l"/>
                        </a:tabLst>
                      </a:pPr>
                      <a:r>
                        <a:rPr lang="it-IT" sz="800" spc="0">
                          <a:effectLst/>
                          <a:latin typeface="Georgia" panose="02040502050405020303" pitchFamily="18" charset="0"/>
                          <a:ea typeface="Calibri" panose="020F0502020204030204" pitchFamily="34" charset="0"/>
                          <a:cs typeface="Times New Roman" panose="02020603050405020304" pitchFamily="18" charset="0"/>
                        </a:rPr>
                        <a:t>Considerare</a:t>
                      </a:r>
                      <a:r>
                        <a:rPr lang="it-IT" sz="800" spc="-3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l'impatto</a:t>
                      </a:r>
                      <a:r>
                        <a:rPr lang="it-IT" sz="800" spc="-2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dell'azienda</a:t>
                      </a:r>
                      <a:r>
                        <a:rPr lang="it-IT" sz="800" spc="-5">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sulle</a:t>
                      </a:r>
                      <a:r>
                        <a:rPr lang="it-IT" sz="800" spc="-15">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risorse</a:t>
                      </a:r>
                      <a:r>
                        <a:rPr lang="it-IT" sz="800" spc="-3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naturali</a:t>
                      </a:r>
                      <a:r>
                        <a:rPr lang="it-IT" sz="800" spc="-25">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qualora</a:t>
                      </a:r>
                      <a:r>
                        <a:rPr lang="it-IT" sz="800" spc="-5">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continui</a:t>
                      </a:r>
                      <a:r>
                        <a:rPr lang="it-IT" sz="800" spc="-25">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a</a:t>
                      </a:r>
                      <a:r>
                        <a:rPr lang="it-IT" sz="800" spc="-35">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operare</a:t>
                      </a:r>
                      <a:r>
                        <a:rPr lang="it-IT" sz="800" spc="200">
                          <a:effectLst/>
                          <a:latin typeface="Georgia" panose="02040502050405020303" pitchFamily="18" charset="0"/>
                          <a:ea typeface="Calibri" panose="020F0502020204030204" pitchFamily="34" charset="0"/>
                          <a:cs typeface="Times New Roman" panose="02020603050405020304" pitchFamily="18" charset="0"/>
                        </a:rPr>
                        <a:t> </a:t>
                      </a:r>
                      <a:r>
                        <a:rPr lang="it-IT" sz="800" spc="0">
                          <a:effectLst/>
                          <a:latin typeface="Georgia" panose="02040502050405020303" pitchFamily="18" charset="0"/>
                          <a:ea typeface="Calibri" panose="020F0502020204030204" pitchFamily="34" charset="0"/>
                          <a:cs typeface="Times New Roman" panose="02020603050405020304" pitchFamily="18" charset="0"/>
                        </a:rPr>
                        <a:t>nello stesso modo.</a:t>
                      </a: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196850">
                        <a:spcAft>
                          <a:spcPts val="0"/>
                        </a:spcAft>
                      </a:pPr>
                      <a:r>
                        <a:rPr lang="it-IT" sz="800" dirty="0">
                          <a:effectLst/>
                          <a:latin typeface="Georgia" panose="02040502050405020303" pitchFamily="18" charset="0"/>
                          <a:ea typeface="Calibri" panose="020F0502020204030204" pitchFamily="34" charset="0"/>
                          <a:cs typeface="Calibri" panose="020F0502020204030204" pitchFamily="34" charset="0"/>
                        </a:rPr>
                        <a:t> </a:t>
                      </a:r>
                      <a:endParaRPr lang="it-IT" sz="80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01383293"/>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71</a:t>
            </a:fld>
            <a:endParaRPr lang="it-IT" dirty="0"/>
          </a:p>
        </p:txBody>
      </p:sp>
      <p:graphicFrame>
        <p:nvGraphicFramePr>
          <p:cNvPr id="3" name="Tabella 2"/>
          <p:cNvGraphicFramePr>
            <a:graphicFrameLocks noGrp="1"/>
          </p:cNvGraphicFramePr>
          <p:nvPr>
            <p:extLst>
              <p:ext uri="{D42A27DB-BD31-4B8C-83A1-F6EECF244321}">
                <p14:modId xmlns:p14="http://schemas.microsoft.com/office/powerpoint/2010/main" val="1517696784"/>
              </p:ext>
            </p:extLst>
          </p:nvPr>
        </p:nvGraphicFramePr>
        <p:xfrm>
          <a:off x="467539" y="723659"/>
          <a:ext cx="8804052" cy="5760177"/>
        </p:xfrm>
        <a:graphic>
          <a:graphicData uri="http://schemas.openxmlformats.org/drawingml/2006/table">
            <a:tbl>
              <a:tblPr firstRow="1" firstCol="1" lastRow="1" lastCol="1" bandRow="1" bandCol="1"/>
              <a:tblGrid>
                <a:gridCol w="2075684">
                  <a:extLst>
                    <a:ext uri="{9D8B030D-6E8A-4147-A177-3AD203B41FA5}">
                      <a16:colId xmlns:a16="http://schemas.microsoft.com/office/drawing/2014/main" val="20000"/>
                    </a:ext>
                  </a:extLst>
                </a:gridCol>
                <a:gridCol w="5261075">
                  <a:extLst>
                    <a:ext uri="{9D8B030D-6E8A-4147-A177-3AD203B41FA5}">
                      <a16:colId xmlns:a16="http://schemas.microsoft.com/office/drawing/2014/main" val="20001"/>
                    </a:ext>
                  </a:extLst>
                </a:gridCol>
                <a:gridCol w="1467293">
                  <a:extLst>
                    <a:ext uri="{9D8B030D-6E8A-4147-A177-3AD203B41FA5}">
                      <a16:colId xmlns:a16="http://schemas.microsoft.com/office/drawing/2014/main" val="20002"/>
                    </a:ext>
                  </a:extLst>
                </a:gridCol>
              </a:tblGrid>
              <a:tr h="169788">
                <a:tc>
                  <a:txBody>
                    <a:bodyPr/>
                    <a:lstStyle/>
                    <a:p>
                      <a:pPr marL="90805">
                        <a:spcBef>
                          <a:spcPts val="495"/>
                        </a:spcBef>
                        <a:spcAft>
                          <a:spcPts val="0"/>
                        </a:spcAft>
                      </a:pPr>
                      <a:r>
                        <a:rPr lang="it-IT" sz="750" b="1" spc="-10"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Iniziative</a:t>
                      </a:r>
                      <a:endParaRPr lang="it-IT" sz="75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A3A6"/>
                    </a:solidFill>
                  </a:tcPr>
                </a:tc>
                <a:tc>
                  <a:txBody>
                    <a:bodyPr/>
                    <a:lstStyle/>
                    <a:p>
                      <a:pPr marL="91440">
                        <a:spcBef>
                          <a:spcPts val="495"/>
                        </a:spcBef>
                        <a:spcAft>
                          <a:spcPts val="0"/>
                        </a:spcAft>
                      </a:pPr>
                      <a:r>
                        <a:rPr lang="it-IT" sz="750" b="1">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Azioni</a:t>
                      </a:r>
                      <a:r>
                        <a:rPr lang="it-IT" sz="750" b="1" spc="2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 </a:t>
                      </a:r>
                      <a:r>
                        <a:rPr lang="it-IT" sz="750" b="1">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da</a:t>
                      </a:r>
                      <a:r>
                        <a:rPr lang="it-IT" sz="750" b="1" spc="35">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 </a:t>
                      </a:r>
                      <a:r>
                        <a:rPr lang="it-IT" sz="750" b="1" spc="-1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valutare</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A3A6"/>
                    </a:solidFill>
                  </a:tcPr>
                </a:tc>
                <a:tc>
                  <a:txBody>
                    <a:bodyPr/>
                    <a:lstStyle/>
                    <a:p>
                      <a:pPr marL="90805">
                        <a:spcBef>
                          <a:spcPts val="495"/>
                        </a:spcBef>
                        <a:spcAft>
                          <a:spcPts val="0"/>
                        </a:spcAft>
                      </a:pPr>
                      <a:r>
                        <a:rPr lang="it-IT" sz="750" b="1" spc="-1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Commenti</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00A3A6"/>
                    </a:solidFill>
                  </a:tcPr>
                </a:tc>
                <a:extLst>
                  <a:ext uri="{0D108BD9-81ED-4DB2-BD59-A6C34878D82A}">
                    <a16:rowId xmlns:a16="http://schemas.microsoft.com/office/drawing/2014/main" val="10000"/>
                  </a:ext>
                </a:extLst>
              </a:tr>
              <a:tr h="1106905">
                <a:tc>
                  <a:txBody>
                    <a:bodyPr/>
                    <a:lstStyle/>
                    <a:p>
                      <a:pPr marL="90805" marR="102235">
                        <a:lnSpc>
                          <a:spcPct val="113000"/>
                        </a:lnSpc>
                        <a:spcBef>
                          <a:spcPts val="520"/>
                        </a:spcBef>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Pianificare gli obiettivi di</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sostenibilità al proprio interno</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e con i fornitori e i clienti</a:t>
                      </a: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342900" marR="430530" lvl="0" indent="-342900">
                        <a:lnSpc>
                          <a:spcPct val="113000"/>
                        </a:lnSpc>
                        <a:spcBef>
                          <a:spcPts val="520"/>
                        </a:spcBef>
                        <a:spcAft>
                          <a:spcPts val="0"/>
                        </a:spcAft>
                        <a:buClr>
                          <a:srgbClr val="005288"/>
                        </a:buClr>
                        <a:buSzPts val="850"/>
                        <a:buFont typeface="Calibri" panose="020F0502020204030204" pitchFamily="34" charset="0"/>
                        <a:buChar char="•"/>
                        <a:tabLst>
                          <a:tab pos="19685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Identificare ciò che l'azienda deve fare per disporre dei dati</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necessari a monitorare i propri progressi in materia di sostenibilità</a:t>
                      </a:r>
                      <a:r>
                        <a:rPr lang="it-IT" sz="750" spc="4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 i propri KPI.</a:t>
                      </a:r>
                    </a:p>
                    <a:p>
                      <a:pPr marL="342900" marR="615950" lvl="0" indent="-342900">
                        <a:lnSpc>
                          <a:spcPct val="112000"/>
                        </a:lnSpc>
                        <a:spcBef>
                          <a:spcPts val="520"/>
                        </a:spcBef>
                        <a:spcAft>
                          <a:spcPts val="0"/>
                        </a:spcAft>
                        <a:buClr>
                          <a:srgbClr val="005288"/>
                        </a:buClr>
                        <a:buSzPts val="850"/>
                        <a:buFont typeface="Calibri" panose="020F0502020204030204" pitchFamily="34" charset="0"/>
                        <a:buChar char="•"/>
                        <a:tabLst>
                          <a:tab pos="19685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Stabilire quali siano i fattori determinanti nella scelta di un</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fornitore in linea con l'approccio dell'azienda alla sostenibilità.</a:t>
                      </a:r>
                    </a:p>
                    <a:p>
                      <a:pPr marL="342900" marR="178435" lvl="0" indent="-342900">
                        <a:lnSpc>
                          <a:spcPct val="113000"/>
                        </a:lnSpc>
                        <a:spcBef>
                          <a:spcPts val="460"/>
                        </a:spcBef>
                        <a:spcAft>
                          <a:spcPts val="0"/>
                        </a:spcAft>
                        <a:buClr>
                          <a:srgbClr val="005288"/>
                        </a:buClr>
                        <a:buSzPts val="850"/>
                        <a:buFont typeface="Calibri" panose="020F0502020204030204" pitchFamily="34" charset="0"/>
                        <a:buChar char="•"/>
                        <a:tabLst>
                          <a:tab pos="19685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Verificare se, al termine della sua vita utile, il prodotto possa essere</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riutilizzato e se i clienti sappiano in che modo riutilizzarlo o smaltirlo (ad</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esempio, alcuni rifiuti non riciclabili dovrebbero essere smaltiti nelle</a:t>
                      </a:r>
                    </a:p>
                    <a:p>
                      <a:pPr marL="196850">
                        <a:lnSpc>
                          <a:spcPts val="1030"/>
                        </a:lnSpc>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sedi/negozi</a:t>
                      </a:r>
                      <a:r>
                        <a:rPr lang="it-IT" sz="750" spc="50">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dell'azienda).</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196850">
                        <a:spcAft>
                          <a:spcPts val="0"/>
                        </a:spcAft>
                      </a:pPr>
                      <a:r>
                        <a:rPr lang="it-IT" sz="750">
                          <a:effectLst/>
                          <a:latin typeface="Georgia" panose="02040502050405020303" pitchFamily="18" charset="0"/>
                          <a:ea typeface="Calibri" panose="020F0502020204030204" pitchFamily="34" charset="0"/>
                          <a:cs typeface="Calibri" panose="020F0502020204030204" pitchFamily="34" charset="0"/>
                        </a:rPr>
                        <a:t> </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extLst>
                  <a:ext uri="{0D108BD9-81ED-4DB2-BD59-A6C34878D82A}">
                    <a16:rowId xmlns:a16="http://schemas.microsoft.com/office/drawing/2014/main" val="10001"/>
                  </a:ext>
                </a:extLst>
              </a:tr>
              <a:tr h="1670184">
                <a:tc>
                  <a:txBody>
                    <a:bodyPr/>
                    <a:lstStyle/>
                    <a:p>
                      <a:pPr marL="90805" marR="53975">
                        <a:lnSpc>
                          <a:spcPct val="112000"/>
                        </a:lnSpc>
                        <a:spcBef>
                          <a:spcPts val="520"/>
                        </a:spcBef>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Definire un sistema/framework</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di gestione del rischio</a:t>
                      </a: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342900" marR="224790" lvl="0" indent="-342900">
                        <a:lnSpc>
                          <a:spcPct val="113000"/>
                        </a:lnSpc>
                        <a:spcBef>
                          <a:spcPts val="520"/>
                        </a:spcBef>
                        <a:spcAft>
                          <a:spcPts val="0"/>
                        </a:spcAft>
                        <a:buClr>
                          <a:srgbClr val="005288"/>
                        </a:buClr>
                        <a:buSzPts val="850"/>
                        <a:buFont typeface="Calibri" panose="020F0502020204030204" pitchFamily="34" charset="0"/>
                        <a:buChar char="•"/>
                        <a:tabLst>
                          <a:tab pos="19494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Stabilire</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un</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meccanismo</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per</a:t>
                      </a:r>
                      <a:r>
                        <a:rPr lang="it-IT" sz="750" spc="-1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l'identificazione,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l'analisi</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a:t>
                      </a:r>
                      <a:r>
                        <a:rPr lang="it-IT" sz="750" spc="-1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la</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valutazione</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dei</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rischi (ad esempio, climatici, finanziari, tecnologici, reputazionali e di</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conformità):</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742950" lvl="1" indent="-285750">
                        <a:spcBef>
                          <a:spcPts val="500"/>
                        </a:spcBef>
                        <a:spcAft>
                          <a:spcPts val="0"/>
                        </a:spcAft>
                        <a:buSzPts val="850"/>
                        <a:buFont typeface="Calibri" panose="020F0502020204030204" pitchFamily="34" charset="0"/>
                        <a:buChar char="-"/>
                        <a:tabLst>
                          <a:tab pos="25146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analizzare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valutare</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rischi;</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742950" lvl="1" indent="-285750">
                        <a:spcBef>
                          <a:spcPts val="645"/>
                        </a:spcBef>
                        <a:spcAft>
                          <a:spcPts val="0"/>
                        </a:spcAft>
                        <a:buSzPts val="850"/>
                        <a:buFont typeface="Calibri" panose="020F0502020204030204" pitchFamily="34" charset="0"/>
                        <a:buChar char="-"/>
                        <a:tabLst>
                          <a:tab pos="25146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trattare</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gestire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rischi;</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742950" lvl="1" indent="-285750">
                        <a:spcBef>
                          <a:spcPts val="640"/>
                        </a:spcBef>
                        <a:spcAft>
                          <a:spcPts val="0"/>
                        </a:spcAft>
                        <a:buSzPts val="850"/>
                        <a:buFont typeface="Calibri" panose="020F0502020204030204" pitchFamily="34" charset="0"/>
                        <a:buChar char="-"/>
                        <a:tabLst>
                          <a:tab pos="25146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registrare,</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monitorare</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riesaminare</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rischi.</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342900" marR="116205" lvl="0" indent="-342900">
                        <a:lnSpc>
                          <a:spcPct val="112000"/>
                        </a:lnSpc>
                        <a:spcBef>
                          <a:spcPts val="640"/>
                        </a:spcBef>
                        <a:spcAft>
                          <a:spcPts val="0"/>
                        </a:spcAft>
                        <a:buClr>
                          <a:srgbClr val="005288"/>
                        </a:buClr>
                        <a:buSzPts val="850"/>
                        <a:buFont typeface="Calibri" panose="020F0502020204030204" pitchFamily="34" charset="0"/>
                        <a:buChar char="•"/>
                        <a:tabLst>
                          <a:tab pos="19494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Analizzare</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le</a:t>
                      </a:r>
                      <a:r>
                        <a:rPr lang="it-IT" sz="750" spc="-1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opportunità</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che</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potrebbero</a:t>
                      </a:r>
                      <a:r>
                        <a:rPr lang="it-IT" sz="750" spc="-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presentarsi</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migliorando</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il</a:t>
                      </a:r>
                      <a:r>
                        <a:rPr lang="it-IT" sz="750" spc="-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proprio</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impatto sui fattori ambientali, sociali o di governance.</a:t>
                      </a:r>
                    </a:p>
                    <a:p>
                      <a:pPr marL="342900" lvl="0" indent="-342900">
                        <a:spcBef>
                          <a:spcPts val="520"/>
                        </a:spcBef>
                        <a:spcAft>
                          <a:spcPts val="0"/>
                        </a:spcAft>
                        <a:buClr>
                          <a:srgbClr val="005288"/>
                        </a:buClr>
                        <a:buSzPts val="850"/>
                        <a:buFont typeface="Calibri" panose="020F0502020204030204" pitchFamily="34" charset="0"/>
                        <a:buChar char="•"/>
                        <a:tabLst>
                          <a:tab pos="19431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Verificare</a:t>
                      </a:r>
                      <a:r>
                        <a:rPr lang="it-IT" sz="750" spc="-5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che</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l'azienda</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sia</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protetta</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da</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polizze</a:t>
                      </a:r>
                      <a:r>
                        <a:rPr lang="it-IT" sz="750" spc="-50">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assicurative.</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342900" marR="594995" lvl="0" indent="-342900">
                        <a:lnSpc>
                          <a:spcPts val="1150"/>
                        </a:lnSpc>
                        <a:spcBef>
                          <a:spcPts val="585"/>
                        </a:spcBef>
                        <a:spcAft>
                          <a:spcPts val="0"/>
                        </a:spcAft>
                        <a:buClr>
                          <a:srgbClr val="005288"/>
                        </a:buClr>
                        <a:buSzPts val="850"/>
                        <a:buFont typeface="Calibri" panose="020F0502020204030204" pitchFamily="34" charset="0"/>
                        <a:buChar char="•"/>
                        <a:tabLst>
                          <a:tab pos="19494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Inglobare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rischi</a:t>
                      </a:r>
                      <a:r>
                        <a:rPr lang="it-IT" sz="750" spc="-1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le</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opportunità</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connessi</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alla</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sostenibilità</a:t>
                      </a:r>
                      <a:r>
                        <a:rPr lang="it-IT" sz="750" spc="-1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in</a:t>
                      </a:r>
                      <a:r>
                        <a:rPr lang="it-IT" sz="750" spc="-1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un</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sistema/framework di gestione del rischio aziendale.</a:t>
                      </a: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196850">
                        <a:spcAft>
                          <a:spcPts val="0"/>
                        </a:spcAft>
                      </a:pPr>
                      <a:r>
                        <a:rPr lang="it-IT" sz="750">
                          <a:effectLst/>
                          <a:latin typeface="Georgia" panose="02040502050405020303" pitchFamily="18" charset="0"/>
                          <a:ea typeface="Calibri" panose="020F0502020204030204" pitchFamily="34" charset="0"/>
                          <a:cs typeface="Calibri" panose="020F0502020204030204" pitchFamily="34" charset="0"/>
                        </a:rPr>
                        <a:t> </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extLst>
                  <a:ext uri="{0D108BD9-81ED-4DB2-BD59-A6C34878D82A}">
                    <a16:rowId xmlns:a16="http://schemas.microsoft.com/office/drawing/2014/main" val="10002"/>
                  </a:ext>
                </a:extLst>
              </a:tr>
              <a:tr h="136978">
                <a:tc>
                  <a:txBody>
                    <a:bodyPr/>
                    <a:lstStyle/>
                    <a:p>
                      <a:pPr marL="90805">
                        <a:spcBef>
                          <a:spcPts val="520"/>
                        </a:spcBef>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Esaminare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e</a:t>
                      </a:r>
                      <a:r>
                        <a:rPr lang="it-IT" sz="750" spc="55">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aggiornare</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50">
                          <a:effectLst/>
                          <a:latin typeface="Georgia" panose="02040502050405020303" pitchFamily="18" charset="0"/>
                          <a:ea typeface="Calibri" panose="020F0502020204030204" pitchFamily="34" charset="0"/>
                          <a:cs typeface="Times New Roman" panose="02020603050405020304" pitchFamily="18" charset="0"/>
                        </a:rPr>
                        <a:t>i</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a:noFill/>
                    </a:lnB>
                    <a:solidFill>
                      <a:srgbClr val="EBEBEB"/>
                    </a:solidFill>
                  </a:tcPr>
                </a:tc>
                <a:tc>
                  <a:txBody>
                    <a:bodyPr/>
                    <a:lstStyle/>
                    <a:p>
                      <a:pPr marL="342900" lvl="0" indent="-342900">
                        <a:spcBef>
                          <a:spcPts val="520"/>
                        </a:spcBef>
                        <a:spcAft>
                          <a:spcPts val="0"/>
                        </a:spcAft>
                        <a:buClr>
                          <a:srgbClr val="005288"/>
                        </a:buClr>
                        <a:buSzPts val="850"/>
                        <a:buFont typeface="Calibri" panose="020F0502020204030204" pitchFamily="34" charset="0"/>
                        <a:buChar char="•"/>
                        <a:tabLst>
                          <a:tab pos="19621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Investire</a:t>
                      </a:r>
                      <a:r>
                        <a:rPr lang="it-IT" sz="750" spc="-5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in</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sicurezza</a:t>
                      </a:r>
                      <a:r>
                        <a:rPr lang="it-IT" sz="750" spc="-5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informatica,</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protezione</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gestione</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dei</a:t>
                      </a:r>
                      <a:r>
                        <a:rPr lang="it-IT" sz="750" spc="-50">
                          <a:effectLst/>
                          <a:latin typeface="Georgia" panose="02040502050405020303" pitchFamily="18" charset="0"/>
                          <a:ea typeface="Calibri" panose="020F0502020204030204" pitchFamily="34" charset="0"/>
                          <a:cs typeface="Times New Roman" panose="02020603050405020304" pitchFamily="18" charset="0"/>
                        </a:rPr>
                        <a:t> </a:t>
                      </a:r>
                      <a:r>
                        <a:rPr lang="it-IT" sz="750" spc="-20">
                          <a:effectLst/>
                          <a:latin typeface="Georgia" panose="02040502050405020303" pitchFamily="18" charset="0"/>
                          <a:ea typeface="Calibri" panose="020F0502020204030204" pitchFamily="34" charset="0"/>
                          <a:cs typeface="Times New Roman" panose="02020603050405020304" pitchFamily="18" charset="0"/>
                        </a:rPr>
                        <a:t>dati.</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a:noFill/>
                    </a:lnB>
                    <a:solidFill>
                      <a:srgbClr val="EBEBEB"/>
                    </a:solidFill>
                  </a:tcPr>
                </a:tc>
                <a:tc rowSpan="4">
                  <a:txBody>
                    <a:bodyPr/>
                    <a:lstStyle/>
                    <a:p>
                      <a:pPr marL="196850">
                        <a:spcAft>
                          <a:spcPts val="0"/>
                        </a:spcAft>
                      </a:pPr>
                      <a:r>
                        <a:rPr lang="it-IT" sz="750">
                          <a:effectLst/>
                          <a:latin typeface="Georgia" panose="02040502050405020303" pitchFamily="18" charset="0"/>
                          <a:ea typeface="Calibri" panose="020F0502020204030204" pitchFamily="34" charset="0"/>
                          <a:cs typeface="Calibri" panose="020F0502020204030204" pitchFamily="34" charset="0"/>
                        </a:rPr>
                        <a:t> </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extLst>
                  <a:ext uri="{0D108BD9-81ED-4DB2-BD59-A6C34878D82A}">
                    <a16:rowId xmlns:a16="http://schemas.microsoft.com/office/drawing/2014/main" val="10003"/>
                  </a:ext>
                </a:extLst>
              </a:tr>
              <a:tr h="155086">
                <a:tc>
                  <a:txBody>
                    <a:bodyPr/>
                    <a:lstStyle/>
                    <a:p>
                      <a:pPr marL="90805">
                        <a:lnSpc>
                          <a:spcPts val="1010"/>
                        </a:lnSpc>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sistemi</a:t>
                      </a:r>
                      <a:r>
                        <a:rPr lang="it-IT" sz="750" spc="15">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IT</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per</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ridurre</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25">
                          <a:effectLst/>
                          <a:latin typeface="Georgia" panose="02040502050405020303" pitchFamily="18" charset="0"/>
                          <a:ea typeface="Calibri" panose="020F0502020204030204" pitchFamily="34" charset="0"/>
                          <a:cs typeface="Times New Roman" panose="02020603050405020304" pitchFamily="18" charset="0"/>
                        </a:rPr>
                        <a:t>al</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a:noFill/>
                    </a:lnT>
                    <a:lnB>
                      <a:noFill/>
                    </a:lnB>
                    <a:solidFill>
                      <a:srgbClr val="EBEBEB"/>
                    </a:solidFill>
                  </a:tcPr>
                </a:tc>
                <a:tc>
                  <a:txBody>
                    <a:bodyPr/>
                    <a:lstStyle/>
                    <a:p>
                      <a:pPr marL="342900" lvl="0" indent="-342900">
                        <a:lnSpc>
                          <a:spcPts val="875"/>
                        </a:lnSpc>
                        <a:spcBef>
                          <a:spcPts val="345"/>
                        </a:spcBef>
                        <a:spcAft>
                          <a:spcPts val="0"/>
                        </a:spcAft>
                        <a:buClr>
                          <a:srgbClr val="005288"/>
                        </a:buClr>
                        <a:buSzPts val="850"/>
                        <a:buFont typeface="Calibri" panose="020F0502020204030204" pitchFamily="34" charset="0"/>
                        <a:buChar char="•"/>
                        <a:tabLst>
                          <a:tab pos="19621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Formare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dipendenti.</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a:noFill/>
                    </a:lnT>
                    <a:lnB>
                      <a:noFill/>
                    </a:lnB>
                    <a:solidFill>
                      <a:srgbClr val="EBEBEB"/>
                    </a:solidFill>
                  </a:tcPr>
                </a:tc>
                <a:tc vMerge="1">
                  <a:txBody>
                    <a:bodyPr/>
                    <a:lstStyle/>
                    <a:p>
                      <a:endParaRPr lang="it-IT"/>
                    </a:p>
                  </a:txBody>
                  <a:tcPr/>
                </a:tc>
                <a:extLst>
                  <a:ext uri="{0D108BD9-81ED-4DB2-BD59-A6C34878D82A}">
                    <a16:rowId xmlns:a16="http://schemas.microsoft.com/office/drawing/2014/main" val="10004"/>
                  </a:ext>
                </a:extLst>
              </a:tr>
              <a:tr h="111760">
                <a:tc>
                  <a:txBody>
                    <a:bodyPr/>
                    <a:lstStyle/>
                    <a:p>
                      <a:pPr marL="90805">
                        <a:lnSpc>
                          <a:spcPts val="670"/>
                        </a:lnSpc>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minimo</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le</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problematiche</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a:noFill/>
                    </a:lnT>
                    <a:lnB>
                      <a:noFill/>
                    </a:lnB>
                    <a:solidFill>
                      <a:srgbClr val="EBEBEB"/>
                    </a:solidFill>
                  </a:tcPr>
                </a:tc>
                <a:tc>
                  <a:txBody>
                    <a:bodyPr/>
                    <a:lstStyle/>
                    <a:p>
                      <a:pPr marL="196850">
                        <a:spcAft>
                          <a:spcPts val="0"/>
                        </a:spcAft>
                      </a:pPr>
                      <a:r>
                        <a:rPr lang="it-IT" sz="750">
                          <a:effectLst/>
                          <a:latin typeface="Georgia" panose="02040502050405020303" pitchFamily="18" charset="0"/>
                          <a:ea typeface="Calibri" panose="020F0502020204030204" pitchFamily="34" charset="0"/>
                          <a:cs typeface="Calibri" panose="020F0502020204030204" pitchFamily="34" charset="0"/>
                        </a:rPr>
                        <a:t> </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a:noFill/>
                    </a:lnT>
                    <a:lnB>
                      <a:noFill/>
                    </a:lnB>
                    <a:solidFill>
                      <a:srgbClr val="EBEBEB"/>
                    </a:solidFill>
                  </a:tcPr>
                </a:tc>
                <a:tc vMerge="1">
                  <a:txBody>
                    <a:bodyPr/>
                    <a:lstStyle/>
                    <a:p>
                      <a:endParaRPr lang="it-IT"/>
                    </a:p>
                  </a:txBody>
                  <a:tcPr/>
                </a:tc>
                <a:extLst>
                  <a:ext uri="{0D108BD9-81ED-4DB2-BD59-A6C34878D82A}">
                    <a16:rowId xmlns:a16="http://schemas.microsoft.com/office/drawing/2014/main" val="10005"/>
                  </a:ext>
                </a:extLst>
              </a:tr>
              <a:tr h="139577">
                <a:tc>
                  <a:txBody>
                    <a:bodyPr/>
                    <a:lstStyle/>
                    <a:p>
                      <a:pPr marL="90805">
                        <a:spcBef>
                          <a:spcPts val="160"/>
                        </a:spcBef>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inerenti</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alla</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privacy</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dei</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20">
                          <a:effectLst/>
                          <a:latin typeface="Georgia" panose="02040502050405020303" pitchFamily="18" charset="0"/>
                          <a:ea typeface="Calibri" panose="020F0502020204030204" pitchFamily="34" charset="0"/>
                          <a:cs typeface="Times New Roman" panose="02020603050405020304" pitchFamily="18" charset="0"/>
                        </a:rPr>
                        <a:t>dati</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a:noFill/>
                    </a:lnT>
                    <a:lnB w="12700" cap="flat" cmpd="sng" algn="ctr">
                      <a:solidFill>
                        <a:srgbClr val="A7A9AC"/>
                      </a:solidFill>
                      <a:prstDash val="solid"/>
                      <a:round/>
                      <a:headEnd type="none" w="med" len="med"/>
                      <a:tailEnd type="none" w="med" len="med"/>
                    </a:lnB>
                    <a:solidFill>
                      <a:srgbClr val="EBEBEB"/>
                    </a:solidFill>
                  </a:tcPr>
                </a:tc>
                <a:tc>
                  <a:txBody>
                    <a:bodyPr/>
                    <a:lstStyle/>
                    <a:p>
                      <a:pPr marL="342900" lvl="0" indent="-342900">
                        <a:lnSpc>
                          <a:spcPts val="870"/>
                        </a:lnSpc>
                        <a:spcAft>
                          <a:spcPts val="0"/>
                        </a:spcAft>
                        <a:buClr>
                          <a:srgbClr val="005288"/>
                        </a:buClr>
                        <a:buSzPts val="850"/>
                        <a:buFont typeface="Calibri" panose="020F0502020204030204" pitchFamily="34" charset="0"/>
                        <a:buChar char="•"/>
                        <a:tabLst>
                          <a:tab pos="19367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Rivedere</a:t>
                      </a:r>
                      <a:r>
                        <a:rPr lang="it-IT" sz="750" spc="-3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la</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documentazione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del</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i="1" spc="0">
                          <a:effectLst/>
                          <a:latin typeface="Georgia" panose="02040502050405020303" pitchFamily="18" charset="0"/>
                          <a:ea typeface="Calibri" panose="020F0502020204030204" pitchFamily="34" charset="0"/>
                          <a:cs typeface="Times New Roman" panose="02020603050405020304" pitchFamily="18" charset="0"/>
                        </a:rPr>
                        <a:t>Disaster</a:t>
                      </a:r>
                      <a:r>
                        <a:rPr lang="it-IT" sz="750" i="1" spc="-40">
                          <a:effectLst/>
                          <a:latin typeface="Georgia" panose="02040502050405020303" pitchFamily="18" charset="0"/>
                          <a:ea typeface="Calibri" panose="020F0502020204030204" pitchFamily="34" charset="0"/>
                          <a:cs typeface="Times New Roman" panose="02020603050405020304" pitchFamily="18" charset="0"/>
                        </a:rPr>
                        <a:t> </a:t>
                      </a:r>
                      <a:r>
                        <a:rPr lang="it-IT" sz="750" i="1" spc="0">
                          <a:effectLst/>
                          <a:latin typeface="Georgia" panose="02040502050405020303" pitchFamily="18" charset="0"/>
                          <a:ea typeface="Calibri" panose="020F0502020204030204" pitchFamily="34" charset="0"/>
                          <a:cs typeface="Times New Roman" panose="02020603050405020304" pitchFamily="18" charset="0"/>
                        </a:rPr>
                        <a:t>Recovery</a:t>
                      </a:r>
                      <a:r>
                        <a:rPr lang="it-IT" sz="750" i="1" spc="-50">
                          <a:effectLst/>
                          <a:latin typeface="Georgia" panose="02040502050405020303" pitchFamily="18" charset="0"/>
                          <a:ea typeface="Calibri" panose="020F0502020204030204" pitchFamily="34" charset="0"/>
                          <a:cs typeface="Times New Roman" panose="02020603050405020304" pitchFamily="18" charset="0"/>
                        </a:rPr>
                        <a:t> </a:t>
                      </a:r>
                      <a:r>
                        <a:rPr lang="it-IT" sz="750" i="1" spc="-10">
                          <a:effectLst/>
                          <a:latin typeface="Georgia" panose="02040502050405020303" pitchFamily="18" charset="0"/>
                          <a:ea typeface="Calibri" panose="020F0502020204030204" pitchFamily="34" charset="0"/>
                          <a:cs typeface="Times New Roman" panose="02020603050405020304" pitchFamily="18" charset="0"/>
                        </a:rPr>
                        <a:t>Plan</a:t>
                      </a:r>
                      <a:r>
                        <a:rPr lang="it-IT" sz="750" spc="-10">
                          <a:effectLst/>
                          <a:latin typeface="Georgia" panose="02040502050405020303" pitchFamily="18" charset="0"/>
                          <a:ea typeface="Calibri" panose="020F0502020204030204" pitchFamily="34" charset="0"/>
                          <a:cs typeface="Times New Roman" panose="02020603050405020304" pitchFamily="18" charset="0"/>
                        </a:rPr>
                        <a:t>.</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a:noFill/>
                    </a:lnT>
                    <a:lnB w="12700" cap="flat" cmpd="sng" algn="ctr">
                      <a:solidFill>
                        <a:srgbClr val="A7A9AC"/>
                      </a:solidFill>
                      <a:prstDash val="solid"/>
                      <a:round/>
                      <a:headEnd type="none" w="med" len="med"/>
                      <a:tailEnd type="none" w="med" len="med"/>
                    </a:lnB>
                    <a:solidFill>
                      <a:srgbClr val="EBEBEB"/>
                    </a:solidFill>
                  </a:tcPr>
                </a:tc>
                <a:tc vMerge="1">
                  <a:txBody>
                    <a:bodyPr/>
                    <a:lstStyle/>
                    <a:p>
                      <a:endParaRPr lang="it-IT"/>
                    </a:p>
                  </a:txBody>
                  <a:tcPr/>
                </a:tc>
                <a:extLst>
                  <a:ext uri="{0D108BD9-81ED-4DB2-BD59-A6C34878D82A}">
                    <a16:rowId xmlns:a16="http://schemas.microsoft.com/office/drawing/2014/main" val="10006"/>
                  </a:ext>
                </a:extLst>
              </a:tr>
              <a:tr h="392481">
                <a:tc>
                  <a:txBody>
                    <a:bodyPr/>
                    <a:lstStyle/>
                    <a:p>
                      <a:pPr marL="90805" marR="414020">
                        <a:lnSpc>
                          <a:spcPct val="102000"/>
                        </a:lnSpc>
                        <a:spcBef>
                          <a:spcPts val="520"/>
                        </a:spcBef>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Predisporre un piano di</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successione</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342900" marR="318770" lvl="0" indent="-342900">
                        <a:lnSpc>
                          <a:spcPct val="111000"/>
                        </a:lnSpc>
                        <a:spcBef>
                          <a:spcPts val="530"/>
                        </a:spcBef>
                        <a:spcAft>
                          <a:spcPts val="0"/>
                        </a:spcAft>
                        <a:buClr>
                          <a:srgbClr val="005288"/>
                        </a:buClr>
                        <a:buSzPts val="850"/>
                        <a:buFont typeface="Calibri" panose="020F0502020204030204" pitchFamily="34" charset="0"/>
                        <a:buChar char="•"/>
                        <a:tabLst>
                          <a:tab pos="196215"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Comprendere</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le</a:t>
                      </a:r>
                      <a:r>
                        <a:rPr lang="it-IT" sz="750" spc="-1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opzioni</a:t>
                      </a:r>
                      <a:r>
                        <a:rPr lang="it-IT" sz="750" spc="-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interne</a:t>
                      </a:r>
                      <a:r>
                        <a:rPr lang="it-IT" sz="750" spc="-1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ed</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esterne</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e</a:t>
                      </a:r>
                      <a:r>
                        <a:rPr lang="it-IT" sz="750" spc="-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le</a:t>
                      </a:r>
                      <a:r>
                        <a:rPr lang="it-IT" sz="750" spc="-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diverse</a:t>
                      </a:r>
                      <a:r>
                        <a:rPr lang="it-IT" sz="750" spc="-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metodologie</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valutazione.</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p>
                      <a:pPr marL="342900" lvl="0" indent="-342900">
                        <a:spcBef>
                          <a:spcPts val="470"/>
                        </a:spcBef>
                        <a:spcAft>
                          <a:spcPts val="0"/>
                        </a:spcAft>
                        <a:buClr>
                          <a:srgbClr val="005288"/>
                        </a:buClr>
                        <a:buSzPts val="850"/>
                        <a:buFont typeface="Calibri" panose="020F0502020204030204" pitchFamily="34" charset="0"/>
                        <a:buChar char="•"/>
                        <a:tabLst>
                          <a:tab pos="19431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Valutare</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le</a:t>
                      </a:r>
                      <a:r>
                        <a:rPr lang="it-IT" sz="750" spc="-4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implicazioni</a:t>
                      </a:r>
                      <a:r>
                        <a:rPr lang="it-IT" sz="750" spc="-45">
                          <a:effectLst/>
                          <a:latin typeface="Georgia" panose="02040502050405020303" pitchFamily="18" charset="0"/>
                          <a:ea typeface="Calibri" panose="020F0502020204030204" pitchFamily="34" charset="0"/>
                          <a:cs typeface="Times New Roman" panose="02020603050405020304" pitchFamily="18" charset="0"/>
                        </a:rPr>
                        <a:t> </a:t>
                      </a:r>
                      <a:r>
                        <a:rPr lang="it-IT" sz="750" spc="-10">
                          <a:effectLst/>
                          <a:latin typeface="Georgia" panose="02040502050405020303" pitchFamily="18" charset="0"/>
                          <a:ea typeface="Calibri" panose="020F0502020204030204" pitchFamily="34" charset="0"/>
                          <a:cs typeface="Times New Roman" panose="02020603050405020304" pitchFamily="18" charset="0"/>
                        </a:rPr>
                        <a:t>fiscali.</a:t>
                      </a:r>
                      <a:endParaRPr lang="it-IT" sz="750" spc="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196850">
                        <a:spcAft>
                          <a:spcPts val="0"/>
                        </a:spcAft>
                      </a:pPr>
                      <a:r>
                        <a:rPr lang="it-IT" sz="750">
                          <a:effectLst/>
                          <a:latin typeface="Georgia" panose="02040502050405020303" pitchFamily="18" charset="0"/>
                          <a:ea typeface="Calibri" panose="020F0502020204030204" pitchFamily="34" charset="0"/>
                          <a:cs typeface="Calibri" panose="020F0502020204030204" pitchFamily="34" charset="0"/>
                        </a:rPr>
                        <a:t> </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extLst>
                  <a:ext uri="{0D108BD9-81ED-4DB2-BD59-A6C34878D82A}">
                    <a16:rowId xmlns:a16="http://schemas.microsoft.com/office/drawing/2014/main" val="10007"/>
                  </a:ext>
                </a:extLst>
              </a:tr>
              <a:tr h="355981">
                <a:tc>
                  <a:txBody>
                    <a:bodyPr/>
                    <a:lstStyle/>
                    <a:p>
                      <a:pPr marL="90805" marR="151130" algn="just">
                        <a:lnSpc>
                          <a:spcPct val="112000"/>
                        </a:lnSpc>
                        <a:spcBef>
                          <a:spcPts val="520"/>
                        </a:spcBef>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Aggiornare la strategia</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aziendale per porre in primo</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piano la sostenibilità</a:t>
                      </a: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342900" marR="904875" lvl="0" indent="-342900">
                        <a:lnSpc>
                          <a:spcPct val="111000"/>
                        </a:lnSpc>
                        <a:spcBef>
                          <a:spcPts val="520"/>
                        </a:spcBef>
                        <a:spcAft>
                          <a:spcPts val="0"/>
                        </a:spcAft>
                        <a:buClr>
                          <a:srgbClr val="005288"/>
                        </a:buClr>
                        <a:buSzPts val="850"/>
                        <a:buFont typeface="Calibri" panose="020F0502020204030204" pitchFamily="34" charset="0"/>
                        <a:buChar char="•"/>
                        <a:tabLst>
                          <a:tab pos="198120" algn="l"/>
                        </a:tabLst>
                      </a:pPr>
                      <a:r>
                        <a:rPr lang="it-IT" sz="750" spc="0">
                          <a:effectLst/>
                          <a:latin typeface="Georgia" panose="02040502050405020303" pitchFamily="18" charset="0"/>
                          <a:ea typeface="Calibri" panose="020F0502020204030204" pitchFamily="34" charset="0"/>
                          <a:cs typeface="Times New Roman" panose="02020603050405020304" pitchFamily="18" charset="0"/>
                        </a:rPr>
                        <a:t>Predisporre</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una</a:t>
                      </a:r>
                      <a:r>
                        <a:rPr lang="it-IT" sz="750" spc="-1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dichiarazione</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di</a:t>
                      </a:r>
                      <a:r>
                        <a:rPr lang="it-IT" sz="750" spc="-1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missione</a:t>
                      </a:r>
                      <a:r>
                        <a:rPr lang="it-IT" sz="750" spc="-3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con</a:t>
                      </a:r>
                      <a:r>
                        <a:rPr lang="it-IT" sz="750" spc="-25">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impegni</a:t>
                      </a:r>
                      <a:r>
                        <a:rPr lang="it-IT" sz="750" spc="-2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su</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spc="0">
                          <a:effectLst/>
                          <a:latin typeface="Georgia" panose="02040502050405020303" pitchFamily="18" charset="0"/>
                          <a:ea typeface="Calibri" panose="020F0502020204030204" pitchFamily="34" charset="0"/>
                          <a:cs typeface="Times New Roman" panose="02020603050405020304" pitchFamily="18" charset="0"/>
                        </a:rPr>
                        <a:t>specifici impatti ambientali e sociali.</a:t>
                      </a: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tc>
                  <a:txBody>
                    <a:bodyPr/>
                    <a:lstStyle/>
                    <a:p>
                      <a:pPr marL="196850">
                        <a:spcAft>
                          <a:spcPts val="0"/>
                        </a:spcAft>
                      </a:pPr>
                      <a:r>
                        <a:rPr lang="it-IT" sz="750">
                          <a:effectLst/>
                          <a:latin typeface="Georgia" panose="02040502050405020303" pitchFamily="18" charset="0"/>
                          <a:ea typeface="Calibri" panose="020F0502020204030204" pitchFamily="34" charset="0"/>
                          <a:cs typeface="Calibri" panose="020F0502020204030204" pitchFamily="34" charset="0"/>
                        </a:rPr>
                        <a:t> </a:t>
                      </a:r>
                      <a:endParaRPr lang="it-IT" sz="75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BEBEB"/>
                    </a:solidFill>
                  </a:tcPr>
                </a:tc>
                <a:extLst>
                  <a:ext uri="{0D108BD9-81ED-4DB2-BD59-A6C34878D82A}">
                    <a16:rowId xmlns:a16="http://schemas.microsoft.com/office/drawing/2014/main" val="10008"/>
                  </a:ext>
                </a:extLst>
              </a:tr>
              <a:tr h="1480931">
                <a:tc>
                  <a:txBody>
                    <a:bodyPr/>
                    <a:lstStyle/>
                    <a:p>
                      <a:pPr marL="90805" marR="53975">
                        <a:lnSpc>
                          <a:spcPct val="113000"/>
                        </a:lnSpc>
                        <a:spcBef>
                          <a:spcPts val="520"/>
                        </a:spcBef>
                        <a:spcAft>
                          <a:spcPts val="0"/>
                        </a:spcAft>
                      </a:pPr>
                      <a:r>
                        <a:rPr lang="it-IT" sz="750">
                          <a:effectLst/>
                          <a:latin typeface="Georgia" panose="02040502050405020303" pitchFamily="18" charset="0"/>
                          <a:ea typeface="Calibri" panose="020F0502020204030204" pitchFamily="34" charset="0"/>
                          <a:cs typeface="Times New Roman" panose="02020603050405020304" pitchFamily="18" charset="0"/>
                        </a:rPr>
                        <a:t>Promuovere una mentalità</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integrata per accrescere la</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qualità delle informazioni sulla</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sostenibilità e la loro rilevanza</a:t>
                      </a:r>
                      <a:r>
                        <a:rPr lang="it-IT" sz="750" spc="200">
                          <a:effectLst/>
                          <a:latin typeface="Georgia" panose="02040502050405020303" pitchFamily="18" charset="0"/>
                          <a:ea typeface="Calibri" panose="020F0502020204030204" pitchFamily="34" charset="0"/>
                          <a:cs typeface="Times New Roman" panose="02020603050405020304" pitchFamily="18" charset="0"/>
                        </a:rPr>
                        <a:t> </a:t>
                      </a:r>
                      <a:r>
                        <a:rPr lang="it-IT" sz="750">
                          <a:effectLst/>
                          <a:latin typeface="Georgia" panose="02040502050405020303" pitchFamily="18" charset="0"/>
                          <a:ea typeface="Calibri" panose="020F0502020204030204" pitchFamily="34" charset="0"/>
                          <a:cs typeface="Times New Roman" panose="02020603050405020304" pitchFamily="18" charset="0"/>
                        </a:rPr>
                        <a:t>per il processo decisionale</a:t>
                      </a: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342900" marR="234315" lvl="0" indent="-342900">
                        <a:lnSpc>
                          <a:spcPct val="113000"/>
                        </a:lnSpc>
                        <a:spcBef>
                          <a:spcPts val="520"/>
                        </a:spcBef>
                        <a:spcAft>
                          <a:spcPts val="0"/>
                        </a:spcAft>
                        <a:buClr>
                          <a:srgbClr val="005288"/>
                        </a:buClr>
                        <a:buSzPts val="850"/>
                        <a:buFont typeface="Calibri" panose="020F0502020204030204" pitchFamily="34" charset="0"/>
                        <a:buChar char="•"/>
                        <a:tabLst>
                          <a:tab pos="196215"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Pensare</a:t>
                      </a:r>
                      <a:r>
                        <a:rPr lang="it-IT" sz="75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a</a:t>
                      </a:r>
                      <a:r>
                        <a:rPr lang="it-IT" sz="75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come</a:t>
                      </a:r>
                      <a:r>
                        <a:rPr lang="it-IT" sz="75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superare</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la</a:t>
                      </a:r>
                      <a:r>
                        <a:rPr lang="it-IT" sz="750" spc="-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separazione</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tra</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i</a:t>
                      </a:r>
                      <a:r>
                        <a:rPr lang="it-IT" sz="75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processi</a:t>
                      </a:r>
                      <a:r>
                        <a:rPr lang="it-IT" sz="750" spc="-1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di</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rendicontazione</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di sostenibilità e quelli di rendicontazione finanziaria, così da poter</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accrescere la qualità delle informazioni sulla sostenibilità ai fini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dell'assunzione delle decisioni e della rendicontazione.</a:t>
                      </a:r>
                    </a:p>
                    <a:p>
                      <a:pPr marL="342900" marR="308610" lvl="0" indent="-342900">
                        <a:lnSpc>
                          <a:spcPct val="113000"/>
                        </a:lnSpc>
                        <a:spcBef>
                          <a:spcPts val="495"/>
                        </a:spcBef>
                        <a:spcAft>
                          <a:spcPts val="0"/>
                        </a:spcAft>
                        <a:buClr>
                          <a:srgbClr val="005288"/>
                        </a:buClr>
                        <a:buSzPts val="850"/>
                        <a:buFont typeface="Calibri" panose="020F0502020204030204" pitchFamily="34" charset="0"/>
                        <a:buChar char="•"/>
                        <a:tabLst>
                          <a:tab pos="196215"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Consolidare e </a:t>
                      </a:r>
                      <a:r>
                        <a:rPr lang="it-IT" sz="750" spc="0" dirty="0" err="1">
                          <a:effectLst/>
                          <a:latin typeface="Georgia" panose="02040502050405020303" pitchFamily="18" charset="0"/>
                          <a:ea typeface="Calibri" panose="020F0502020204030204" pitchFamily="34" charset="0"/>
                          <a:cs typeface="Times New Roman" panose="02020603050405020304" pitchFamily="18" charset="0"/>
                        </a:rPr>
                        <a:t>priorizzare</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 le questioni e le informazioni rilevanti,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provenienti dai diversi team e da fonti esterne, sugli impatti della</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sostenibilità</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e</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sui</a:t>
                      </a:r>
                      <a:r>
                        <a:rPr lang="it-IT" sz="750" spc="-4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relativi</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rischi</a:t>
                      </a:r>
                      <a:r>
                        <a:rPr lang="it-IT" sz="75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e</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opportunità,</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e</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garantire</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l'integrazione</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di queste informazioni nella pianificazione, nelle analisi finanziarie e</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negli strumenti di controllo.</a:t>
                      </a:r>
                    </a:p>
                    <a:p>
                      <a:pPr marL="342900" marR="443230" lvl="0" indent="-342900">
                        <a:lnSpc>
                          <a:spcPct val="113000"/>
                        </a:lnSpc>
                        <a:spcBef>
                          <a:spcPts val="425"/>
                        </a:spcBef>
                        <a:spcAft>
                          <a:spcPts val="0"/>
                        </a:spcAft>
                        <a:buClr>
                          <a:srgbClr val="005288"/>
                        </a:buClr>
                        <a:buSzPts val="850"/>
                        <a:buFont typeface="Calibri" panose="020F0502020204030204" pitchFamily="34" charset="0"/>
                        <a:buChar char="•"/>
                        <a:tabLst>
                          <a:tab pos="196215" algn="l"/>
                        </a:tabLst>
                      </a:pPr>
                      <a:r>
                        <a:rPr lang="it-IT" sz="750" spc="0" dirty="0">
                          <a:effectLst/>
                          <a:latin typeface="Georgia" panose="02040502050405020303" pitchFamily="18" charset="0"/>
                          <a:ea typeface="Calibri" panose="020F0502020204030204" pitchFamily="34" charset="0"/>
                          <a:cs typeface="Times New Roman" panose="02020603050405020304" pitchFamily="18" charset="0"/>
                        </a:rPr>
                        <a:t>Applicare i principi e i controlli di rendicontazione finanziaria</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all'informativa sulla sostenibilità, al fine di rendere le informazioni</a:t>
                      </a:r>
                      <a:r>
                        <a:rPr lang="it-IT" sz="750" spc="20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affidabili,</a:t>
                      </a:r>
                      <a:r>
                        <a:rPr lang="it-IT" sz="75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rilevanti,</a:t>
                      </a:r>
                      <a:r>
                        <a:rPr lang="it-IT" sz="75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utili</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per</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le</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decisioni</a:t>
                      </a:r>
                      <a:r>
                        <a:rPr lang="it-IT" sz="75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e</a:t>
                      </a:r>
                      <a:r>
                        <a:rPr lang="it-IT" sz="750" spc="-2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tempestive,</a:t>
                      </a:r>
                      <a:r>
                        <a:rPr lang="it-IT" sz="75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e</a:t>
                      </a:r>
                      <a:r>
                        <a:rPr lang="it-IT" sz="750" spc="-2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accrescere</a:t>
                      </a:r>
                      <a:r>
                        <a:rPr lang="it-IT" sz="750" spc="-45"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0" dirty="0">
                          <a:effectLst/>
                          <a:latin typeface="Georgia" panose="02040502050405020303" pitchFamily="18" charset="0"/>
                          <a:ea typeface="Calibri" panose="020F0502020204030204" pitchFamily="34" charset="0"/>
                          <a:cs typeface="Times New Roman" panose="02020603050405020304" pitchFamily="18" charset="0"/>
                        </a:rPr>
                        <a:t>la</a:t>
                      </a:r>
                    </a:p>
                    <a:p>
                      <a:pPr marL="196215">
                        <a:spcAft>
                          <a:spcPts val="0"/>
                        </a:spcAft>
                      </a:pPr>
                      <a:r>
                        <a:rPr lang="it-IT" sz="750" dirty="0">
                          <a:effectLst/>
                          <a:latin typeface="Georgia" panose="02040502050405020303" pitchFamily="18" charset="0"/>
                          <a:ea typeface="Calibri" panose="020F0502020204030204" pitchFamily="34" charset="0"/>
                          <a:cs typeface="Times New Roman" panose="02020603050405020304" pitchFamily="18" charset="0"/>
                        </a:rPr>
                        <a:t>fiducia</a:t>
                      </a:r>
                      <a:r>
                        <a:rPr lang="it-IT" sz="750" spc="-45" dirty="0">
                          <a:effectLst/>
                          <a:latin typeface="Georgia" panose="02040502050405020303" pitchFamily="18" charset="0"/>
                          <a:ea typeface="Calibri" panose="020F0502020204030204" pitchFamily="34" charset="0"/>
                          <a:cs typeface="Times New Roman" panose="02020603050405020304" pitchFamily="18" charset="0"/>
                        </a:rPr>
                        <a:t> </a:t>
                      </a:r>
                      <a:r>
                        <a:rPr lang="it-IT" sz="750" dirty="0">
                          <a:effectLst/>
                          <a:latin typeface="Georgia" panose="02040502050405020303" pitchFamily="18" charset="0"/>
                          <a:ea typeface="Calibri" panose="020F0502020204030204" pitchFamily="34" charset="0"/>
                          <a:cs typeface="Times New Roman" panose="02020603050405020304" pitchFamily="18" charset="0"/>
                        </a:rPr>
                        <a:t>mediante</a:t>
                      </a:r>
                      <a:r>
                        <a:rPr lang="it-IT" sz="750" spc="-50" dirty="0">
                          <a:effectLst/>
                          <a:latin typeface="Georgia" panose="02040502050405020303" pitchFamily="18" charset="0"/>
                          <a:ea typeface="Calibri" panose="020F0502020204030204" pitchFamily="34" charset="0"/>
                          <a:cs typeface="Times New Roman" panose="02020603050405020304" pitchFamily="18" charset="0"/>
                        </a:rPr>
                        <a:t> </a:t>
                      </a:r>
                      <a:r>
                        <a:rPr lang="it-IT" sz="750" dirty="0">
                          <a:effectLst/>
                          <a:latin typeface="Georgia" panose="02040502050405020303" pitchFamily="18" charset="0"/>
                          <a:ea typeface="Calibri" panose="020F0502020204030204" pitchFamily="34" charset="0"/>
                          <a:cs typeface="Times New Roman" panose="02020603050405020304" pitchFamily="18" charset="0"/>
                        </a:rPr>
                        <a:t>attività</a:t>
                      </a:r>
                      <a:r>
                        <a:rPr lang="it-IT" sz="75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750" dirty="0">
                          <a:effectLst/>
                          <a:latin typeface="Georgia" panose="02040502050405020303" pitchFamily="18" charset="0"/>
                          <a:ea typeface="Calibri" panose="020F0502020204030204" pitchFamily="34" charset="0"/>
                          <a:cs typeface="Times New Roman" panose="02020603050405020304" pitchFamily="18" charset="0"/>
                        </a:rPr>
                        <a:t>di</a:t>
                      </a:r>
                      <a:r>
                        <a:rPr lang="it-IT" sz="750" spc="-45" dirty="0">
                          <a:effectLst/>
                          <a:latin typeface="Georgia" panose="02040502050405020303" pitchFamily="18" charset="0"/>
                          <a:ea typeface="Calibri" panose="020F0502020204030204" pitchFamily="34" charset="0"/>
                          <a:cs typeface="Times New Roman" panose="02020603050405020304" pitchFamily="18" charset="0"/>
                        </a:rPr>
                        <a:t> </a:t>
                      </a:r>
                      <a:r>
                        <a:rPr lang="it-IT" sz="750" dirty="0">
                          <a:effectLst/>
                          <a:latin typeface="Georgia" panose="02040502050405020303" pitchFamily="18" charset="0"/>
                          <a:ea typeface="Calibri" panose="020F0502020204030204" pitchFamily="34" charset="0"/>
                          <a:cs typeface="Times New Roman" panose="02020603050405020304" pitchFamily="18" charset="0"/>
                        </a:rPr>
                        <a:t>asseverazione</a:t>
                      </a:r>
                      <a:r>
                        <a:rPr lang="it-IT" sz="75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750" dirty="0">
                          <a:effectLst/>
                          <a:latin typeface="Georgia" panose="02040502050405020303" pitchFamily="18" charset="0"/>
                          <a:ea typeface="Calibri" panose="020F0502020204030204" pitchFamily="34" charset="0"/>
                          <a:cs typeface="Times New Roman" panose="02020603050405020304" pitchFamily="18" charset="0"/>
                        </a:rPr>
                        <a:t>interna</a:t>
                      </a:r>
                      <a:r>
                        <a:rPr lang="it-IT" sz="750" spc="-35" dirty="0">
                          <a:effectLst/>
                          <a:latin typeface="Georgia" panose="02040502050405020303" pitchFamily="18" charset="0"/>
                          <a:ea typeface="Calibri" panose="020F0502020204030204" pitchFamily="34" charset="0"/>
                          <a:cs typeface="Times New Roman" panose="02020603050405020304" pitchFamily="18" charset="0"/>
                        </a:rPr>
                        <a:t> </a:t>
                      </a:r>
                      <a:r>
                        <a:rPr lang="it-IT" sz="750" dirty="0">
                          <a:effectLst/>
                          <a:latin typeface="Georgia" panose="02040502050405020303" pitchFamily="18" charset="0"/>
                          <a:ea typeface="Calibri" panose="020F0502020204030204" pitchFamily="34" charset="0"/>
                          <a:cs typeface="Times New Roman" panose="02020603050405020304" pitchFamily="18" charset="0"/>
                        </a:rPr>
                        <a:t>ed</a:t>
                      </a:r>
                      <a:r>
                        <a:rPr lang="it-IT" sz="750" spc="-30" dirty="0">
                          <a:effectLst/>
                          <a:latin typeface="Georgia" panose="02040502050405020303" pitchFamily="18" charset="0"/>
                          <a:ea typeface="Calibri" panose="020F0502020204030204" pitchFamily="34" charset="0"/>
                          <a:cs typeface="Times New Roman" panose="02020603050405020304" pitchFamily="18" charset="0"/>
                        </a:rPr>
                        <a:t> </a:t>
                      </a:r>
                      <a:r>
                        <a:rPr lang="it-IT" sz="750" spc="-10" dirty="0">
                          <a:effectLst/>
                          <a:latin typeface="Georgia" panose="02040502050405020303" pitchFamily="18" charset="0"/>
                          <a:ea typeface="Calibri" panose="020F0502020204030204" pitchFamily="34" charset="0"/>
                          <a:cs typeface="Times New Roman" panose="02020603050405020304" pitchFamily="18" charset="0"/>
                        </a:rPr>
                        <a:t>esterna.</a:t>
                      </a:r>
                      <a:endParaRPr lang="it-IT" sz="75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tc>
                  <a:txBody>
                    <a:bodyPr/>
                    <a:lstStyle/>
                    <a:p>
                      <a:pPr marL="196850">
                        <a:spcAft>
                          <a:spcPts val="0"/>
                        </a:spcAft>
                      </a:pPr>
                      <a:r>
                        <a:rPr lang="it-IT" sz="750" dirty="0">
                          <a:effectLst/>
                          <a:latin typeface="Georgia" panose="02040502050405020303" pitchFamily="18" charset="0"/>
                          <a:ea typeface="Calibri" panose="020F0502020204030204" pitchFamily="34" charset="0"/>
                          <a:cs typeface="Calibri" panose="020F0502020204030204" pitchFamily="34" charset="0"/>
                        </a:rPr>
                        <a:t> </a:t>
                      </a:r>
                      <a:endParaRPr lang="it-IT" sz="750" dirty="0">
                        <a:effectLst/>
                        <a:latin typeface="Georgia" panose="02040502050405020303" pitchFamily="18" charset="0"/>
                        <a:ea typeface="Calibri" panose="020F0502020204030204" pitchFamily="34" charset="0"/>
                        <a:cs typeface="Times New Roman" panose="02020603050405020304" pitchFamily="18" charset="0"/>
                      </a:endParaRPr>
                    </a:p>
                  </a:txBody>
                  <a:tcPr marL="0" marR="0" marT="0" marB="0">
                    <a:lnL w="12700" cap="flat" cmpd="sng" algn="ctr">
                      <a:solidFill>
                        <a:srgbClr val="A7A9AC"/>
                      </a:solidFill>
                      <a:prstDash val="solid"/>
                      <a:round/>
                      <a:headEnd type="none" w="med" len="med"/>
                      <a:tailEnd type="none" w="med" len="med"/>
                    </a:lnL>
                    <a:lnR w="12700" cap="flat" cmpd="sng" algn="ctr">
                      <a:solidFill>
                        <a:srgbClr val="A7A9AC"/>
                      </a:solidFill>
                      <a:prstDash val="solid"/>
                      <a:round/>
                      <a:headEnd type="none" w="med" len="med"/>
                      <a:tailEnd type="none" w="med" len="med"/>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28017688"/>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29762"/>
            <a:ext cx="8927123" cy="738554"/>
          </a:xfrm>
        </p:spPr>
        <p:txBody>
          <a:bodyPr/>
          <a:lstStyle/>
          <a:p>
            <a:r>
              <a:rPr lang="it-IT" sz="2800" dirty="0">
                <a:solidFill>
                  <a:schemeClr val="accent6">
                    <a:lumMod val="75000"/>
                  </a:schemeClr>
                </a:solidFill>
                <a:latin typeface="Georgia" panose="02040502050405020303" pitchFamily="18" charset="0"/>
              </a:rPr>
              <a:t>LA GIURISPRUDENZA</a:t>
            </a:r>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z="1400" smtClean="0"/>
              <a:t>72</a:t>
            </a:fld>
            <a:endParaRPr lang="it-IT" dirty="0"/>
          </a:p>
        </p:txBody>
      </p:sp>
      <p:graphicFrame>
        <p:nvGraphicFramePr>
          <p:cNvPr id="7" name="Diagramma 6"/>
          <p:cNvGraphicFramePr/>
          <p:nvPr>
            <p:extLst>
              <p:ext uri="{D42A27DB-BD31-4B8C-83A1-F6EECF244321}">
                <p14:modId xmlns:p14="http://schemas.microsoft.com/office/powerpoint/2010/main" val="3229150178"/>
              </p:ext>
            </p:extLst>
          </p:nvPr>
        </p:nvGraphicFramePr>
        <p:xfrm>
          <a:off x="288381" y="1676295"/>
          <a:ext cx="8803053" cy="44765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7310577"/>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6"/>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600" b="0"/>
              <a:t>73</a:t>
            </a:fld>
            <a:endParaRPr sz="1600" b="0"/>
          </a:p>
        </p:txBody>
      </p:sp>
      <p:sp>
        <p:nvSpPr>
          <p:cNvPr id="476" name="Google Shape;476;p36"/>
          <p:cNvSpPr/>
          <p:nvPr/>
        </p:nvSpPr>
        <p:spPr>
          <a:xfrm>
            <a:off x="359679" y="667731"/>
            <a:ext cx="7210498"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it-IT" sz="2400" dirty="0">
                <a:solidFill>
                  <a:schemeClr val="accent6">
                    <a:lumMod val="75000"/>
                  </a:schemeClr>
                </a:solidFill>
                <a:latin typeface="Georgia"/>
                <a:ea typeface="Georgia"/>
                <a:cs typeface="Georgia"/>
                <a:sym typeface="Georgia"/>
              </a:rPr>
              <a:t>LA GIURISPRUDENZA: RIFLESSIONI</a:t>
            </a:r>
            <a:endParaRPr sz="1800" dirty="0">
              <a:solidFill>
                <a:schemeClr val="accent6">
                  <a:lumMod val="75000"/>
                </a:schemeClr>
              </a:solidFill>
            </a:endParaRPr>
          </a:p>
        </p:txBody>
      </p:sp>
      <p:sp>
        <p:nvSpPr>
          <p:cNvPr id="477" name="Google Shape;477;p36"/>
          <p:cNvSpPr txBox="1"/>
          <p:nvPr/>
        </p:nvSpPr>
        <p:spPr>
          <a:xfrm>
            <a:off x="152400" y="1104900"/>
            <a:ext cx="9547200" cy="1511409"/>
          </a:xfrm>
          <a:prstGeom prst="rect">
            <a:avLst/>
          </a:prstGeom>
          <a:noFill/>
          <a:ln>
            <a:noFill/>
          </a:ln>
        </p:spPr>
        <p:txBody>
          <a:bodyPr spcFirstLastPara="1" wrap="square" lIns="91425" tIns="91425" rIns="91425" bIns="91425" anchor="t" anchorCtr="0">
            <a:spAutoFit/>
          </a:bodyPr>
          <a:lstStyle/>
          <a:p>
            <a:pPr marL="293370" lvl="0" indent="-35560" algn="just" rtl="0">
              <a:spcBef>
                <a:spcPts val="380"/>
              </a:spcBef>
              <a:spcAft>
                <a:spcPts val="0"/>
              </a:spcAft>
              <a:buNone/>
            </a:pPr>
            <a:r>
              <a:rPr lang="it-IT" dirty="0">
                <a:solidFill>
                  <a:srgbClr val="3C3C3C"/>
                </a:solidFill>
                <a:latin typeface="Georgia" panose="02040502050405020303" pitchFamily="18" charset="0"/>
                <a:ea typeface="Calibri"/>
                <a:cs typeface="Calibri"/>
                <a:sym typeface="Calibri"/>
              </a:rPr>
              <a:t>L’ufficio del Massimario della Cassazione (relazione n. 87 del 15/09/2022) ha definito la presenza di adeguati assetti come:</a:t>
            </a:r>
          </a:p>
          <a:p>
            <a:pPr marL="259080" marR="478155" lvl="0" indent="34290" algn="just" rtl="0">
              <a:lnSpc>
                <a:spcPct val="97916"/>
              </a:lnSpc>
              <a:spcBef>
                <a:spcPts val="0"/>
              </a:spcBef>
              <a:spcAft>
                <a:spcPts val="0"/>
              </a:spcAft>
              <a:buNone/>
            </a:pPr>
            <a:r>
              <a:rPr lang="it-IT" dirty="0">
                <a:solidFill>
                  <a:srgbClr val="3C3C3C"/>
                </a:solidFill>
                <a:latin typeface="Georgia" panose="02040502050405020303" pitchFamily="18" charset="0"/>
                <a:ea typeface="Calibri"/>
                <a:cs typeface="Calibri"/>
                <a:sym typeface="Calibri"/>
              </a:rPr>
              <a:t>“</a:t>
            </a:r>
            <a:r>
              <a:rPr lang="it-IT" b="1" i="1" dirty="0">
                <a:solidFill>
                  <a:srgbClr val="3C3C3C"/>
                </a:solidFill>
                <a:latin typeface="Georgia" panose="02040502050405020303" pitchFamily="18" charset="0"/>
                <a:ea typeface="Calibri"/>
                <a:cs typeface="Calibri"/>
                <a:sym typeface="Calibri"/>
              </a:rPr>
              <a:t>un perno centrale del sistema di </a:t>
            </a:r>
            <a:r>
              <a:rPr lang="it-IT" b="1" i="1" dirty="0" err="1">
                <a:solidFill>
                  <a:srgbClr val="3C3C3C"/>
                </a:solidFill>
                <a:latin typeface="Georgia" panose="02040502050405020303" pitchFamily="18" charset="0"/>
                <a:ea typeface="Calibri"/>
                <a:cs typeface="Calibri"/>
                <a:sym typeface="Calibri"/>
              </a:rPr>
              <a:t>early</a:t>
            </a:r>
            <a:r>
              <a:rPr lang="it-IT" b="1" i="1" dirty="0">
                <a:solidFill>
                  <a:srgbClr val="3C3C3C"/>
                </a:solidFill>
                <a:latin typeface="Georgia" panose="02040502050405020303" pitchFamily="18" charset="0"/>
                <a:ea typeface="Calibri"/>
                <a:cs typeface="Calibri"/>
                <a:sym typeface="Calibri"/>
              </a:rPr>
              <a:t> warning, destinato a favorire l’emersione tempestiva della crisi di impresa, sul presupposto che affrontare tardivamente tale situazione, quando ormai si è verificata la perdita della continuità aziendale, rappresenta un danno per l’intero sistema economico e per gli stessi creditori …</a:t>
            </a:r>
            <a:r>
              <a:rPr lang="it-IT" b="1" dirty="0">
                <a:solidFill>
                  <a:srgbClr val="3C3C3C"/>
                </a:solidFill>
                <a:latin typeface="Georgia" panose="02040502050405020303" pitchFamily="18" charset="0"/>
                <a:ea typeface="Calibri"/>
                <a:cs typeface="Calibri"/>
                <a:sym typeface="Calibri"/>
              </a:rPr>
              <a:t>”.</a:t>
            </a:r>
            <a:endParaRPr b="1" dirty="0">
              <a:latin typeface="Georgia" panose="02040502050405020303" pitchFamily="18" charset="0"/>
            </a:endParaRPr>
          </a:p>
        </p:txBody>
      </p:sp>
      <p:grpSp>
        <p:nvGrpSpPr>
          <p:cNvPr id="478" name="Google Shape;478;p36"/>
          <p:cNvGrpSpPr/>
          <p:nvPr/>
        </p:nvGrpSpPr>
        <p:grpSpPr>
          <a:xfrm>
            <a:off x="470800" y="3648808"/>
            <a:ext cx="1577808" cy="1551858"/>
            <a:chOff x="0" y="0"/>
            <a:chExt cx="2051050" cy="2538725"/>
          </a:xfrm>
        </p:grpSpPr>
        <p:sp>
          <p:nvSpPr>
            <p:cNvPr id="479" name="Google Shape;479;p36"/>
            <p:cNvSpPr/>
            <p:nvPr/>
          </p:nvSpPr>
          <p:spPr>
            <a:xfrm>
              <a:off x="0" y="0"/>
              <a:ext cx="2051050" cy="253872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6"/>
            <p:cNvSpPr/>
            <p:nvPr/>
          </p:nvSpPr>
          <p:spPr>
            <a:xfrm>
              <a:off x="11112" y="11112"/>
              <a:ext cx="2028825" cy="2516505"/>
            </a:xfrm>
            <a:custGeom>
              <a:avLst/>
              <a:gdLst/>
              <a:ahLst/>
              <a:cxnLst/>
              <a:rect l="l" t="t" r="r" b="b"/>
              <a:pathLst>
                <a:path w="2028825" h="2516505" extrusionOk="0">
                  <a:moveTo>
                    <a:pt x="1014222" y="0"/>
                  </a:moveTo>
                  <a:lnTo>
                    <a:pt x="0" y="0"/>
                  </a:lnTo>
                  <a:lnTo>
                    <a:pt x="1014222" y="1258062"/>
                  </a:lnTo>
                  <a:lnTo>
                    <a:pt x="0" y="2516124"/>
                  </a:lnTo>
                  <a:lnTo>
                    <a:pt x="1014222" y="2516124"/>
                  </a:lnTo>
                  <a:lnTo>
                    <a:pt x="2028444" y="1258062"/>
                  </a:lnTo>
                  <a:lnTo>
                    <a:pt x="1014222" y="0"/>
                  </a:lnTo>
                  <a:close/>
                </a:path>
              </a:pathLst>
            </a:custGeom>
            <a:solidFill>
              <a:srgbClr val="1A315F"/>
            </a:solidFill>
            <a:ln>
              <a:noFill/>
            </a:ln>
          </p:spPr>
        </p:sp>
        <p:sp>
          <p:nvSpPr>
            <p:cNvPr id="481" name="Google Shape;481;p36"/>
            <p:cNvSpPr/>
            <p:nvPr/>
          </p:nvSpPr>
          <p:spPr>
            <a:xfrm>
              <a:off x="11112" y="11112"/>
              <a:ext cx="2028825" cy="2516505"/>
            </a:xfrm>
            <a:custGeom>
              <a:avLst/>
              <a:gdLst/>
              <a:ahLst/>
              <a:cxnLst/>
              <a:rect l="l" t="t" r="r" b="b"/>
              <a:pathLst>
                <a:path w="2028825" h="2516505" extrusionOk="0">
                  <a:moveTo>
                    <a:pt x="0" y="0"/>
                  </a:moveTo>
                  <a:lnTo>
                    <a:pt x="1014222" y="0"/>
                  </a:lnTo>
                  <a:lnTo>
                    <a:pt x="2028444" y="1258062"/>
                  </a:lnTo>
                  <a:lnTo>
                    <a:pt x="1014222" y="2516124"/>
                  </a:lnTo>
                  <a:lnTo>
                    <a:pt x="0" y="2516124"/>
                  </a:lnTo>
                  <a:lnTo>
                    <a:pt x="1014222" y="1258062"/>
                  </a:lnTo>
                  <a:lnTo>
                    <a:pt x="0" y="0"/>
                  </a:lnTo>
                  <a:close/>
                </a:path>
              </a:pathLst>
            </a:custGeom>
            <a:noFill/>
            <a:ln w="22225" cap="flat" cmpd="sng">
              <a:solidFill>
                <a:srgbClr val="050F23"/>
              </a:solidFill>
              <a:prstDash val="solid"/>
              <a:round/>
              <a:headEnd type="none" w="sm" len="sm"/>
              <a:tailEnd type="none" w="sm" len="sm"/>
            </a:ln>
          </p:spPr>
        </p:sp>
      </p:grpSp>
      <p:sp>
        <p:nvSpPr>
          <p:cNvPr id="482" name="Google Shape;482;p36"/>
          <p:cNvSpPr/>
          <p:nvPr/>
        </p:nvSpPr>
        <p:spPr>
          <a:xfrm>
            <a:off x="2397125" y="2565650"/>
            <a:ext cx="7308844" cy="3828688"/>
          </a:xfrm>
          <a:custGeom>
            <a:avLst/>
            <a:gdLst/>
            <a:ahLst/>
            <a:cxnLst/>
            <a:rect l="l" t="t" r="r" b="b"/>
            <a:pathLst>
              <a:path w="8425180" h="3164205" extrusionOk="0">
                <a:moveTo>
                  <a:pt x="0" y="0"/>
                </a:moveTo>
                <a:lnTo>
                  <a:pt x="8424672" y="0"/>
                </a:lnTo>
                <a:lnTo>
                  <a:pt x="8424672" y="3163824"/>
                </a:lnTo>
                <a:lnTo>
                  <a:pt x="0" y="3163824"/>
                </a:lnTo>
                <a:lnTo>
                  <a:pt x="0" y="0"/>
                </a:lnTo>
                <a:close/>
              </a:path>
            </a:pathLst>
          </a:custGeom>
          <a:noFill/>
          <a:ln w="22225" cap="flat" cmpd="sng">
            <a:solidFill>
              <a:srgbClr val="4590B8"/>
            </a:solidFill>
            <a:prstDash val="solid"/>
            <a:round/>
            <a:headEnd type="none" w="sm" len="sm"/>
            <a:tailEnd type="none" w="sm" len="sm"/>
          </a:ln>
        </p:spPr>
      </p:sp>
      <p:sp>
        <p:nvSpPr>
          <p:cNvPr id="483" name="Google Shape;483;p36"/>
          <p:cNvSpPr txBox="1"/>
          <p:nvPr/>
        </p:nvSpPr>
        <p:spPr>
          <a:xfrm>
            <a:off x="2487075" y="2584700"/>
            <a:ext cx="7308900" cy="383486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1000" dirty="0">
                <a:solidFill>
                  <a:srgbClr val="3C3C3C"/>
                </a:solidFill>
                <a:latin typeface="Georgia" panose="02040502050405020303" pitchFamily="18" charset="0"/>
                <a:ea typeface="Calibri"/>
                <a:cs typeface="Calibri"/>
                <a:sym typeface="Calibri"/>
              </a:rPr>
              <a:t>In evidenze i 12 punti tratti dalla analizzata giurisprudenza:</a:t>
            </a:r>
            <a:endParaRPr sz="1000" dirty="0">
              <a:solidFill>
                <a:schemeClr val="dk1"/>
              </a:solidFill>
              <a:latin typeface="Georgia" panose="02040502050405020303" pitchFamily="18" charset="0"/>
              <a:ea typeface="Calibri"/>
              <a:cs typeface="Calibri"/>
              <a:sym typeface="Calibri"/>
            </a:endParaRPr>
          </a:p>
          <a:p>
            <a:pPr marL="457200" lvl="0" indent="-292100" algn="l" rtl="0">
              <a:lnSpc>
                <a:spcPct val="100833"/>
              </a:lnSpc>
              <a:spcBef>
                <a:spcPts val="1180"/>
              </a:spcBef>
              <a:spcAft>
                <a:spcPts val="0"/>
              </a:spcAft>
              <a:buClr>
                <a:srgbClr val="3C3C3C"/>
              </a:buClr>
              <a:buSzPts val="1000"/>
              <a:buFont typeface="Calibri"/>
              <a:buAutoNum type="arabicParenR"/>
            </a:pPr>
            <a:r>
              <a:rPr lang="it-IT" sz="1000" dirty="0">
                <a:solidFill>
                  <a:srgbClr val="3C3C3C"/>
                </a:solidFill>
                <a:latin typeface="Georgia" panose="02040502050405020303" pitchFamily="18" charset="0"/>
                <a:ea typeface="Calibri"/>
                <a:cs typeface="Calibri"/>
                <a:sym typeface="Calibri"/>
              </a:rPr>
              <a:t>il </a:t>
            </a:r>
            <a:r>
              <a:rPr lang="it-IT" sz="1000" b="1" dirty="0">
                <a:solidFill>
                  <a:srgbClr val="3C3C3C"/>
                </a:solidFill>
                <a:latin typeface="Georgia" panose="02040502050405020303" pitchFamily="18" charset="0"/>
                <a:ea typeface="Calibri"/>
                <a:cs typeface="Calibri"/>
                <a:sym typeface="Calibri"/>
              </a:rPr>
              <a:t>dovere di istituire adeguati assetti per imprenditori e per gli amministratori è un obbligo di legge</a:t>
            </a:r>
            <a:r>
              <a:rPr lang="it-IT" sz="1000" dirty="0">
                <a:solidFill>
                  <a:srgbClr val="3C3C3C"/>
                </a:solidFill>
                <a:latin typeface="Georgia" panose="02040502050405020303" pitchFamily="18" charset="0"/>
                <a:ea typeface="Calibri"/>
                <a:cs typeface="Calibri"/>
                <a:sym typeface="Calibri"/>
              </a:rPr>
              <a:t>;</a:t>
            </a:r>
            <a:endParaRPr sz="1000" dirty="0">
              <a:solidFill>
                <a:schemeClr val="dk1"/>
              </a:solidFill>
              <a:latin typeface="Georgia" panose="02040502050405020303" pitchFamily="18" charset="0"/>
              <a:ea typeface="Calibri"/>
              <a:cs typeface="Calibri"/>
              <a:sym typeface="Calibri"/>
            </a:endParaRPr>
          </a:p>
          <a:p>
            <a:pPr marL="457200" marR="581025" lvl="0" indent="-292100" algn="l" rtl="0">
              <a:lnSpc>
                <a:spcPct val="97916"/>
              </a:lnSpc>
              <a:spcBef>
                <a:spcPts val="0"/>
              </a:spcBef>
              <a:spcAft>
                <a:spcPts val="0"/>
              </a:spcAft>
              <a:buClr>
                <a:srgbClr val="3C3C3C"/>
              </a:buClr>
              <a:buSzPts val="1000"/>
              <a:buFont typeface="Calibri"/>
              <a:buAutoNum type="arabicParenR"/>
            </a:pPr>
            <a:r>
              <a:rPr lang="it-IT" sz="1000" dirty="0">
                <a:solidFill>
                  <a:srgbClr val="3C3C3C"/>
                </a:solidFill>
                <a:latin typeface="Georgia" panose="02040502050405020303" pitchFamily="18" charset="0"/>
                <a:ea typeface="Calibri"/>
                <a:cs typeface="Calibri"/>
                <a:sym typeface="Calibri"/>
              </a:rPr>
              <a:t>il </a:t>
            </a:r>
            <a:r>
              <a:rPr lang="it-IT" sz="1000" b="1" dirty="0">
                <a:solidFill>
                  <a:srgbClr val="3C3C3C"/>
                </a:solidFill>
                <a:latin typeface="Georgia" panose="02040502050405020303" pitchFamily="18" charset="0"/>
                <a:ea typeface="Calibri"/>
                <a:cs typeface="Calibri"/>
                <a:sym typeface="Calibri"/>
              </a:rPr>
              <a:t>dovere di istituire adeguati assetti in chiave preventiva rispetto alla emersione della crisi e della perdita della continuità aziendale è fattispecie quasi più grave per le imprese in situazione di equilibrio economico finanziario rispetto a quelle in crisi</a:t>
            </a:r>
            <a:r>
              <a:rPr lang="it-IT" sz="1000" dirty="0">
                <a:solidFill>
                  <a:srgbClr val="3C3C3C"/>
                </a:solidFill>
                <a:latin typeface="Georgia" panose="02040502050405020303" pitchFamily="18" charset="0"/>
                <a:ea typeface="Calibri"/>
                <a:cs typeface="Calibri"/>
                <a:sym typeface="Calibri"/>
              </a:rPr>
              <a:t>;</a:t>
            </a:r>
            <a:endParaRPr sz="1000" dirty="0">
              <a:solidFill>
                <a:schemeClr val="dk1"/>
              </a:solidFill>
              <a:latin typeface="Georgia" panose="02040502050405020303" pitchFamily="18" charset="0"/>
              <a:ea typeface="Calibri"/>
              <a:cs typeface="Calibri"/>
              <a:sym typeface="Calibri"/>
            </a:endParaRPr>
          </a:p>
          <a:p>
            <a:pPr marL="457200" marR="584200" lvl="0" indent="-292100" algn="just" rtl="0">
              <a:lnSpc>
                <a:spcPct val="96666"/>
              </a:lnSpc>
              <a:spcBef>
                <a:spcPts val="0"/>
              </a:spcBef>
              <a:spcAft>
                <a:spcPts val="0"/>
              </a:spcAft>
              <a:buClr>
                <a:srgbClr val="3C3C3C"/>
              </a:buClr>
              <a:buSzPts val="1000"/>
              <a:buAutoNum type="arabicParenR"/>
            </a:pPr>
            <a:r>
              <a:rPr lang="it-IT" sz="1000" dirty="0">
                <a:solidFill>
                  <a:srgbClr val="3C3C3C"/>
                </a:solidFill>
                <a:latin typeface="Georgia" panose="02040502050405020303" pitchFamily="18" charset="0"/>
                <a:ea typeface="Calibri"/>
                <a:cs typeface="Calibri"/>
                <a:sym typeface="Calibri"/>
              </a:rPr>
              <a:t>l’operato degli amministratori che non rispettano le indicazioni di cui al 2</a:t>
            </a:r>
            <a:r>
              <a:rPr lang="it-IT" sz="1000" dirty="0">
                <a:solidFill>
                  <a:srgbClr val="3C3C3C"/>
                </a:solidFill>
                <a:latin typeface="Georgia" panose="02040502050405020303" pitchFamily="18" charset="0"/>
                <a:ea typeface="Times New Roman"/>
                <a:cs typeface="Times New Roman"/>
                <a:sym typeface="Times New Roman"/>
              </a:rPr>
              <a:t>° </a:t>
            </a:r>
            <a:r>
              <a:rPr lang="it-IT" sz="1000" dirty="0">
                <a:solidFill>
                  <a:srgbClr val="3C3C3C"/>
                </a:solidFill>
                <a:latin typeface="Georgia" panose="02040502050405020303" pitchFamily="18" charset="0"/>
                <a:ea typeface="Calibri"/>
                <a:cs typeface="Calibri"/>
                <a:sym typeface="Calibri"/>
              </a:rPr>
              <a:t>co dell’art. 2086 cc è insindacabile nel limite del </a:t>
            </a:r>
            <a:r>
              <a:rPr lang="it-IT" sz="1000" b="1" dirty="0">
                <a:solidFill>
                  <a:srgbClr val="3C3C3C"/>
                </a:solidFill>
                <a:latin typeface="Georgia" panose="02040502050405020303" pitchFamily="18" charset="0"/>
                <a:ea typeface="Calibri"/>
                <a:cs typeface="Calibri"/>
                <a:sym typeface="Calibri"/>
              </a:rPr>
              <a:t>corretto agire gestionale (Business </a:t>
            </a:r>
            <a:r>
              <a:rPr lang="it-IT" sz="1000" b="1" dirty="0" err="1">
                <a:solidFill>
                  <a:srgbClr val="3C3C3C"/>
                </a:solidFill>
                <a:latin typeface="Georgia" panose="02040502050405020303" pitchFamily="18" charset="0"/>
                <a:ea typeface="Calibri"/>
                <a:cs typeface="Calibri"/>
                <a:sym typeface="Calibri"/>
              </a:rPr>
              <a:t>Judgement</a:t>
            </a:r>
            <a:r>
              <a:rPr lang="it-IT" sz="1000" b="1" dirty="0">
                <a:solidFill>
                  <a:srgbClr val="3C3C3C"/>
                </a:solidFill>
                <a:latin typeface="Georgia" panose="02040502050405020303" pitchFamily="18" charset="0"/>
                <a:ea typeface="Calibri"/>
                <a:cs typeface="Calibri"/>
                <a:sym typeface="Calibri"/>
              </a:rPr>
              <a:t> Rule), come previsto dalle norme civilistiche</a:t>
            </a:r>
            <a:r>
              <a:rPr lang="it-IT" sz="1000" dirty="0">
                <a:solidFill>
                  <a:srgbClr val="3C3C3C"/>
                </a:solidFill>
                <a:latin typeface="Georgia" panose="02040502050405020303" pitchFamily="18" charset="0"/>
                <a:ea typeface="Calibri"/>
                <a:cs typeface="Calibri"/>
                <a:sym typeface="Calibri"/>
              </a:rPr>
              <a:t>;</a:t>
            </a:r>
            <a:endParaRPr sz="1000" dirty="0">
              <a:solidFill>
                <a:schemeClr val="dk1"/>
              </a:solidFill>
              <a:latin typeface="Georgia" panose="02040502050405020303" pitchFamily="18" charset="0"/>
              <a:ea typeface="Calibri"/>
              <a:cs typeface="Calibri"/>
              <a:sym typeface="Calibri"/>
            </a:endParaRPr>
          </a:p>
          <a:p>
            <a:pPr marL="457200" lvl="0" indent="-292100" algn="l" rtl="0">
              <a:spcBef>
                <a:spcPts val="0"/>
              </a:spcBef>
              <a:spcAft>
                <a:spcPts val="0"/>
              </a:spcAft>
              <a:buClr>
                <a:srgbClr val="3C3C3C"/>
              </a:buClr>
              <a:buSzPts val="1000"/>
              <a:buFont typeface="Calibri"/>
              <a:buAutoNum type="arabicParenR"/>
            </a:pPr>
            <a:r>
              <a:rPr lang="it-IT" sz="1000" dirty="0">
                <a:solidFill>
                  <a:srgbClr val="3C3C3C"/>
                </a:solidFill>
                <a:latin typeface="Georgia" panose="02040502050405020303" pitchFamily="18" charset="0"/>
                <a:ea typeface="Calibri"/>
                <a:cs typeface="Calibri"/>
                <a:sym typeface="Calibri"/>
              </a:rPr>
              <a:t>l’adeguatezza degli assetti è situazione a contenuto flessibile e variabile che risponde ai canoni di legge se la scelta è razionale o ragionevole;</a:t>
            </a:r>
            <a:endParaRPr sz="1000" dirty="0">
              <a:solidFill>
                <a:schemeClr val="dk1"/>
              </a:solidFill>
              <a:latin typeface="Georgia" panose="02040502050405020303" pitchFamily="18" charset="0"/>
              <a:ea typeface="Calibri"/>
              <a:cs typeface="Calibri"/>
              <a:sym typeface="Calibri"/>
            </a:endParaRPr>
          </a:p>
          <a:p>
            <a:pPr marL="457200" lvl="0" indent="-292100" algn="l" rtl="0">
              <a:spcBef>
                <a:spcPts val="0"/>
              </a:spcBef>
              <a:spcAft>
                <a:spcPts val="0"/>
              </a:spcAft>
              <a:buClr>
                <a:srgbClr val="3C3C3C"/>
              </a:buClr>
              <a:buSzPts val="1000"/>
              <a:buFont typeface="Calibri"/>
              <a:buAutoNum type="arabicParenR"/>
            </a:pPr>
            <a:r>
              <a:rPr lang="it-IT" sz="1000" dirty="0">
                <a:solidFill>
                  <a:srgbClr val="3C3C3C"/>
                </a:solidFill>
                <a:latin typeface="Georgia" panose="02040502050405020303" pitchFamily="18" charset="0"/>
                <a:ea typeface="Calibri"/>
                <a:cs typeface="Calibri"/>
                <a:sym typeface="Calibri"/>
              </a:rPr>
              <a:t>gli </a:t>
            </a:r>
            <a:r>
              <a:rPr lang="it-IT" sz="1000" b="1" dirty="0">
                <a:solidFill>
                  <a:srgbClr val="3C3C3C"/>
                </a:solidFill>
                <a:latin typeface="Georgia" panose="02040502050405020303" pitchFamily="18" charset="0"/>
                <a:ea typeface="Calibri"/>
                <a:cs typeface="Calibri"/>
                <a:sym typeface="Calibri"/>
              </a:rPr>
              <a:t>amministratori sono responsabili di gravi irregolarità ex art. 2409 cc nel caso non predispongano adeguati assetti</a:t>
            </a:r>
            <a:r>
              <a:rPr lang="it-IT" sz="1000" dirty="0">
                <a:solidFill>
                  <a:srgbClr val="3C3C3C"/>
                </a:solidFill>
                <a:latin typeface="Georgia" panose="02040502050405020303" pitchFamily="18" charset="0"/>
                <a:ea typeface="Calibri"/>
                <a:cs typeface="Calibri"/>
                <a:sym typeface="Calibri"/>
              </a:rPr>
              <a:t>;</a:t>
            </a:r>
            <a:endParaRPr sz="1000" dirty="0">
              <a:solidFill>
                <a:schemeClr val="dk1"/>
              </a:solidFill>
              <a:latin typeface="Georgia" panose="02040502050405020303" pitchFamily="18" charset="0"/>
              <a:ea typeface="Calibri"/>
              <a:cs typeface="Calibri"/>
              <a:sym typeface="Calibri"/>
            </a:endParaRPr>
          </a:p>
          <a:p>
            <a:pPr marL="457200" lvl="0" indent="-292100" algn="l" rtl="0">
              <a:spcBef>
                <a:spcPts val="0"/>
              </a:spcBef>
              <a:spcAft>
                <a:spcPts val="0"/>
              </a:spcAft>
              <a:buClr>
                <a:srgbClr val="3C3C3C"/>
              </a:buClr>
              <a:buSzPts val="1000"/>
              <a:buFont typeface="Calibri"/>
              <a:buAutoNum type="arabicParenR"/>
            </a:pPr>
            <a:r>
              <a:rPr lang="it-IT" sz="1000" dirty="0">
                <a:solidFill>
                  <a:srgbClr val="3C3C3C"/>
                </a:solidFill>
                <a:latin typeface="Georgia" panose="02040502050405020303" pitchFamily="18" charset="0"/>
                <a:ea typeface="Calibri"/>
                <a:cs typeface="Calibri"/>
                <a:sym typeface="Calibri"/>
              </a:rPr>
              <a:t>l’obbligo di dotarsi di adeguati assetti ha particolare rilievo in chiave prospettica;</a:t>
            </a:r>
            <a:endParaRPr sz="1000" dirty="0">
              <a:solidFill>
                <a:schemeClr val="dk1"/>
              </a:solidFill>
              <a:latin typeface="Georgia" panose="02040502050405020303" pitchFamily="18" charset="0"/>
              <a:ea typeface="Calibri"/>
              <a:cs typeface="Calibri"/>
              <a:sym typeface="Calibri"/>
            </a:endParaRPr>
          </a:p>
          <a:p>
            <a:pPr marL="457200" lvl="0" indent="-292100" algn="l" rtl="0">
              <a:spcBef>
                <a:spcPts val="0"/>
              </a:spcBef>
              <a:spcAft>
                <a:spcPts val="0"/>
              </a:spcAft>
              <a:buClr>
                <a:srgbClr val="3C3C3C"/>
              </a:buClr>
              <a:buSzPts val="1000"/>
              <a:buFont typeface="Calibri"/>
              <a:buAutoNum type="arabicParenR"/>
            </a:pPr>
            <a:r>
              <a:rPr lang="it-IT" sz="1000" dirty="0">
                <a:solidFill>
                  <a:srgbClr val="3C3C3C"/>
                </a:solidFill>
                <a:latin typeface="Georgia" panose="02040502050405020303" pitchFamily="18" charset="0"/>
                <a:ea typeface="Calibri"/>
                <a:cs typeface="Calibri"/>
                <a:sym typeface="Calibri"/>
              </a:rPr>
              <a:t>l’obbligo imposto dall’art. 2086 cc risulta finalizzato alla corretta gestione dell’impresa nella sua generale accezione;</a:t>
            </a:r>
            <a:endParaRPr sz="1000" dirty="0">
              <a:solidFill>
                <a:schemeClr val="dk1"/>
              </a:solidFill>
              <a:latin typeface="Georgia" panose="02040502050405020303" pitchFamily="18" charset="0"/>
              <a:ea typeface="Calibri"/>
              <a:cs typeface="Calibri"/>
              <a:sym typeface="Calibri"/>
            </a:endParaRPr>
          </a:p>
          <a:p>
            <a:pPr marL="457200" marR="581660" lvl="0" indent="-292100" algn="just" rtl="0">
              <a:lnSpc>
                <a:spcPct val="97916"/>
              </a:lnSpc>
              <a:spcBef>
                <a:spcPts val="0"/>
              </a:spcBef>
              <a:spcAft>
                <a:spcPts val="0"/>
              </a:spcAft>
              <a:buClr>
                <a:srgbClr val="3C3C3C"/>
              </a:buClr>
              <a:buSzPts val="1000"/>
              <a:buFont typeface="Calibri"/>
              <a:buAutoNum type="arabicParenR"/>
            </a:pPr>
            <a:r>
              <a:rPr lang="it-IT" sz="1000" dirty="0">
                <a:solidFill>
                  <a:srgbClr val="3C3C3C"/>
                </a:solidFill>
                <a:latin typeface="Georgia" panose="02040502050405020303" pitchFamily="18" charset="0"/>
                <a:ea typeface="Calibri"/>
                <a:cs typeface="Calibri"/>
                <a:sym typeface="Calibri"/>
              </a:rPr>
              <a:t>il rispetto dell’obbligo sub 7 non può limitarsi a deleghe agli amministratori ma impone una precisa individuazione e indicazione riferiti alla struttura degli assetti organizzativi, amministrativi e contabili;</a:t>
            </a:r>
            <a:endParaRPr sz="1000" dirty="0">
              <a:solidFill>
                <a:schemeClr val="dk1"/>
              </a:solidFill>
              <a:latin typeface="Georgia" panose="02040502050405020303" pitchFamily="18" charset="0"/>
              <a:ea typeface="Calibri"/>
              <a:cs typeface="Calibri"/>
              <a:sym typeface="Calibri"/>
            </a:endParaRPr>
          </a:p>
          <a:p>
            <a:pPr marL="457200" lvl="0" indent="-292100" algn="l" rtl="0">
              <a:lnSpc>
                <a:spcPct val="99583"/>
              </a:lnSpc>
              <a:spcBef>
                <a:spcPts val="0"/>
              </a:spcBef>
              <a:spcAft>
                <a:spcPts val="0"/>
              </a:spcAft>
              <a:buClr>
                <a:srgbClr val="3C3C3C"/>
              </a:buClr>
              <a:buSzPts val="1000"/>
              <a:buFont typeface="Calibri"/>
              <a:buAutoNum type="arabicParenR"/>
            </a:pPr>
            <a:r>
              <a:rPr lang="it-IT" sz="1000" dirty="0">
                <a:solidFill>
                  <a:srgbClr val="3C3C3C"/>
                </a:solidFill>
                <a:latin typeface="Georgia" panose="02040502050405020303" pitchFamily="18" charset="0"/>
                <a:ea typeface="Calibri"/>
                <a:cs typeface="Calibri"/>
                <a:sym typeface="Calibri"/>
              </a:rPr>
              <a:t>la mancanza o carenza di adeguati assetti costituisce di per sé atto </a:t>
            </a:r>
            <a:r>
              <a:rPr lang="it-IT" sz="1000" b="1" dirty="0">
                <a:solidFill>
                  <a:srgbClr val="3C3C3C"/>
                </a:solidFill>
                <a:latin typeface="Georgia" panose="02040502050405020303" pitchFamily="18" charset="0"/>
                <a:ea typeface="Calibri"/>
                <a:cs typeface="Calibri"/>
                <a:sym typeface="Calibri"/>
              </a:rPr>
              <a:t>di mala </a:t>
            </a:r>
            <a:r>
              <a:rPr lang="it-IT" sz="1000" b="1" dirty="0" err="1">
                <a:solidFill>
                  <a:srgbClr val="3C3C3C"/>
                </a:solidFill>
                <a:latin typeface="Georgia" panose="02040502050405020303" pitchFamily="18" charset="0"/>
                <a:ea typeface="Calibri"/>
                <a:cs typeface="Calibri"/>
                <a:sym typeface="Calibri"/>
              </a:rPr>
              <a:t>gestio</a:t>
            </a:r>
            <a:r>
              <a:rPr lang="it-IT" sz="1000" b="1" dirty="0">
                <a:solidFill>
                  <a:srgbClr val="3C3C3C"/>
                </a:solidFill>
                <a:latin typeface="Georgia" panose="02040502050405020303" pitchFamily="18" charset="0"/>
                <a:ea typeface="Calibri"/>
                <a:cs typeface="Calibri"/>
                <a:sym typeface="Calibri"/>
              </a:rPr>
              <a:t> idoneo </a:t>
            </a:r>
            <a:r>
              <a:rPr lang="it-IT" sz="1000" dirty="0">
                <a:solidFill>
                  <a:srgbClr val="3C3C3C"/>
                </a:solidFill>
                <a:latin typeface="Georgia" panose="02040502050405020303" pitchFamily="18" charset="0"/>
                <a:ea typeface="Calibri"/>
                <a:cs typeface="Calibri"/>
                <a:sym typeface="Calibri"/>
              </a:rPr>
              <a:t>a giustificare la revoca degli amministratori;</a:t>
            </a:r>
            <a:endParaRPr sz="1000" dirty="0">
              <a:solidFill>
                <a:schemeClr val="dk1"/>
              </a:solidFill>
              <a:latin typeface="Georgia" panose="02040502050405020303" pitchFamily="18" charset="0"/>
              <a:ea typeface="Calibri"/>
              <a:cs typeface="Calibri"/>
              <a:sym typeface="Calibri"/>
            </a:endParaRPr>
          </a:p>
          <a:p>
            <a:pPr marL="457200" marR="583565" lvl="0" indent="-292100" algn="just" rtl="0">
              <a:lnSpc>
                <a:spcPct val="97916"/>
              </a:lnSpc>
              <a:spcBef>
                <a:spcPts val="0"/>
              </a:spcBef>
              <a:spcAft>
                <a:spcPts val="0"/>
              </a:spcAft>
              <a:buClr>
                <a:srgbClr val="3C3C3C"/>
              </a:buClr>
              <a:buSzPts val="1000"/>
              <a:buFont typeface="Calibri"/>
              <a:buAutoNum type="arabicParenR"/>
            </a:pPr>
            <a:r>
              <a:rPr lang="it-IT" sz="1000" dirty="0">
                <a:solidFill>
                  <a:srgbClr val="3C3C3C"/>
                </a:solidFill>
                <a:latin typeface="Georgia" panose="02040502050405020303" pitchFamily="18" charset="0"/>
                <a:ea typeface="Calibri"/>
                <a:cs typeface="Calibri"/>
                <a:sym typeface="Calibri"/>
              </a:rPr>
              <a:t>dalla giurisprudenza esaminata si rileva che anche a cura di soci di minoranza può essere attivato, ex art. 2409 cc, l’accertamento di gravi irregolarità per non avere predisposto adeguati assetti;</a:t>
            </a:r>
            <a:endParaRPr sz="1000" dirty="0">
              <a:solidFill>
                <a:schemeClr val="dk1"/>
              </a:solidFill>
              <a:latin typeface="Georgia" panose="02040502050405020303" pitchFamily="18" charset="0"/>
              <a:ea typeface="Calibri"/>
              <a:cs typeface="Calibri"/>
              <a:sym typeface="Calibri"/>
            </a:endParaRPr>
          </a:p>
          <a:p>
            <a:pPr marL="457200" marR="582295" lvl="0" indent="-292100" algn="just" rtl="0">
              <a:lnSpc>
                <a:spcPct val="97916"/>
              </a:lnSpc>
              <a:spcBef>
                <a:spcPts val="0"/>
              </a:spcBef>
              <a:spcAft>
                <a:spcPts val="0"/>
              </a:spcAft>
              <a:buClr>
                <a:srgbClr val="3C3C3C"/>
              </a:buClr>
              <a:buSzPts val="1000"/>
              <a:buFont typeface="Calibri"/>
              <a:buAutoNum type="arabicParenR"/>
            </a:pPr>
            <a:r>
              <a:rPr lang="it-IT" sz="1000" dirty="0">
                <a:solidFill>
                  <a:srgbClr val="3C3C3C"/>
                </a:solidFill>
                <a:latin typeface="Georgia" panose="02040502050405020303" pitchFamily="18" charset="0"/>
                <a:ea typeface="Calibri"/>
                <a:cs typeface="Calibri"/>
                <a:sym typeface="Calibri"/>
              </a:rPr>
              <a:t>la </a:t>
            </a:r>
            <a:r>
              <a:rPr lang="it-IT" sz="1000" b="1" dirty="0">
                <a:solidFill>
                  <a:srgbClr val="3C3C3C"/>
                </a:solidFill>
                <a:latin typeface="Georgia" panose="02040502050405020303" pitchFamily="18" charset="0"/>
                <a:ea typeface="Calibri"/>
                <a:cs typeface="Calibri"/>
                <a:sym typeface="Calibri"/>
              </a:rPr>
              <a:t>sentenza del Tribunale di Catania si rileva di grande interesse, poiché non interviene nel contesto di una crisi aziendale, ma nell’ambito di una lite fra soci evidenziando la rilevanza degli adeguati assetti nella ordinaria gestione di impresa.</a:t>
            </a:r>
            <a:endParaRPr sz="1000" b="1" dirty="0">
              <a:solidFill>
                <a:schemeClr val="dk1"/>
              </a:solidFill>
              <a:latin typeface="Georgia" panose="02040502050405020303" pitchFamily="18" charset="0"/>
              <a:ea typeface="Calibri"/>
              <a:cs typeface="Calibri"/>
              <a:sym typeface="Calibri"/>
            </a:endParaRPr>
          </a:p>
        </p:txBody>
      </p:sp>
    </p:spTree>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44"/>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400" b="0"/>
              <a:t>74</a:t>
            </a:fld>
            <a:endParaRPr sz="1600" b="0" dirty="0"/>
          </a:p>
        </p:txBody>
      </p:sp>
      <p:sp>
        <p:nvSpPr>
          <p:cNvPr id="550" name="Google Shape;550;p44"/>
          <p:cNvSpPr txBox="1"/>
          <p:nvPr/>
        </p:nvSpPr>
        <p:spPr>
          <a:xfrm>
            <a:off x="1661928" y="2713054"/>
            <a:ext cx="688146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4000" b="1" i="1" dirty="0">
                <a:solidFill>
                  <a:schemeClr val="accent6">
                    <a:lumMod val="75000"/>
                  </a:schemeClr>
                </a:solidFill>
                <a:latin typeface="Georgia" panose="02040502050405020303" pitchFamily="18" charset="0"/>
                <a:ea typeface="Trebuchet MS"/>
                <a:cs typeface="Trebuchet MS"/>
                <a:sym typeface="Trebuchet MS"/>
              </a:rPr>
              <a:t>Grazie per l’attenzione !</a:t>
            </a:r>
            <a:endParaRPr dirty="0">
              <a:solidFill>
                <a:schemeClr val="accent6">
                  <a:lumMod val="75000"/>
                </a:schemeClr>
              </a:solidFill>
              <a:latin typeface="Georgia" panose="02040502050405020303" pitchFamily="18"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4"/>
          <p:cNvSpPr txBox="1">
            <a:spLocks noGrp="1"/>
          </p:cNvSpPr>
          <p:nvPr>
            <p:ph type="sldNum" idx="12"/>
          </p:nvPr>
        </p:nvSpPr>
        <p:spPr>
          <a:xfrm>
            <a:off x="4689908" y="6360824"/>
            <a:ext cx="825500" cy="36671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sz="1600"/>
              <a:t>8</a:t>
            </a:fld>
            <a:endParaRPr sz="1600" dirty="0"/>
          </a:p>
        </p:txBody>
      </p:sp>
      <p:sp>
        <p:nvSpPr>
          <p:cNvPr id="243" name="Google Shape;243;p14"/>
          <p:cNvSpPr txBox="1"/>
          <p:nvPr/>
        </p:nvSpPr>
        <p:spPr>
          <a:xfrm>
            <a:off x="297872" y="745387"/>
            <a:ext cx="9310200" cy="8309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it-IT" sz="2400" dirty="0">
                <a:solidFill>
                  <a:schemeClr val="accent6">
                    <a:lumMod val="75000"/>
                  </a:schemeClr>
                </a:solidFill>
                <a:latin typeface="Georgia" panose="02040502050405020303" pitchFamily="18" charset="0"/>
                <a:ea typeface="Gill Sans"/>
                <a:cs typeface="Gill Sans"/>
                <a:sym typeface="Gill Sans"/>
              </a:rPr>
              <a:t>ANALISI DELL’ART. 2086 C.C. IN COLLEGAMENTO CON LE NOVITA’ INTRODOTTE DAGLI ARTT. 3 – 375 CCII</a:t>
            </a:r>
            <a:endParaRPr sz="2400" dirty="0">
              <a:solidFill>
                <a:schemeClr val="accent6">
                  <a:lumMod val="75000"/>
                </a:schemeClr>
              </a:solidFill>
              <a:latin typeface="Georgia" panose="02040502050405020303" pitchFamily="18" charset="0"/>
              <a:ea typeface="Calibri"/>
              <a:cs typeface="Calibri"/>
              <a:sym typeface="Calibri"/>
            </a:endParaRPr>
          </a:p>
        </p:txBody>
      </p:sp>
      <p:sp>
        <p:nvSpPr>
          <p:cNvPr id="244" name="Google Shape;244;p14"/>
          <p:cNvSpPr txBox="1"/>
          <p:nvPr/>
        </p:nvSpPr>
        <p:spPr>
          <a:xfrm>
            <a:off x="330290" y="1768447"/>
            <a:ext cx="9310200" cy="762348"/>
          </a:xfrm>
          <a:prstGeom prst="rect">
            <a:avLst/>
          </a:prstGeom>
          <a:noFill/>
          <a:ln>
            <a:noFill/>
          </a:ln>
        </p:spPr>
        <p:txBody>
          <a:bodyPr spcFirstLastPara="1" wrap="square" lIns="91425" tIns="45700" rIns="91425" bIns="45700" anchor="t" anchorCtr="0">
            <a:spAutoFit/>
          </a:bodyPr>
          <a:lstStyle/>
          <a:p>
            <a:pPr marL="497205" marR="582930" lvl="0" indent="0" algn="l" rtl="0">
              <a:lnSpc>
                <a:spcPct val="97000"/>
              </a:lnSpc>
              <a:spcBef>
                <a:spcPts val="0"/>
              </a:spcBef>
              <a:spcAft>
                <a:spcPts val="0"/>
              </a:spcAft>
              <a:buNone/>
            </a:pPr>
            <a:r>
              <a:rPr lang="it-IT" sz="1600" dirty="0">
                <a:solidFill>
                  <a:srgbClr val="3C3C3C"/>
                </a:solidFill>
                <a:latin typeface="Georgia" panose="02040502050405020303" pitchFamily="18" charset="0"/>
                <a:ea typeface="Calibri"/>
                <a:cs typeface="Calibri"/>
                <a:sym typeface="Calibri"/>
              </a:rPr>
              <a:t>In ordine al concetto di crisi il legislatore definisce i seguenti stati di difficoltà .</a:t>
            </a:r>
            <a:endParaRPr sz="1600" dirty="0">
              <a:latin typeface="Georgia" panose="02040502050405020303" pitchFamily="18" charset="0"/>
            </a:endParaRPr>
          </a:p>
          <a:p>
            <a:pPr marL="497205" marR="582930" lvl="0" indent="0" algn="ctr" rtl="0">
              <a:lnSpc>
                <a:spcPct val="97000"/>
              </a:lnSpc>
              <a:spcBef>
                <a:spcPts val="1480"/>
              </a:spcBef>
              <a:spcAft>
                <a:spcPts val="0"/>
              </a:spcAft>
              <a:buNone/>
            </a:pPr>
            <a:r>
              <a:rPr lang="it-IT" sz="1600" u="sng" dirty="0">
                <a:solidFill>
                  <a:srgbClr val="3C3C3C"/>
                </a:solidFill>
                <a:latin typeface="Georgia" panose="02040502050405020303" pitchFamily="18" charset="0"/>
                <a:ea typeface="Calibri"/>
                <a:cs typeface="Calibri"/>
                <a:sym typeface="Calibri"/>
              </a:rPr>
              <a:t>Concetto di crisi: il CCII </a:t>
            </a:r>
            <a:r>
              <a:rPr lang="it-IT" sz="1600" b="1" u="sng" dirty="0">
                <a:solidFill>
                  <a:srgbClr val="3C3C3C"/>
                </a:solidFill>
                <a:latin typeface="Georgia" panose="02040502050405020303" pitchFamily="18" charset="0"/>
                <a:ea typeface="Calibri"/>
                <a:cs typeface="Calibri"/>
                <a:sym typeface="Calibri"/>
              </a:rPr>
              <a:t>prevede tre stadi di difficoltà</a:t>
            </a:r>
            <a:endParaRPr sz="1600" b="1" dirty="0">
              <a:solidFill>
                <a:schemeClr val="dk1"/>
              </a:solidFill>
              <a:latin typeface="Georgia" panose="02040502050405020303" pitchFamily="18" charset="0"/>
              <a:ea typeface="Calibri"/>
              <a:cs typeface="Calibri"/>
              <a:sym typeface="Calibri"/>
            </a:endParaRPr>
          </a:p>
        </p:txBody>
      </p:sp>
      <p:grpSp>
        <p:nvGrpSpPr>
          <p:cNvPr id="245" name="Google Shape;245;p14"/>
          <p:cNvGrpSpPr/>
          <p:nvPr/>
        </p:nvGrpSpPr>
        <p:grpSpPr>
          <a:xfrm>
            <a:off x="297872" y="2940532"/>
            <a:ext cx="3005284" cy="3420292"/>
            <a:chOff x="11112" y="11112"/>
            <a:chExt cx="3877310" cy="3248025"/>
          </a:xfrm>
        </p:grpSpPr>
        <p:sp>
          <p:nvSpPr>
            <p:cNvPr id="246" name="Google Shape;246;p14"/>
            <p:cNvSpPr/>
            <p:nvPr/>
          </p:nvSpPr>
          <p:spPr>
            <a:xfrm>
              <a:off x="11112" y="11112"/>
              <a:ext cx="3877310" cy="3248025"/>
            </a:xfrm>
            <a:custGeom>
              <a:avLst/>
              <a:gdLst/>
              <a:ahLst/>
              <a:cxnLst/>
              <a:rect l="l" t="t" r="r" b="b"/>
              <a:pathLst>
                <a:path w="3877310" h="3248025" extrusionOk="0">
                  <a:moveTo>
                    <a:pt x="0" y="0"/>
                  </a:moveTo>
                  <a:lnTo>
                    <a:pt x="3877055" y="0"/>
                  </a:lnTo>
                  <a:lnTo>
                    <a:pt x="3877055" y="3247644"/>
                  </a:lnTo>
                  <a:lnTo>
                    <a:pt x="0" y="3247644"/>
                  </a:lnTo>
                  <a:lnTo>
                    <a:pt x="0" y="0"/>
                  </a:lnTo>
                  <a:close/>
                </a:path>
              </a:pathLst>
            </a:custGeom>
            <a:noFill/>
            <a:ln w="22200" cap="flat" cmpd="sng">
              <a:solidFill>
                <a:srgbClr val="4590B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47" name="Google Shape;247;p14"/>
            <p:cNvSpPr txBox="1"/>
            <p:nvPr/>
          </p:nvSpPr>
          <p:spPr>
            <a:xfrm>
              <a:off x="96816" y="113167"/>
              <a:ext cx="3705900" cy="3094662"/>
            </a:xfrm>
            <a:prstGeom prst="rect">
              <a:avLst/>
            </a:prstGeom>
            <a:noFill/>
            <a:ln>
              <a:noFill/>
            </a:ln>
          </p:spPr>
          <p:txBody>
            <a:bodyPr spcFirstLastPara="1" wrap="square" lIns="0" tIns="0" rIns="0" bIns="0" anchor="t" anchorCtr="0">
              <a:noAutofit/>
            </a:bodyPr>
            <a:lstStyle/>
            <a:p>
              <a:pPr marL="107950" marR="0" lvl="0" indent="0" algn="just" rtl="0">
                <a:lnSpc>
                  <a:spcPct val="101000"/>
                </a:lnSpc>
                <a:spcBef>
                  <a:spcPts val="0"/>
                </a:spcBef>
                <a:spcAft>
                  <a:spcPts val="0"/>
                </a:spcAft>
                <a:buNone/>
              </a:pPr>
              <a:r>
                <a:rPr lang="it-IT" b="1" i="1" u="sng" dirty="0">
                  <a:solidFill>
                    <a:srgbClr val="3C3C3C"/>
                  </a:solidFill>
                  <a:latin typeface="Georgia" panose="02040502050405020303" pitchFamily="18" charset="0"/>
                  <a:ea typeface="Calibri"/>
                  <a:cs typeface="Calibri"/>
                  <a:sym typeface="Calibri"/>
                </a:rPr>
                <a:t>della probabilità di crisi o precrisi</a:t>
              </a:r>
              <a:endParaRPr sz="600" dirty="0">
                <a:solidFill>
                  <a:schemeClr val="dk1"/>
                </a:solidFill>
                <a:latin typeface="Georgia" panose="02040502050405020303" pitchFamily="18" charset="0"/>
                <a:ea typeface="Calibri"/>
                <a:cs typeface="Calibri"/>
                <a:sym typeface="Calibri"/>
              </a:endParaRPr>
            </a:p>
            <a:p>
              <a:pPr marL="0" marR="11430" lvl="0" indent="0" algn="just" rtl="0">
                <a:lnSpc>
                  <a:spcPct val="97000"/>
                </a:lnSpc>
                <a:spcBef>
                  <a:spcPts val="0"/>
                </a:spcBef>
                <a:spcAft>
                  <a:spcPts val="0"/>
                </a:spcAft>
                <a:buNone/>
              </a:pPr>
              <a:r>
                <a:rPr lang="it-IT" dirty="0">
                  <a:solidFill>
                    <a:srgbClr val="3C3C3C"/>
                  </a:solidFill>
                  <a:latin typeface="Georgia" panose="02040502050405020303" pitchFamily="18" charset="0"/>
                  <a:ea typeface="Calibri"/>
                  <a:cs typeface="Calibri"/>
                  <a:sym typeface="Calibri"/>
                </a:rPr>
                <a:t>questa definizione è tratta dall’art. </a:t>
              </a:r>
              <a:r>
                <a:rPr lang="it-IT" b="1" dirty="0">
                  <a:solidFill>
                    <a:srgbClr val="3C3C3C"/>
                  </a:solidFill>
                  <a:latin typeface="Georgia" panose="02040502050405020303" pitchFamily="18" charset="0"/>
                  <a:ea typeface="Calibri"/>
                  <a:cs typeface="Calibri"/>
                  <a:sym typeface="Calibri"/>
                </a:rPr>
                <a:t>12 co 1 CCII </a:t>
              </a:r>
              <a:r>
                <a:rPr lang="it-IT" dirty="0">
                  <a:solidFill>
                    <a:srgbClr val="3C3C3C"/>
                  </a:solidFill>
                  <a:latin typeface="Georgia" panose="02040502050405020303" pitchFamily="18" charset="0"/>
                  <a:ea typeface="Calibri"/>
                  <a:cs typeface="Calibri"/>
                  <a:sym typeface="Calibri"/>
                </a:rPr>
                <a:t>che, nell’ambito della composizione negoziata per la soluzione della crisi di impresa pone evidenza alla situazione “</a:t>
              </a:r>
              <a:r>
                <a:rPr lang="it-IT" b="1" dirty="0">
                  <a:solidFill>
                    <a:srgbClr val="FF0000"/>
                  </a:solidFill>
                  <a:latin typeface="Georgia" panose="02040502050405020303" pitchFamily="18" charset="0"/>
                  <a:ea typeface="Calibri"/>
                  <a:cs typeface="Calibri"/>
                  <a:sym typeface="Calibri"/>
                </a:rPr>
                <a:t>di squilibrio patrimoniale o economico finanziario che ne rendono probabile la crisi o l’insolvenza e risulta ragionevolmente perseguibile il risanamento dell’impresa»</a:t>
              </a:r>
              <a:endParaRPr sz="800" b="1" dirty="0">
                <a:solidFill>
                  <a:srgbClr val="FF0000"/>
                </a:solidFill>
                <a:latin typeface="Georgia" panose="02040502050405020303" pitchFamily="18" charset="0"/>
                <a:ea typeface="Calibri"/>
                <a:cs typeface="Calibri"/>
                <a:sym typeface="Calibri"/>
              </a:endParaRPr>
            </a:p>
          </p:txBody>
        </p:sp>
      </p:grpSp>
      <p:grpSp>
        <p:nvGrpSpPr>
          <p:cNvPr id="248" name="Google Shape;248;p14"/>
          <p:cNvGrpSpPr/>
          <p:nvPr/>
        </p:nvGrpSpPr>
        <p:grpSpPr>
          <a:xfrm>
            <a:off x="3422075" y="2940532"/>
            <a:ext cx="2864425" cy="3420292"/>
            <a:chOff x="11112" y="-100392"/>
            <a:chExt cx="3877310" cy="3248025"/>
          </a:xfrm>
        </p:grpSpPr>
        <p:sp>
          <p:nvSpPr>
            <p:cNvPr id="249" name="Google Shape;249;p14"/>
            <p:cNvSpPr/>
            <p:nvPr/>
          </p:nvSpPr>
          <p:spPr>
            <a:xfrm>
              <a:off x="11112" y="-100392"/>
              <a:ext cx="3877310" cy="3248025"/>
            </a:xfrm>
            <a:custGeom>
              <a:avLst/>
              <a:gdLst/>
              <a:ahLst/>
              <a:cxnLst/>
              <a:rect l="l" t="t" r="r" b="b"/>
              <a:pathLst>
                <a:path w="3877310" h="3248025" extrusionOk="0">
                  <a:moveTo>
                    <a:pt x="0" y="0"/>
                  </a:moveTo>
                  <a:lnTo>
                    <a:pt x="3877055" y="0"/>
                  </a:lnTo>
                  <a:lnTo>
                    <a:pt x="3877055" y="3247644"/>
                  </a:lnTo>
                  <a:lnTo>
                    <a:pt x="0" y="3247644"/>
                  </a:lnTo>
                  <a:lnTo>
                    <a:pt x="0" y="0"/>
                  </a:lnTo>
                  <a:close/>
                </a:path>
              </a:pathLst>
            </a:custGeom>
            <a:noFill/>
            <a:ln w="22200" cap="flat" cmpd="sng">
              <a:solidFill>
                <a:srgbClr val="4590B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50" name="Google Shape;250;p14"/>
            <p:cNvSpPr txBox="1"/>
            <p:nvPr/>
          </p:nvSpPr>
          <p:spPr>
            <a:xfrm>
              <a:off x="11112" y="1270"/>
              <a:ext cx="3705900" cy="3044700"/>
            </a:xfrm>
            <a:prstGeom prst="rect">
              <a:avLst/>
            </a:prstGeom>
            <a:noFill/>
            <a:ln>
              <a:noFill/>
            </a:ln>
          </p:spPr>
          <p:txBody>
            <a:bodyPr spcFirstLastPara="1" wrap="square" lIns="0" tIns="0" rIns="0" bIns="0" anchor="t" anchorCtr="0">
              <a:noAutofit/>
            </a:bodyPr>
            <a:lstStyle/>
            <a:p>
              <a:pPr marL="107950" marR="0" lvl="0" indent="0" algn="just" rtl="0">
                <a:lnSpc>
                  <a:spcPct val="101000"/>
                </a:lnSpc>
                <a:spcBef>
                  <a:spcPts val="0"/>
                </a:spcBef>
                <a:spcAft>
                  <a:spcPts val="0"/>
                </a:spcAft>
                <a:buNone/>
              </a:pPr>
              <a:r>
                <a:rPr lang="it-IT" b="1" i="1" u="sng" dirty="0">
                  <a:solidFill>
                    <a:srgbClr val="3C3C3C"/>
                  </a:solidFill>
                  <a:latin typeface="Georgia" panose="02040502050405020303" pitchFamily="18" charset="0"/>
                  <a:ea typeface="Calibri"/>
                  <a:cs typeface="Calibri"/>
                  <a:sym typeface="Calibri"/>
                </a:rPr>
                <a:t>della crisi </a:t>
              </a:r>
              <a:endParaRPr b="1" i="1" u="sng" dirty="0">
                <a:solidFill>
                  <a:srgbClr val="3C3C3C"/>
                </a:solidFill>
                <a:latin typeface="Georgia" panose="02040502050405020303" pitchFamily="18" charset="0"/>
                <a:ea typeface="Calibri"/>
                <a:cs typeface="Calibri"/>
                <a:sym typeface="Calibri"/>
              </a:endParaRPr>
            </a:p>
            <a:p>
              <a:pPr marL="107950" marR="0" lvl="0" indent="0" algn="just" rtl="0">
                <a:lnSpc>
                  <a:spcPct val="101000"/>
                </a:lnSpc>
                <a:spcBef>
                  <a:spcPts val="0"/>
                </a:spcBef>
                <a:spcAft>
                  <a:spcPts val="0"/>
                </a:spcAft>
                <a:buNone/>
              </a:pPr>
              <a:r>
                <a:rPr lang="it-IT" dirty="0">
                  <a:solidFill>
                    <a:srgbClr val="3C3C3C"/>
                  </a:solidFill>
                  <a:latin typeface="Georgia" panose="02040502050405020303" pitchFamily="18" charset="0"/>
                  <a:ea typeface="Calibri"/>
                  <a:cs typeface="Calibri"/>
                  <a:sym typeface="Calibri"/>
                </a:rPr>
                <a:t>la definizione è contenuto </a:t>
              </a:r>
              <a:r>
                <a:rPr lang="it-IT" b="1" dirty="0">
                  <a:solidFill>
                    <a:srgbClr val="3C3C3C"/>
                  </a:solidFill>
                  <a:latin typeface="Georgia" panose="02040502050405020303" pitchFamily="18" charset="0"/>
                  <a:ea typeface="Calibri"/>
                  <a:cs typeface="Calibri"/>
                  <a:sym typeface="Calibri"/>
                </a:rPr>
                <a:t>nell’art. 2 co. 1 </a:t>
              </a:r>
              <a:r>
                <a:rPr lang="it-IT" b="1" dirty="0" err="1">
                  <a:solidFill>
                    <a:srgbClr val="3C3C3C"/>
                  </a:solidFill>
                  <a:latin typeface="Georgia" panose="02040502050405020303" pitchFamily="18" charset="0"/>
                  <a:ea typeface="Calibri"/>
                  <a:cs typeface="Calibri"/>
                  <a:sym typeface="Calibri"/>
                </a:rPr>
                <a:t>lett</a:t>
              </a:r>
              <a:r>
                <a:rPr lang="it-IT" b="1" dirty="0">
                  <a:solidFill>
                    <a:srgbClr val="3C3C3C"/>
                  </a:solidFill>
                  <a:latin typeface="Georgia" panose="02040502050405020303" pitchFamily="18" charset="0"/>
                  <a:ea typeface="Calibri"/>
                  <a:cs typeface="Calibri"/>
                  <a:sym typeface="Calibri"/>
                </a:rPr>
                <a:t> a) CCII</a:t>
              </a:r>
              <a:r>
                <a:rPr lang="it-IT" dirty="0">
                  <a:solidFill>
                    <a:srgbClr val="3C3C3C"/>
                  </a:solidFill>
                  <a:latin typeface="Georgia" panose="02040502050405020303" pitchFamily="18" charset="0"/>
                  <a:ea typeface="Calibri"/>
                  <a:cs typeface="Calibri"/>
                  <a:sym typeface="Calibri"/>
                </a:rPr>
                <a:t> che recita: </a:t>
              </a:r>
              <a:r>
                <a:rPr lang="it-IT" b="1" dirty="0">
                  <a:solidFill>
                    <a:srgbClr val="FF0000"/>
                  </a:solidFill>
                  <a:latin typeface="Georgia" panose="02040502050405020303" pitchFamily="18" charset="0"/>
                  <a:ea typeface="Calibri"/>
                  <a:cs typeface="Calibri"/>
                  <a:sym typeface="Calibri"/>
                </a:rPr>
                <a:t>“lo stato del debitore che rende probabile l’insolvenza e che si manifesta con l’inadeguatezza dei flussi di cassa prospettici a far fronte alle obbligazioni nei successivi 12 mes</a:t>
              </a:r>
              <a:r>
                <a:rPr lang="it-IT" dirty="0">
                  <a:solidFill>
                    <a:srgbClr val="3C3C3C"/>
                  </a:solidFill>
                  <a:latin typeface="Georgia" panose="02040502050405020303" pitchFamily="18" charset="0"/>
                  <a:ea typeface="Calibri"/>
                  <a:cs typeface="Calibri"/>
                  <a:sym typeface="Calibri"/>
                </a:rPr>
                <a:t>i”.</a:t>
              </a:r>
              <a:endParaRPr sz="800" dirty="0">
                <a:solidFill>
                  <a:schemeClr val="dk1"/>
                </a:solidFill>
                <a:latin typeface="Georgia" panose="02040502050405020303" pitchFamily="18" charset="0"/>
                <a:ea typeface="Calibri"/>
                <a:cs typeface="Calibri"/>
                <a:sym typeface="Calibri"/>
              </a:endParaRPr>
            </a:p>
          </p:txBody>
        </p:sp>
      </p:grpSp>
      <p:grpSp>
        <p:nvGrpSpPr>
          <p:cNvPr id="251" name="Google Shape;251;p14"/>
          <p:cNvGrpSpPr/>
          <p:nvPr/>
        </p:nvGrpSpPr>
        <p:grpSpPr>
          <a:xfrm>
            <a:off x="6450391" y="2937186"/>
            <a:ext cx="2931001" cy="3423637"/>
            <a:chOff x="-293755" y="-103864"/>
            <a:chExt cx="3877311" cy="3552229"/>
          </a:xfrm>
        </p:grpSpPr>
        <p:sp>
          <p:nvSpPr>
            <p:cNvPr id="252" name="Google Shape;252;p14"/>
            <p:cNvSpPr/>
            <p:nvPr/>
          </p:nvSpPr>
          <p:spPr>
            <a:xfrm>
              <a:off x="-293755" y="-103864"/>
              <a:ext cx="3877311" cy="3552229"/>
            </a:xfrm>
            <a:custGeom>
              <a:avLst/>
              <a:gdLst/>
              <a:ahLst/>
              <a:cxnLst/>
              <a:rect l="l" t="t" r="r" b="b"/>
              <a:pathLst>
                <a:path w="3877310" h="3248025" extrusionOk="0">
                  <a:moveTo>
                    <a:pt x="0" y="0"/>
                  </a:moveTo>
                  <a:lnTo>
                    <a:pt x="3877055" y="0"/>
                  </a:lnTo>
                  <a:lnTo>
                    <a:pt x="3877055" y="3247644"/>
                  </a:lnTo>
                  <a:lnTo>
                    <a:pt x="0" y="3247644"/>
                  </a:lnTo>
                  <a:lnTo>
                    <a:pt x="0" y="0"/>
                  </a:lnTo>
                  <a:close/>
                </a:path>
              </a:pathLst>
            </a:custGeom>
            <a:noFill/>
            <a:ln w="22200" cap="flat" cmpd="sng">
              <a:solidFill>
                <a:srgbClr val="4590B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Georgia"/>
                <a:ea typeface="Georgia"/>
                <a:cs typeface="Georgia"/>
                <a:sym typeface="Georgia"/>
              </a:endParaRPr>
            </a:p>
          </p:txBody>
        </p:sp>
        <p:sp>
          <p:nvSpPr>
            <p:cNvPr id="253" name="Google Shape;253;p14"/>
            <p:cNvSpPr txBox="1"/>
            <p:nvPr/>
          </p:nvSpPr>
          <p:spPr>
            <a:xfrm>
              <a:off x="-208049" y="10683"/>
              <a:ext cx="3693331" cy="3251097"/>
            </a:xfrm>
            <a:prstGeom prst="rect">
              <a:avLst/>
            </a:prstGeom>
            <a:noFill/>
            <a:ln>
              <a:noFill/>
            </a:ln>
          </p:spPr>
          <p:txBody>
            <a:bodyPr spcFirstLastPara="1" wrap="square" lIns="0" tIns="0" rIns="0" bIns="0" anchor="t" anchorCtr="0">
              <a:noAutofit/>
            </a:bodyPr>
            <a:lstStyle/>
            <a:p>
              <a:pPr marL="107950" marR="0" lvl="0" indent="0" algn="just" rtl="0">
                <a:lnSpc>
                  <a:spcPct val="101000"/>
                </a:lnSpc>
                <a:spcBef>
                  <a:spcPts val="0"/>
                </a:spcBef>
                <a:spcAft>
                  <a:spcPts val="0"/>
                </a:spcAft>
                <a:buNone/>
              </a:pPr>
              <a:r>
                <a:rPr lang="it-IT" b="1" i="1" u="sng" dirty="0">
                  <a:solidFill>
                    <a:srgbClr val="3C3C3C"/>
                  </a:solidFill>
                  <a:latin typeface="Georgia" panose="02040502050405020303" pitchFamily="18" charset="0"/>
                  <a:ea typeface="Calibri"/>
                  <a:cs typeface="Calibri"/>
                  <a:sym typeface="Calibri"/>
                </a:rPr>
                <a:t>dell’insolvenza</a:t>
              </a:r>
              <a:endParaRPr sz="600" dirty="0">
                <a:solidFill>
                  <a:schemeClr val="dk1"/>
                </a:solidFill>
                <a:latin typeface="Georgia" panose="02040502050405020303" pitchFamily="18" charset="0"/>
                <a:ea typeface="Calibri"/>
                <a:cs typeface="Calibri"/>
                <a:sym typeface="Calibri"/>
              </a:endParaRPr>
            </a:p>
            <a:p>
              <a:pPr marL="0" marR="11430" lvl="0" indent="0" algn="just" rtl="0">
                <a:lnSpc>
                  <a:spcPct val="97000"/>
                </a:lnSpc>
                <a:spcBef>
                  <a:spcPts val="0"/>
                </a:spcBef>
                <a:spcAft>
                  <a:spcPts val="0"/>
                </a:spcAft>
                <a:buNone/>
              </a:pPr>
              <a:r>
                <a:rPr lang="it-IT" dirty="0">
                  <a:solidFill>
                    <a:srgbClr val="3C3C3C"/>
                  </a:solidFill>
                  <a:latin typeface="Georgia" panose="02040502050405020303" pitchFamily="18" charset="0"/>
                  <a:ea typeface="Calibri"/>
                  <a:cs typeface="Calibri"/>
                  <a:sym typeface="Calibri"/>
                </a:rPr>
                <a:t>la definizione è contenuta nell’art. </a:t>
              </a:r>
              <a:r>
                <a:rPr lang="it-IT" b="1" dirty="0">
                  <a:solidFill>
                    <a:srgbClr val="3C3C3C"/>
                  </a:solidFill>
                  <a:latin typeface="Georgia" panose="02040502050405020303" pitchFamily="18" charset="0"/>
                  <a:ea typeface="Calibri"/>
                  <a:cs typeface="Calibri"/>
                  <a:sym typeface="Calibri"/>
                </a:rPr>
                <a:t>2 co. 1 </a:t>
              </a:r>
              <a:r>
                <a:rPr lang="it-IT" b="1" dirty="0" err="1">
                  <a:solidFill>
                    <a:srgbClr val="3C3C3C"/>
                  </a:solidFill>
                  <a:latin typeface="Georgia" panose="02040502050405020303" pitchFamily="18" charset="0"/>
                  <a:ea typeface="Calibri"/>
                  <a:cs typeface="Calibri"/>
                  <a:sym typeface="Calibri"/>
                </a:rPr>
                <a:t>lett</a:t>
              </a:r>
              <a:r>
                <a:rPr lang="it-IT" b="1" dirty="0">
                  <a:solidFill>
                    <a:srgbClr val="3C3C3C"/>
                  </a:solidFill>
                  <a:latin typeface="Georgia" panose="02040502050405020303" pitchFamily="18" charset="0"/>
                  <a:ea typeface="Calibri"/>
                  <a:cs typeface="Calibri"/>
                  <a:sym typeface="Calibri"/>
                </a:rPr>
                <a:t> b) CCII </a:t>
              </a:r>
              <a:r>
                <a:rPr lang="it-IT" dirty="0">
                  <a:solidFill>
                    <a:srgbClr val="3C3C3C"/>
                  </a:solidFill>
                  <a:latin typeface="Georgia" panose="02040502050405020303" pitchFamily="18" charset="0"/>
                  <a:ea typeface="Calibri"/>
                  <a:cs typeface="Calibri"/>
                  <a:sym typeface="Calibri"/>
                </a:rPr>
                <a:t>che recita : “</a:t>
              </a:r>
              <a:r>
                <a:rPr lang="it-IT" b="1" dirty="0">
                  <a:solidFill>
                    <a:srgbClr val="FF0000"/>
                  </a:solidFill>
                  <a:latin typeface="Georgia" panose="02040502050405020303" pitchFamily="18" charset="0"/>
                  <a:ea typeface="Calibri"/>
                  <a:cs typeface="Calibri"/>
                  <a:sym typeface="Calibri"/>
                </a:rPr>
                <a:t>lo stato del debitore che si manifesta con inadempimenti od altri fatti esteriori, i quali dimostrino che il debitore non è più in grado di soddisfare regolarmente le proprie obbligazioni.”</a:t>
              </a:r>
              <a:endParaRPr sz="800" b="1" dirty="0">
                <a:solidFill>
                  <a:srgbClr val="FF0000"/>
                </a:solidFill>
                <a:latin typeface="Georgia" panose="02040502050405020303" pitchFamily="18" charset="0"/>
                <a:ea typeface="Calibri"/>
                <a:cs typeface="Calibri"/>
                <a:sym typeface="Calibri"/>
              </a:endParaRPr>
            </a:p>
          </p:txBody>
        </p:sp>
      </p:gr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74430" y="1028990"/>
            <a:ext cx="8915400" cy="1066800"/>
          </a:xfrm>
        </p:spPr>
        <p:txBody>
          <a:bodyPr/>
          <a:lstStyle/>
          <a:p>
            <a:r>
              <a:rPr lang="it-IT" sz="2800" dirty="0">
                <a:solidFill>
                  <a:schemeClr val="accent6">
                    <a:lumMod val="75000"/>
                  </a:schemeClr>
                </a:solidFill>
                <a:latin typeface="Georgia" panose="02040502050405020303" pitchFamily="18" charset="0"/>
              </a:rPr>
              <a:t>La gestione dei segnali di crisi</a:t>
            </a:r>
          </a:p>
        </p:txBody>
      </p:sp>
      <p:sp>
        <p:nvSpPr>
          <p:cNvPr id="3" name="Segnaposto testo 2"/>
          <p:cNvSpPr>
            <a:spLocks noGrp="1"/>
          </p:cNvSpPr>
          <p:nvPr>
            <p:ph type="body" idx="1"/>
          </p:nvPr>
        </p:nvSpPr>
        <p:spPr>
          <a:xfrm>
            <a:off x="629327" y="2267073"/>
            <a:ext cx="8121162" cy="3509474"/>
          </a:xfrm>
        </p:spPr>
        <p:txBody>
          <a:bodyPr/>
          <a:lstStyle/>
          <a:p>
            <a:pPr marL="0" marR="5080" indent="0" algn="just">
              <a:lnSpc>
                <a:spcPct val="100200"/>
              </a:lnSpc>
              <a:spcBef>
                <a:spcPts val="95"/>
              </a:spcBef>
              <a:buNone/>
            </a:pPr>
            <a:r>
              <a:rPr lang="it-IT" sz="1600" b="1" dirty="0">
                <a:latin typeface="Georgia" panose="02040502050405020303" pitchFamily="18" charset="0"/>
                <a:cs typeface="Tahoma"/>
              </a:rPr>
              <a:t>In</a:t>
            </a:r>
            <a:r>
              <a:rPr lang="it-IT" sz="1600" b="1" spc="215" dirty="0">
                <a:latin typeface="Georgia" panose="02040502050405020303" pitchFamily="18" charset="0"/>
                <a:cs typeface="Tahoma"/>
              </a:rPr>
              <a:t> </a:t>
            </a:r>
            <a:r>
              <a:rPr lang="it-IT" sz="1600" b="1" spc="55" dirty="0">
                <a:latin typeface="Georgia" panose="02040502050405020303" pitchFamily="18" charset="0"/>
                <a:cs typeface="Tahoma"/>
              </a:rPr>
              <a:t>caso</a:t>
            </a:r>
            <a:r>
              <a:rPr lang="it-IT" sz="1600" b="1" spc="220" dirty="0">
                <a:latin typeface="Georgia" panose="02040502050405020303" pitchFamily="18" charset="0"/>
                <a:cs typeface="Tahoma"/>
              </a:rPr>
              <a:t> </a:t>
            </a:r>
            <a:r>
              <a:rPr lang="it-IT" sz="1600" b="1" spc="55" dirty="0">
                <a:latin typeface="Georgia" panose="02040502050405020303" pitchFamily="18" charset="0"/>
                <a:cs typeface="Tahoma"/>
              </a:rPr>
              <a:t>di</a:t>
            </a:r>
            <a:r>
              <a:rPr lang="it-IT" sz="1600" b="1" spc="225" dirty="0">
                <a:latin typeface="Georgia" panose="02040502050405020303" pitchFamily="18" charset="0"/>
                <a:cs typeface="Tahoma"/>
              </a:rPr>
              <a:t> </a:t>
            </a:r>
            <a:r>
              <a:rPr lang="it-IT" sz="1600" b="1" spc="50" dirty="0">
                <a:latin typeface="Georgia" panose="02040502050405020303" pitchFamily="18" charset="0"/>
                <a:cs typeface="Tahoma"/>
              </a:rPr>
              <a:t>segnali</a:t>
            </a:r>
            <a:r>
              <a:rPr lang="it-IT" sz="1600" b="1" spc="235" dirty="0">
                <a:latin typeface="Georgia" panose="02040502050405020303" pitchFamily="18" charset="0"/>
                <a:cs typeface="Tahoma"/>
              </a:rPr>
              <a:t> </a:t>
            </a:r>
            <a:r>
              <a:rPr lang="it-IT" sz="1600" b="1" spc="55" dirty="0">
                <a:latin typeface="Georgia" panose="02040502050405020303" pitchFamily="18" charset="0"/>
                <a:cs typeface="Tahoma"/>
              </a:rPr>
              <a:t>di</a:t>
            </a:r>
            <a:r>
              <a:rPr lang="it-IT" sz="1600" b="1" spc="225" dirty="0">
                <a:latin typeface="Georgia" panose="02040502050405020303" pitchFamily="18" charset="0"/>
                <a:cs typeface="Tahoma"/>
              </a:rPr>
              <a:t> </a:t>
            </a:r>
            <a:r>
              <a:rPr lang="it-IT" sz="1600" b="1" dirty="0">
                <a:latin typeface="Georgia" panose="02040502050405020303" pitchFamily="18" charset="0"/>
                <a:cs typeface="Tahoma"/>
              </a:rPr>
              <a:t>crisi</a:t>
            </a:r>
            <a:r>
              <a:rPr lang="it-IT" sz="1600" b="1" spc="245" dirty="0">
                <a:latin typeface="Georgia" panose="02040502050405020303" pitchFamily="18" charset="0"/>
                <a:cs typeface="Tahoma"/>
              </a:rPr>
              <a:t> </a:t>
            </a:r>
            <a:r>
              <a:rPr lang="it-IT" sz="1600" b="1" spc="75" dirty="0">
                <a:latin typeface="Georgia" panose="02040502050405020303" pitchFamily="18" charset="0"/>
                <a:cs typeface="Tahoma"/>
              </a:rPr>
              <a:t>e</a:t>
            </a:r>
            <a:r>
              <a:rPr lang="it-IT" sz="1600" b="1" spc="215" dirty="0">
                <a:latin typeface="Georgia" panose="02040502050405020303" pitchFamily="18" charset="0"/>
                <a:cs typeface="Tahoma"/>
              </a:rPr>
              <a:t> </a:t>
            </a:r>
            <a:r>
              <a:rPr lang="it-IT" sz="1600" b="1" spc="55" dirty="0">
                <a:latin typeface="Georgia" panose="02040502050405020303" pitchFamily="18" charset="0"/>
                <a:cs typeface="Tahoma"/>
              </a:rPr>
              <a:t>di</a:t>
            </a:r>
            <a:r>
              <a:rPr lang="it-IT" sz="1600" b="1" spc="220" dirty="0">
                <a:latin typeface="Georgia" panose="02040502050405020303" pitchFamily="18" charset="0"/>
                <a:cs typeface="Tahoma"/>
              </a:rPr>
              <a:t> </a:t>
            </a:r>
            <a:r>
              <a:rPr lang="it-IT" sz="1600" b="1" dirty="0">
                <a:latin typeface="Georgia" panose="02040502050405020303" pitchFamily="18" charset="0"/>
                <a:cs typeface="Tahoma"/>
              </a:rPr>
              <a:t>rischio</a:t>
            </a:r>
            <a:r>
              <a:rPr lang="it-IT" sz="1600" b="1" spc="229" dirty="0">
                <a:latin typeface="Georgia" panose="02040502050405020303" pitchFamily="18" charset="0"/>
                <a:cs typeface="Tahoma"/>
              </a:rPr>
              <a:t> </a:t>
            </a:r>
            <a:r>
              <a:rPr lang="it-IT" sz="1600" b="1" spc="75" dirty="0">
                <a:latin typeface="Georgia" panose="02040502050405020303" pitchFamily="18" charset="0"/>
                <a:cs typeface="Tahoma"/>
              </a:rPr>
              <a:t>concreto</a:t>
            </a:r>
            <a:r>
              <a:rPr lang="it-IT" sz="1600" b="1" spc="240" dirty="0">
                <a:latin typeface="Georgia" panose="02040502050405020303" pitchFamily="18" charset="0"/>
                <a:cs typeface="Tahoma"/>
              </a:rPr>
              <a:t> </a:t>
            </a:r>
            <a:r>
              <a:rPr lang="it-IT" sz="1600" b="1" spc="55" dirty="0">
                <a:latin typeface="Georgia" panose="02040502050405020303" pitchFamily="18" charset="0"/>
                <a:cs typeface="Tahoma"/>
              </a:rPr>
              <a:t>di</a:t>
            </a:r>
            <a:r>
              <a:rPr lang="it-IT" sz="1600" b="1" spc="225" dirty="0">
                <a:latin typeface="Georgia" panose="02040502050405020303" pitchFamily="18" charset="0"/>
                <a:cs typeface="Tahoma"/>
              </a:rPr>
              <a:t> </a:t>
            </a:r>
            <a:r>
              <a:rPr lang="it-IT" sz="1600" b="1" spc="40" dirty="0">
                <a:latin typeface="Georgia" panose="02040502050405020303" pitchFamily="18" charset="0"/>
                <a:cs typeface="Tahoma"/>
              </a:rPr>
              <a:t>perdita </a:t>
            </a:r>
            <a:r>
              <a:rPr lang="it-IT" sz="1600" b="1" spc="55" dirty="0">
                <a:latin typeface="Georgia" panose="02040502050405020303" pitchFamily="18" charset="0"/>
                <a:cs typeface="Tahoma"/>
              </a:rPr>
              <a:t>di</a:t>
            </a:r>
            <a:r>
              <a:rPr lang="it-IT" sz="1600" b="1" spc="430" dirty="0">
                <a:latin typeface="Georgia" panose="02040502050405020303" pitchFamily="18" charset="0"/>
                <a:cs typeface="Tahoma"/>
              </a:rPr>
              <a:t> </a:t>
            </a:r>
            <a:r>
              <a:rPr lang="it-IT" sz="1600" b="1" spc="55" dirty="0">
                <a:latin typeface="Georgia" panose="02040502050405020303" pitchFamily="18" charset="0"/>
                <a:cs typeface="Tahoma"/>
              </a:rPr>
              <a:t>continuità</a:t>
            </a:r>
            <a:r>
              <a:rPr lang="it-IT" sz="1600" b="1" spc="420" dirty="0">
                <a:latin typeface="Georgia" panose="02040502050405020303" pitchFamily="18" charset="0"/>
                <a:cs typeface="Tahoma"/>
              </a:rPr>
              <a:t> </a:t>
            </a:r>
            <a:r>
              <a:rPr lang="it-IT" sz="1600" b="1" dirty="0">
                <a:latin typeface="Georgia" panose="02040502050405020303" pitchFamily="18" charset="0"/>
                <a:cs typeface="Tahoma"/>
              </a:rPr>
              <a:t>aziendale</a:t>
            </a:r>
            <a:r>
              <a:rPr lang="it-IT" sz="1600" b="1" spc="425" dirty="0">
                <a:latin typeface="Georgia" panose="02040502050405020303" pitchFamily="18" charset="0"/>
                <a:cs typeface="Tahoma"/>
              </a:rPr>
              <a:t> </a:t>
            </a:r>
            <a:r>
              <a:rPr lang="it-IT" sz="1600" b="1" dirty="0">
                <a:solidFill>
                  <a:srgbClr val="FF0000"/>
                </a:solidFill>
                <a:latin typeface="Georgia" panose="02040502050405020303" pitchFamily="18" charset="0"/>
                <a:cs typeface="Tahoma"/>
              </a:rPr>
              <a:t>occorre ricorrere agli strumenti previsti per il superamento della crisi </a:t>
            </a:r>
            <a:r>
              <a:rPr lang="it-IT" sz="1600" b="1" spc="-10" dirty="0">
                <a:solidFill>
                  <a:srgbClr val="FF0000"/>
                </a:solidFill>
                <a:latin typeface="Georgia" panose="02040502050405020303" pitchFamily="18" charset="0"/>
                <a:cs typeface="Tahoma"/>
              </a:rPr>
              <a:t>.</a:t>
            </a:r>
            <a:endParaRPr lang="it-IT" sz="1600" dirty="0">
              <a:solidFill>
                <a:srgbClr val="FF0000"/>
              </a:solidFill>
              <a:latin typeface="Georgia" panose="02040502050405020303" pitchFamily="18" charset="0"/>
              <a:cs typeface="Tahoma"/>
            </a:endParaRPr>
          </a:p>
          <a:p>
            <a:pPr marL="285750" marR="5080" indent="-285750" algn="just">
              <a:lnSpc>
                <a:spcPct val="100099"/>
              </a:lnSpc>
              <a:spcBef>
                <a:spcPts val="440"/>
              </a:spcBef>
              <a:buClrTx/>
              <a:buFont typeface="Arial" panose="020B0604020202020204" pitchFamily="34" charset="0"/>
              <a:buChar char="•"/>
            </a:pPr>
            <a:r>
              <a:rPr lang="it-IT" sz="1600" b="1" spc="60" dirty="0">
                <a:solidFill>
                  <a:srgbClr val="004982"/>
                </a:solidFill>
                <a:latin typeface="Georgia" panose="02040502050405020303" pitchFamily="18" charset="0"/>
                <a:cs typeface="Tahoma"/>
              </a:rPr>
              <a:t>Segnali</a:t>
            </a:r>
            <a:r>
              <a:rPr lang="it-IT" sz="1600" b="1" spc="315" dirty="0">
                <a:solidFill>
                  <a:srgbClr val="004982"/>
                </a:solidFill>
                <a:latin typeface="Georgia" panose="02040502050405020303" pitchFamily="18" charset="0"/>
                <a:cs typeface="Tahoma"/>
              </a:rPr>
              <a:t> </a:t>
            </a:r>
            <a:r>
              <a:rPr lang="it-IT" sz="1600" b="1" spc="60" dirty="0">
                <a:solidFill>
                  <a:srgbClr val="004982"/>
                </a:solidFill>
                <a:latin typeface="Georgia" panose="02040502050405020303" pitchFamily="18" charset="0"/>
                <a:cs typeface="Tahoma"/>
              </a:rPr>
              <a:t>di</a:t>
            </a:r>
            <a:r>
              <a:rPr lang="it-IT" sz="1600" b="1" spc="320" dirty="0">
                <a:solidFill>
                  <a:srgbClr val="004982"/>
                </a:solidFill>
                <a:latin typeface="Georgia" panose="02040502050405020303" pitchFamily="18" charset="0"/>
                <a:cs typeface="Tahoma"/>
              </a:rPr>
              <a:t> </a:t>
            </a:r>
            <a:r>
              <a:rPr lang="it-IT" sz="1600" b="1" i="1" u="heavy" spc="-75" dirty="0">
                <a:solidFill>
                  <a:srgbClr val="004982"/>
                </a:solidFill>
                <a:uFill>
                  <a:solidFill>
                    <a:srgbClr val="004982"/>
                  </a:solidFill>
                </a:uFill>
                <a:latin typeface="Georgia" panose="02040502050405020303" pitchFamily="18" charset="0"/>
                <a:cs typeface="Verdana"/>
              </a:rPr>
              <a:t>PROBABILITÀ</a:t>
            </a:r>
            <a:r>
              <a:rPr lang="it-IT" sz="1600" b="1" i="1" u="heavy" spc="215" dirty="0">
                <a:solidFill>
                  <a:srgbClr val="004982"/>
                </a:solidFill>
                <a:uFill>
                  <a:solidFill>
                    <a:srgbClr val="004982"/>
                  </a:solidFill>
                </a:uFill>
                <a:latin typeface="Georgia" panose="02040502050405020303" pitchFamily="18" charset="0"/>
                <a:cs typeface="Verdana"/>
              </a:rPr>
              <a:t> </a:t>
            </a:r>
            <a:r>
              <a:rPr lang="it-IT" sz="1600" b="1" i="1" u="heavy" spc="-30" dirty="0">
                <a:solidFill>
                  <a:srgbClr val="004982"/>
                </a:solidFill>
                <a:uFill>
                  <a:solidFill>
                    <a:srgbClr val="004982"/>
                  </a:solidFill>
                </a:uFill>
                <a:latin typeface="Georgia" panose="02040502050405020303" pitchFamily="18" charset="0"/>
                <a:cs typeface="Verdana"/>
              </a:rPr>
              <a:t>DI</a:t>
            </a:r>
            <a:r>
              <a:rPr lang="it-IT" sz="1600" b="1" i="1" u="heavy" spc="215" dirty="0">
                <a:solidFill>
                  <a:srgbClr val="004982"/>
                </a:solidFill>
                <a:uFill>
                  <a:solidFill>
                    <a:srgbClr val="004982"/>
                  </a:solidFill>
                </a:uFill>
                <a:latin typeface="Georgia" panose="02040502050405020303" pitchFamily="18" charset="0"/>
                <a:cs typeface="Verdana"/>
              </a:rPr>
              <a:t> </a:t>
            </a:r>
            <a:r>
              <a:rPr lang="it-IT" sz="1600" b="1" i="1" u="heavy" spc="-275" dirty="0">
                <a:solidFill>
                  <a:srgbClr val="004982"/>
                </a:solidFill>
                <a:uFill>
                  <a:solidFill>
                    <a:srgbClr val="004982"/>
                  </a:solidFill>
                </a:uFill>
                <a:latin typeface="Georgia" panose="02040502050405020303" pitchFamily="18" charset="0"/>
                <a:cs typeface="Verdana"/>
              </a:rPr>
              <a:t>CRISI</a:t>
            </a:r>
            <a:r>
              <a:rPr lang="it-IT" sz="1600" spc="-275" dirty="0">
                <a:latin typeface="Georgia" panose="02040502050405020303" pitchFamily="18" charset="0"/>
                <a:cs typeface="Verdana"/>
              </a:rPr>
              <a:t>:</a:t>
            </a:r>
            <a:r>
              <a:rPr lang="it-IT" sz="1600" spc="185" dirty="0">
                <a:latin typeface="Georgia" panose="02040502050405020303" pitchFamily="18" charset="0"/>
                <a:cs typeface="Verdana"/>
              </a:rPr>
              <a:t> </a:t>
            </a:r>
            <a:r>
              <a:rPr lang="it-IT" sz="1600" b="1" spc="75" dirty="0">
                <a:latin typeface="Georgia" panose="02040502050405020303" pitchFamily="18" charset="0"/>
                <a:cs typeface="Tahoma"/>
              </a:rPr>
              <a:t>adozione</a:t>
            </a:r>
            <a:r>
              <a:rPr lang="it-IT" sz="1600" b="1" spc="310" dirty="0">
                <a:latin typeface="Georgia" panose="02040502050405020303" pitchFamily="18" charset="0"/>
                <a:cs typeface="Tahoma"/>
              </a:rPr>
              <a:t> </a:t>
            </a:r>
            <a:r>
              <a:rPr lang="it-IT" sz="1600" b="1" spc="65" dirty="0">
                <a:latin typeface="Georgia" panose="02040502050405020303" pitchFamily="18" charset="0"/>
                <a:cs typeface="Tahoma"/>
              </a:rPr>
              <a:t>di</a:t>
            </a:r>
            <a:r>
              <a:rPr lang="it-IT" sz="1600" b="1" spc="300" dirty="0">
                <a:latin typeface="Georgia" panose="02040502050405020303" pitchFamily="18" charset="0"/>
                <a:cs typeface="Tahoma"/>
              </a:rPr>
              <a:t> </a:t>
            </a:r>
            <a:r>
              <a:rPr lang="it-IT" sz="1600" b="1" dirty="0">
                <a:latin typeface="Georgia" panose="02040502050405020303" pitchFamily="18" charset="0"/>
                <a:cs typeface="Tahoma"/>
              </a:rPr>
              <a:t>istituti</a:t>
            </a:r>
            <a:r>
              <a:rPr lang="it-IT" sz="1600" b="1" spc="310" dirty="0">
                <a:latin typeface="Georgia" panose="02040502050405020303" pitchFamily="18" charset="0"/>
                <a:cs typeface="Tahoma"/>
              </a:rPr>
              <a:t> </a:t>
            </a:r>
            <a:r>
              <a:rPr lang="it-IT" sz="1600" b="1" spc="50" dirty="0">
                <a:latin typeface="Georgia" panose="02040502050405020303" pitchFamily="18" charset="0"/>
                <a:cs typeface="Tahoma"/>
              </a:rPr>
              <a:t>giuridici </a:t>
            </a:r>
            <a:r>
              <a:rPr lang="it-IT" sz="1600" b="1" spc="45" dirty="0">
                <a:latin typeface="Georgia" panose="02040502050405020303" pitchFamily="18" charset="0"/>
                <a:cs typeface="Tahoma"/>
              </a:rPr>
              <a:t>privatistici</a:t>
            </a:r>
            <a:r>
              <a:rPr lang="it-IT" sz="1600" b="1" spc="170" dirty="0">
                <a:latin typeface="Georgia" panose="02040502050405020303" pitchFamily="18" charset="0"/>
                <a:cs typeface="Tahoma"/>
              </a:rPr>
              <a:t>   </a:t>
            </a:r>
            <a:r>
              <a:rPr lang="it-IT" sz="1600" dirty="0">
                <a:latin typeface="Georgia" panose="02040502050405020303" pitchFamily="18" charset="0"/>
                <a:cs typeface="Verdana"/>
              </a:rPr>
              <a:t>(es.</a:t>
            </a:r>
            <a:r>
              <a:rPr lang="it-IT" sz="1600" spc="450" dirty="0">
                <a:latin typeface="Georgia" panose="02040502050405020303" pitchFamily="18" charset="0"/>
                <a:cs typeface="Verdana"/>
              </a:rPr>
              <a:t>  </a:t>
            </a:r>
            <a:r>
              <a:rPr lang="it-IT" sz="1600" spc="65" dirty="0">
                <a:latin typeface="Georgia" panose="02040502050405020303" pitchFamily="18" charset="0"/>
                <a:cs typeface="Verdana"/>
              </a:rPr>
              <a:t>aumenti</a:t>
            </a:r>
            <a:r>
              <a:rPr lang="it-IT" sz="1600" spc="445" dirty="0">
                <a:latin typeface="Georgia" panose="02040502050405020303" pitchFamily="18" charset="0"/>
                <a:cs typeface="Verdana"/>
              </a:rPr>
              <a:t>  </a:t>
            </a:r>
            <a:r>
              <a:rPr lang="it-IT" sz="1600" spc="55" dirty="0">
                <a:latin typeface="Georgia" panose="02040502050405020303" pitchFamily="18" charset="0"/>
                <a:cs typeface="Verdana"/>
              </a:rPr>
              <a:t>di</a:t>
            </a:r>
            <a:r>
              <a:rPr lang="it-IT" sz="1600" spc="445" dirty="0">
                <a:latin typeface="Georgia" panose="02040502050405020303" pitchFamily="18" charset="0"/>
                <a:cs typeface="Verdana"/>
              </a:rPr>
              <a:t>  </a:t>
            </a:r>
            <a:r>
              <a:rPr lang="it-IT" sz="1600" dirty="0">
                <a:latin typeface="Georgia" panose="02040502050405020303" pitchFamily="18" charset="0"/>
                <a:cs typeface="Verdana"/>
              </a:rPr>
              <a:t>capitale,</a:t>
            </a:r>
            <a:r>
              <a:rPr lang="it-IT" sz="1600" spc="450" dirty="0">
                <a:latin typeface="Georgia" panose="02040502050405020303" pitchFamily="18" charset="0"/>
                <a:cs typeface="Verdana"/>
              </a:rPr>
              <a:t>  </a:t>
            </a:r>
            <a:r>
              <a:rPr lang="it-IT" sz="1600" dirty="0">
                <a:latin typeface="Georgia" panose="02040502050405020303" pitchFamily="18" charset="0"/>
                <a:cs typeface="Verdana"/>
              </a:rPr>
              <a:t>nuovi</a:t>
            </a:r>
            <a:r>
              <a:rPr lang="it-IT" sz="1600" spc="455" dirty="0">
                <a:latin typeface="Georgia" panose="02040502050405020303" pitchFamily="18" charset="0"/>
                <a:cs typeface="Verdana"/>
              </a:rPr>
              <a:t>  </a:t>
            </a:r>
            <a:r>
              <a:rPr lang="it-IT" sz="1600" spc="-10" dirty="0">
                <a:latin typeface="Georgia" panose="02040502050405020303" pitchFamily="18" charset="0"/>
                <a:cs typeface="Verdana"/>
              </a:rPr>
              <a:t>finanziamenti, </a:t>
            </a:r>
            <a:r>
              <a:rPr lang="it-IT" sz="1600" dirty="0">
                <a:latin typeface="Georgia" panose="02040502050405020303" pitchFamily="18" charset="0"/>
                <a:cs typeface="Verdana"/>
              </a:rPr>
              <a:t>operazione</a:t>
            </a:r>
            <a:r>
              <a:rPr lang="it-IT" sz="1600" spc="-20" dirty="0">
                <a:latin typeface="Georgia" panose="02040502050405020303" pitchFamily="18" charset="0"/>
                <a:cs typeface="Verdana"/>
              </a:rPr>
              <a:t> </a:t>
            </a:r>
            <a:r>
              <a:rPr lang="it-IT" sz="1600" spc="50" dirty="0">
                <a:latin typeface="Georgia" panose="02040502050405020303" pitchFamily="18" charset="0"/>
                <a:cs typeface="Verdana"/>
              </a:rPr>
              <a:t>di</a:t>
            </a:r>
            <a:r>
              <a:rPr lang="it-IT" sz="1600" spc="-20" dirty="0">
                <a:latin typeface="Georgia" panose="02040502050405020303" pitchFamily="18" charset="0"/>
                <a:cs typeface="Verdana"/>
              </a:rPr>
              <a:t> </a:t>
            </a:r>
            <a:r>
              <a:rPr lang="it-IT" sz="1600" dirty="0">
                <a:latin typeface="Georgia" panose="02040502050405020303" pitchFamily="18" charset="0"/>
                <a:cs typeface="Verdana"/>
              </a:rPr>
              <a:t>finanza</a:t>
            </a:r>
            <a:r>
              <a:rPr lang="it-IT" sz="1600" spc="-25" dirty="0">
                <a:latin typeface="Georgia" panose="02040502050405020303" pitchFamily="18" charset="0"/>
                <a:cs typeface="Verdana"/>
              </a:rPr>
              <a:t> </a:t>
            </a:r>
            <a:r>
              <a:rPr lang="it-IT" sz="1600" spc="-20" dirty="0">
                <a:latin typeface="Georgia" panose="02040502050405020303" pitchFamily="18" charset="0"/>
                <a:cs typeface="Verdana"/>
              </a:rPr>
              <a:t>straordinaria,</a:t>
            </a:r>
            <a:r>
              <a:rPr lang="it-IT" sz="1600" spc="-35" dirty="0">
                <a:latin typeface="Georgia" panose="02040502050405020303" pitchFamily="18" charset="0"/>
                <a:cs typeface="Verdana"/>
              </a:rPr>
              <a:t> </a:t>
            </a:r>
            <a:r>
              <a:rPr lang="it-IT" sz="1600" dirty="0">
                <a:latin typeface="Georgia" panose="02040502050405020303" pitchFamily="18" charset="0"/>
                <a:cs typeface="Verdana"/>
              </a:rPr>
              <a:t>ricerca</a:t>
            </a:r>
            <a:r>
              <a:rPr lang="it-IT" sz="1600" spc="-20" dirty="0">
                <a:latin typeface="Georgia" panose="02040502050405020303" pitchFamily="18" charset="0"/>
                <a:cs typeface="Verdana"/>
              </a:rPr>
              <a:t> </a:t>
            </a:r>
            <a:r>
              <a:rPr lang="it-IT" sz="1600" spc="55" dirty="0">
                <a:latin typeface="Georgia" panose="02040502050405020303" pitchFamily="18" charset="0"/>
                <a:cs typeface="Verdana"/>
              </a:rPr>
              <a:t>di</a:t>
            </a:r>
            <a:r>
              <a:rPr lang="it-IT" sz="1600" spc="-20" dirty="0">
                <a:latin typeface="Georgia" panose="02040502050405020303" pitchFamily="18" charset="0"/>
                <a:cs typeface="Verdana"/>
              </a:rPr>
              <a:t> </a:t>
            </a:r>
            <a:r>
              <a:rPr lang="it-IT" sz="1600" dirty="0">
                <a:latin typeface="Georgia" panose="02040502050405020303" pitchFamily="18" charset="0"/>
                <a:cs typeface="Verdana"/>
              </a:rPr>
              <a:t>nuovo</a:t>
            </a:r>
            <a:r>
              <a:rPr lang="it-IT" sz="1600" spc="-30" dirty="0">
                <a:latin typeface="Georgia" panose="02040502050405020303" pitchFamily="18" charset="0"/>
                <a:cs typeface="Verdana"/>
              </a:rPr>
              <a:t> </a:t>
            </a:r>
            <a:r>
              <a:rPr lang="it-IT" sz="1600" dirty="0">
                <a:latin typeface="Georgia" panose="02040502050405020303" pitchFamily="18" charset="0"/>
                <a:cs typeface="Verdana"/>
              </a:rPr>
              <a:t>soci</a:t>
            </a:r>
            <a:r>
              <a:rPr lang="it-IT" sz="1600" spc="-35" dirty="0">
                <a:latin typeface="Georgia" panose="02040502050405020303" pitchFamily="18" charset="0"/>
                <a:cs typeface="Verdana"/>
              </a:rPr>
              <a:t> </a:t>
            </a:r>
            <a:r>
              <a:rPr lang="it-IT" sz="1600" dirty="0">
                <a:latin typeface="Georgia" panose="02040502050405020303" pitchFamily="18" charset="0"/>
                <a:cs typeface="Verdana"/>
              </a:rPr>
              <a:t>e</a:t>
            </a:r>
            <a:r>
              <a:rPr lang="it-IT" sz="1600" spc="-15" dirty="0">
                <a:latin typeface="Georgia" panose="02040502050405020303" pitchFamily="18" charset="0"/>
                <a:cs typeface="Verdana"/>
              </a:rPr>
              <a:t> </a:t>
            </a:r>
            <a:r>
              <a:rPr lang="it-IT" sz="1600" spc="55" dirty="0">
                <a:latin typeface="Georgia" panose="02040502050405020303" pitchFamily="18" charset="0"/>
                <a:cs typeface="Verdana"/>
              </a:rPr>
              <a:t>di</a:t>
            </a:r>
            <a:r>
              <a:rPr lang="it-IT" sz="1600" spc="-25" dirty="0">
                <a:latin typeface="Georgia" panose="02040502050405020303" pitchFamily="18" charset="0"/>
                <a:cs typeface="Verdana"/>
              </a:rPr>
              <a:t> </a:t>
            </a:r>
            <a:r>
              <a:rPr lang="it-IT" sz="1600" spc="-10" dirty="0">
                <a:latin typeface="Georgia" panose="02040502050405020303" pitchFamily="18" charset="0"/>
                <a:cs typeface="Verdana"/>
              </a:rPr>
              <a:t>nuovi </a:t>
            </a:r>
            <a:r>
              <a:rPr lang="it-IT" sz="1600" dirty="0">
                <a:latin typeface="Georgia" panose="02040502050405020303" pitchFamily="18" charset="0"/>
                <a:cs typeface="Verdana"/>
              </a:rPr>
              <a:t>dirigenti,</a:t>
            </a:r>
            <a:r>
              <a:rPr lang="it-IT" sz="1600" spc="-65" dirty="0">
                <a:latin typeface="Georgia" panose="02040502050405020303" pitchFamily="18" charset="0"/>
                <a:cs typeface="Verdana"/>
              </a:rPr>
              <a:t> </a:t>
            </a:r>
            <a:r>
              <a:rPr lang="it-IT" sz="1600" dirty="0">
                <a:latin typeface="Georgia" panose="02040502050405020303" pitchFamily="18" charset="0"/>
                <a:cs typeface="Verdana"/>
              </a:rPr>
              <a:t>ricerca</a:t>
            </a:r>
            <a:r>
              <a:rPr lang="it-IT" sz="1600" spc="-75" dirty="0">
                <a:latin typeface="Georgia" panose="02040502050405020303" pitchFamily="18" charset="0"/>
                <a:cs typeface="Verdana"/>
              </a:rPr>
              <a:t> </a:t>
            </a:r>
            <a:r>
              <a:rPr lang="it-IT" sz="1600" spc="50" dirty="0">
                <a:latin typeface="Georgia" panose="02040502050405020303" pitchFamily="18" charset="0"/>
                <a:cs typeface="Verdana"/>
              </a:rPr>
              <a:t>di</a:t>
            </a:r>
            <a:r>
              <a:rPr lang="it-IT" sz="1600" spc="-114" dirty="0">
                <a:latin typeface="Georgia" panose="02040502050405020303" pitchFamily="18" charset="0"/>
                <a:cs typeface="Verdana"/>
              </a:rPr>
              <a:t> </a:t>
            </a:r>
            <a:r>
              <a:rPr lang="it-IT" sz="1600" dirty="0">
                <a:latin typeface="Georgia" panose="02040502050405020303" pitchFamily="18" charset="0"/>
                <a:cs typeface="Verdana"/>
              </a:rPr>
              <a:t>nuovi</a:t>
            </a:r>
            <a:r>
              <a:rPr lang="it-IT" sz="1600" spc="-90" dirty="0">
                <a:latin typeface="Georgia" panose="02040502050405020303" pitchFamily="18" charset="0"/>
                <a:cs typeface="Verdana"/>
              </a:rPr>
              <a:t> </a:t>
            </a:r>
            <a:r>
              <a:rPr lang="it-IT" sz="1600" dirty="0">
                <a:latin typeface="Georgia" panose="02040502050405020303" pitchFamily="18" charset="0"/>
                <a:cs typeface="Verdana"/>
              </a:rPr>
              <a:t>mercati,</a:t>
            </a:r>
            <a:r>
              <a:rPr lang="it-IT" sz="1600" spc="-60" dirty="0">
                <a:latin typeface="Georgia" panose="02040502050405020303" pitchFamily="18" charset="0"/>
                <a:cs typeface="Verdana"/>
              </a:rPr>
              <a:t> </a:t>
            </a:r>
            <a:r>
              <a:rPr lang="it-IT" sz="1600" spc="-10" dirty="0">
                <a:latin typeface="Georgia" panose="02040502050405020303" pitchFamily="18" charset="0"/>
                <a:cs typeface="Verdana"/>
              </a:rPr>
              <a:t>diversificazione dei prodotti) </a:t>
            </a:r>
            <a:endParaRPr lang="it-IT" sz="1600" dirty="0">
              <a:latin typeface="Georgia" panose="02040502050405020303" pitchFamily="18" charset="0"/>
              <a:cs typeface="Verdana"/>
            </a:endParaRPr>
          </a:p>
          <a:p>
            <a:pPr marL="285750" marR="7620" indent="-285750" algn="just">
              <a:lnSpc>
                <a:spcPct val="100200"/>
              </a:lnSpc>
              <a:spcBef>
                <a:spcPts val="440"/>
              </a:spcBef>
              <a:buClrTx/>
            </a:pPr>
            <a:r>
              <a:rPr lang="it-IT" sz="1600" b="1" spc="60" dirty="0">
                <a:solidFill>
                  <a:srgbClr val="004982"/>
                </a:solidFill>
                <a:latin typeface="Georgia" panose="02040502050405020303" pitchFamily="18" charset="0"/>
                <a:cs typeface="Tahoma"/>
              </a:rPr>
              <a:t>Segnali</a:t>
            </a:r>
            <a:r>
              <a:rPr lang="it-IT" sz="1600" b="1" spc="509" dirty="0">
                <a:solidFill>
                  <a:srgbClr val="004982"/>
                </a:solidFill>
                <a:latin typeface="Georgia" panose="02040502050405020303" pitchFamily="18" charset="0"/>
                <a:cs typeface="Tahoma"/>
              </a:rPr>
              <a:t> </a:t>
            </a:r>
            <a:r>
              <a:rPr lang="it-IT" sz="1600" b="1" spc="60" dirty="0">
                <a:solidFill>
                  <a:srgbClr val="004982"/>
                </a:solidFill>
                <a:latin typeface="Georgia" panose="02040502050405020303" pitchFamily="18" charset="0"/>
                <a:cs typeface="Tahoma"/>
              </a:rPr>
              <a:t>di</a:t>
            </a:r>
            <a:r>
              <a:rPr lang="it-IT" sz="1600" b="1" spc="509" dirty="0">
                <a:solidFill>
                  <a:srgbClr val="004982"/>
                </a:solidFill>
                <a:latin typeface="Georgia" panose="02040502050405020303" pitchFamily="18" charset="0"/>
                <a:cs typeface="Tahoma"/>
              </a:rPr>
              <a:t> </a:t>
            </a:r>
            <a:r>
              <a:rPr lang="it-IT" sz="1600" b="1" i="1" u="heavy" spc="-80" dirty="0">
                <a:solidFill>
                  <a:srgbClr val="004982"/>
                </a:solidFill>
                <a:uFill>
                  <a:solidFill>
                    <a:srgbClr val="004982"/>
                  </a:solidFill>
                </a:uFill>
                <a:latin typeface="Georgia" panose="02040502050405020303" pitchFamily="18" charset="0"/>
                <a:cs typeface="Verdana"/>
              </a:rPr>
              <a:t>CRISI</a:t>
            </a:r>
            <a:r>
              <a:rPr lang="it-IT" sz="1600" b="1" i="1" u="heavy" spc="409" dirty="0">
                <a:solidFill>
                  <a:srgbClr val="004982"/>
                </a:solidFill>
                <a:uFill>
                  <a:solidFill>
                    <a:srgbClr val="004982"/>
                  </a:solidFill>
                </a:uFill>
                <a:latin typeface="Georgia" panose="02040502050405020303" pitchFamily="18" charset="0"/>
                <a:cs typeface="Verdana"/>
              </a:rPr>
              <a:t> </a:t>
            </a:r>
            <a:r>
              <a:rPr lang="it-IT" sz="1600" b="1" i="1" u="heavy" dirty="0">
                <a:solidFill>
                  <a:srgbClr val="004982"/>
                </a:solidFill>
                <a:uFill>
                  <a:solidFill>
                    <a:srgbClr val="004982"/>
                  </a:solidFill>
                </a:uFill>
                <a:latin typeface="Georgia" panose="02040502050405020303" pitchFamily="18" charset="0"/>
                <a:cs typeface="Verdana"/>
              </a:rPr>
              <a:t>E</a:t>
            </a:r>
            <a:r>
              <a:rPr lang="it-IT" sz="1600" b="1" i="1" u="heavy" spc="400" dirty="0">
                <a:solidFill>
                  <a:srgbClr val="004982"/>
                </a:solidFill>
                <a:uFill>
                  <a:solidFill>
                    <a:srgbClr val="004982"/>
                  </a:solidFill>
                </a:uFill>
                <a:latin typeface="Georgia" panose="02040502050405020303" pitchFamily="18" charset="0"/>
                <a:cs typeface="Verdana"/>
              </a:rPr>
              <a:t> </a:t>
            </a:r>
            <a:r>
              <a:rPr lang="it-IT" sz="1600" b="1" i="1" u="heavy" dirty="0">
                <a:solidFill>
                  <a:srgbClr val="004982"/>
                </a:solidFill>
                <a:uFill>
                  <a:solidFill>
                    <a:srgbClr val="004982"/>
                  </a:solidFill>
                </a:uFill>
                <a:latin typeface="Georgia" panose="02040502050405020303" pitchFamily="18" charset="0"/>
                <a:cs typeface="Verdana"/>
              </a:rPr>
              <a:t>DI</a:t>
            </a:r>
            <a:r>
              <a:rPr lang="it-IT" sz="1600" b="1" i="1" u="heavy" spc="400" dirty="0">
                <a:solidFill>
                  <a:srgbClr val="004982"/>
                </a:solidFill>
                <a:uFill>
                  <a:solidFill>
                    <a:srgbClr val="004982"/>
                  </a:solidFill>
                </a:uFill>
                <a:latin typeface="Georgia" panose="02040502050405020303" pitchFamily="18" charset="0"/>
                <a:cs typeface="Verdana"/>
              </a:rPr>
              <a:t> </a:t>
            </a:r>
            <a:r>
              <a:rPr lang="it-IT" sz="1600" b="1" i="1" u="heavy" spc="-65" dirty="0">
                <a:solidFill>
                  <a:srgbClr val="004982"/>
                </a:solidFill>
                <a:uFill>
                  <a:solidFill>
                    <a:srgbClr val="004982"/>
                  </a:solidFill>
                </a:uFill>
                <a:latin typeface="Georgia" panose="02040502050405020303" pitchFamily="18" charset="0"/>
                <a:cs typeface="Verdana"/>
              </a:rPr>
              <a:t>INSOLVENZA</a:t>
            </a:r>
            <a:r>
              <a:rPr lang="it-IT" sz="1600" spc="-65" dirty="0">
                <a:latin typeface="Georgia" panose="02040502050405020303" pitchFamily="18" charset="0"/>
                <a:cs typeface="Verdana"/>
              </a:rPr>
              <a:t>:</a:t>
            </a:r>
            <a:r>
              <a:rPr lang="it-IT" sz="1600" spc="375" dirty="0">
                <a:latin typeface="Georgia" panose="02040502050405020303" pitchFamily="18" charset="0"/>
                <a:cs typeface="Verdana"/>
              </a:rPr>
              <a:t> </a:t>
            </a:r>
            <a:r>
              <a:rPr lang="it-IT" sz="1600" b="1" spc="75" dirty="0">
                <a:latin typeface="Georgia" panose="02040502050405020303" pitchFamily="18" charset="0"/>
                <a:cs typeface="Tahoma"/>
              </a:rPr>
              <a:t>adozione</a:t>
            </a:r>
            <a:r>
              <a:rPr lang="it-IT" sz="1600" b="1" spc="500" dirty="0">
                <a:latin typeface="Georgia" panose="02040502050405020303" pitchFamily="18" charset="0"/>
                <a:cs typeface="Tahoma"/>
              </a:rPr>
              <a:t> </a:t>
            </a:r>
            <a:r>
              <a:rPr lang="it-IT" sz="1600" b="1" spc="65" dirty="0">
                <a:latin typeface="Georgia" panose="02040502050405020303" pitchFamily="18" charset="0"/>
                <a:cs typeface="Tahoma"/>
              </a:rPr>
              <a:t>senza</a:t>
            </a:r>
            <a:r>
              <a:rPr lang="it-IT" sz="1600" b="1" spc="500" dirty="0">
                <a:latin typeface="Georgia" panose="02040502050405020303" pitchFamily="18" charset="0"/>
                <a:cs typeface="Tahoma"/>
              </a:rPr>
              <a:t> </a:t>
            </a:r>
            <a:r>
              <a:rPr lang="it-IT" sz="1600" b="1" spc="70" dirty="0">
                <a:latin typeface="Georgia" panose="02040502050405020303" pitchFamily="18" charset="0"/>
                <a:cs typeface="Tahoma"/>
              </a:rPr>
              <a:t>indugio </a:t>
            </a:r>
            <a:r>
              <a:rPr lang="it-IT" sz="1600" b="1" spc="75" dirty="0">
                <a:latin typeface="Georgia" panose="02040502050405020303" pitchFamily="18" charset="0"/>
                <a:cs typeface="Tahoma"/>
              </a:rPr>
              <a:t>degli</a:t>
            </a:r>
            <a:r>
              <a:rPr lang="it-IT" sz="1600" b="1" spc="195" dirty="0">
                <a:latin typeface="Georgia" panose="02040502050405020303" pitchFamily="18" charset="0"/>
                <a:cs typeface="Tahoma"/>
              </a:rPr>
              <a:t>  </a:t>
            </a:r>
            <a:r>
              <a:rPr lang="it-IT" sz="1600" b="1" spc="70" dirty="0">
                <a:latin typeface="Georgia" panose="02040502050405020303" pitchFamily="18" charset="0"/>
                <a:cs typeface="Tahoma"/>
              </a:rPr>
              <a:t>strumenti</a:t>
            </a:r>
            <a:r>
              <a:rPr lang="it-IT" sz="1600" b="1" spc="200" dirty="0">
                <a:latin typeface="Georgia" panose="02040502050405020303" pitchFamily="18" charset="0"/>
                <a:cs typeface="Tahoma"/>
              </a:rPr>
              <a:t>  </a:t>
            </a:r>
            <a:r>
              <a:rPr lang="it-IT" sz="1600" b="1" spc="75" dirty="0">
                <a:latin typeface="Georgia" panose="02040502050405020303" pitchFamily="18" charset="0"/>
                <a:cs typeface="Tahoma"/>
              </a:rPr>
              <a:t>per</a:t>
            </a:r>
            <a:r>
              <a:rPr lang="it-IT" sz="1600" b="1" spc="210" dirty="0">
                <a:latin typeface="Georgia" panose="02040502050405020303" pitchFamily="18" charset="0"/>
                <a:cs typeface="Tahoma"/>
              </a:rPr>
              <a:t>  </a:t>
            </a:r>
            <a:r>
              <a:rPr lang="it-IT" sz="1600" b="1" dirty="0">
                <a:latin typeface="Georgia" panose="02040502050405020303" pitchFamily="18" charset="0"/>
                <a:cs typeface="Tahoma"/>
              </a:rPr>
              <a:t>il</a:t>
            </a:r>
            <a:r>
              <a:rPr lang="it-IT" sz="1600" b="1" spc="200" dirty="0">
                <a:latin typeface="Georgia" panose="02040502050405020303" pitchFamily="18" charset="0"/>
                <a:cs typeface="Tahoma"/>
              </a:rPr>
              <a:t>  </a:t>
            </a:r>
            <a:r>
              <a:rPr lang="it-IT" sz="1600" b="1" spc="85" dirty="0">
                <a:latin typeface="Georgia" panose="02040502050405020303" pitchFamily="18" charset="0"/>
                <a:cs typeface="Tahoma"/>
              </a:rPr>
              <a:t>superamento</a:t>
            </a:r>
            <a:r>
              <a:rPr lang="it-IT" sz="1600" b="1" spc="200" dirty="0">
                <a:latin typeface="Georgia" panose="02040502050405020303" pitchFamily="18" charset="0"/>
                <a:cs typeface="Tahoma"/>
              </a:rPr>
              <a:t>  </a:t>
            </a:r>
            <a:r>
              <a:rPr lang="it-IT" sz="1600" b="1" spc="50" dirty="0">
                <a:latin typeface="Georgia" panose="02040502050405020303" pitchFamily="18" charset="0"/>
                <a:cs typeface="Tahoma"/>
              </a:rPr>
              <a:t>della</a:t>
            </a:r>
            <a:r>
              <a:rPr lang="it-IT" sz="1600" b="1" spc="204" dirty="0">
                <a:latin typeface="Georgia" panose="02040502050405020303" pitchFamily="18" charset="0"/>
                <a:cs typeface="Tahoma"/>
              </a:rPr>
              <a:t>  </a:t>
            </a:r>
            <a:r>
              <a:rPr lang="it-IT" sz="1600" b="1" dirty="0">
                <a:latin typeface="Georgia" panose="02040502050405020303" pitchFamily="18" charset="0"/>
                <a:cs typeface="Tahoma"/>
              </a:rPr>
              <a:t>crisi</a:t>
            </a:r>
            <a:r>
              <a:rPr lang="it-IT" sz="1600" b="1" spc="200" dirty="0">
                <a:latin typeface="Georgia" panose="02040502050405020303" pitchFamily="18" charset="0"/>
                <a:cs typeface="Tahoma"/>
              </a:rPr>
              <a:t>  </a:t>
            </a:r>
            <a:r>
              <a:rPr lang="it-IT" sz="1600" b="1" spc="50" dirty="0">
                <a:latin typeface="Georgia" panose="02040502050405020303" pitchFamily="18" charset="0"/>
                <a:cs typeface="Tahoma"/>
              </a:rPr>
              <a:t>previsti</a:t>
            </a:r>
            <a:r>
              <a:rPr lang="it-IT" sz="1600" b="1" spc="204" dirty="0">
                <a:latin typeface="Georgia" panose="02040502050405020303" pitchFamily="18" charset="0"/>
                <a:cs typeface="Tahoma"/>
              </a:rPr>
              <a:t>  </a:t>
            </a:r>
            <a:r>
              <a:rPr lang="it-IT" sz="1600" b="1" spc="30" dirty="0">
                <a:latin typeface="Georgia" panose="02040502050405020303" pitchFamily="18" charset="0"/>
                <a:cs typeface="Tahoma"/>
              </a:rPr>
              <a:t>dal </a:t>
            </a:r>
            <a:r>
              <a:rPr lang="it-IT" sz="1600" b="1" dirty="0">
                <a:latin typeface="Georgia" panose="02040502050405020303" pitchFamily="18" charset="0"/>
                <a:cs typeface="Tahoma"/>
              </a:rPr>
              <a:t>Legislatore riferiti sia agli </a:t>
            </a:r>
            <a:r>
              <a:rPr lang="it-IT" sz="1600" b="1" dirty="0">
                <a:solidFill>
                  <a:srgbClr val="FF0000"/>
                </a:solidFill>
                <a:latin typeface="Georgia" panose="02040502050405020303" pitchFamily="18" charset="0"/>
                <a:cs typeface="Tahoma"/>
              </a:rPr>
              <a:t>strumenti di ristrutturazione che agli strumenti di liquidazione</a:t>
            </a:r>
            <a:r>
              <a:rPr lang="it-IT" sz="1600" dirty="0">
                <a:solidFill>
                  <a:srgbClr val="FF0000"/>
                </a:solidFill>
                <a:latin typeface="Georgia" panose="02040502050405020303" pitchFamily="18" charset="0"/>
                <a:cs typeface="Verdana"/>
              </a:rPr>
              <a:t>.</a:t>
            </a:r>
            <a:r>
              <a:rPr lang="it-IT" sz="1600" spc="229" dirty="0">
                <a:latin typeface="Georgia" panose="02040502050405020303" pitchFamily="18" charset="0"/>
                <a:cs typeface="Verdana"/>
              </a:rPr>
              <a:t>  </a:t>
            </a:r>
            <a:r>
              <a:rPr lang="it-IT" sz="1600" spc="55" dirty="0">
                <a:latin typeface="Georgia" panose="02040502050405020303" pitchFamily="18" charset="0"/>
                <a:cs typeface="Verdana"/>
              </a:rPr>
              <a:t>Da</a:t>
            </a:r>
            <a:r>
              <a:rPr lang="it-IT" sz="1600" spc="229" dirty="0">
                <a:latin typeface="Georgia" panose="02040502050405020303" pitchFamily="18" charset="0"/>
                <a:cs typeface="Verdana"/>
              </a:rPr>
              <a:t>  </a:t>
            </a:r>
            <a:r>
              <a:rPr lang="it-IT" sz="1600" spc="70" dirty="0">
                <a:latin typeface="Georgia" panose="02040502050405020303" pitchFamily="18" charset="0"/>
                <a:cs typeface="Verdana"/>
              </a:rPr>
              <a:t>qui</a:t>
            </a:r>
            <a:r>
              <a:rPr lang="it-IT" sz="1600" spc="240" dirty="0">
                <a:latin typeface="Georgia" panose="02040502050405020303" pitchFamily="18" charset="0"/>
                <a:cs typeface="Verdana"/>
              </a:rPr>
              <a:t>  </a:t>
            </a:r>
            <a:r>
              <a:rPr lang="it-IT" sz="1600" dirty="0">
                <a:latin typeface="Georgia" panose="02040502050405020303" pitchFamily="18" charset="0"/>
                <a:cs typeface="Verdana"/>
              </a:rPr>
              <a:t>le</a:t>
            </a:r>
            <a:r>
              <a:rPr lang="it-IT" sz="1600" spc="235" dirty="0">
                <a:latin typeface="Georgia" panose="02040502050405020303" pitchFamily="18" charset="0"/>
                <a:cs typeface="Verdana"/>
              </a:rPr>
              <a:t>  </a:t>
            </a:r>
            <a:r>
              <a:rPr lang="it-IT" sz="1600" dirty="0">
                <a:latin typeface="Georgia" panose="02040502050405020303" pitchFamily="18" charset="0"/>
                <a:cs typeface="Verdana"/>
              </a:rPr>
              <a:t>connesse</a:t>
            </a:r>
            <a:r>
              <a:rPr lang="it-IT" sz="1600" spc="235" dirty="0">
                <a:latin typeface="Georgia" panose="02040502050405020303" pitchFamily="18" charset="0"/>
                <a:cs typeface="Verdana"/>
              </a:rPr>
              <a:t>  </a:t>
            </a:r>
            <a:r>
              <a:rPr lang="it-IT" sz="1600" dirty="0">
                <a:latin typeface="Georgia" panose="02040502050405020303" pitchFamily="18" charset="0"/>
                <a:cs typeface="Verdana"/>
              </a:rPr>
              <a:t>responsabilità</a:t>
            </a:r>
            <a:r>
              <a:rPr lang="it-IT" sz="1600" spc="240" dirty="0">
                <a:latin typeface="Georgia" panose="02040502050405020303" pitchFamily="18" charset="0"/>
                <a:cs typeface="Verdana"/>
              </a:rPr>
              <a:t>  </a:t>
            </a:r>
            <a:r>
              <a:rPr lang="it-IT" sz="1600" spc="55" dirty="0">
                <a:latin typeface="Georgia" panose="02040502050405020303" pitchFamily="18" charset="0"/>
                <a:cs typeface="Verdana"/>
              </a:rPr>
              <a:t>degli</a:t>
            </a:r>
            <a:r>
              <a:rPr lang="it-IT" sz="1600" spc="235" dirty="0">
                <a:latin typeface="Georgia" panose="02040502050405020303" pitchFamily="18" charset="0"/>
                <a:cs typeface="Verdana"/>
              </a:rPr>
              <a:t>  </a:t>
            </a:r>
            <a:r>
              <a:rPr lang="it-IT" sz="1600" spc="-10" dirty="0">
                <a:latin typeface="Georgia" panose="02040502050405020303" pitchFamily="18" charset="0"/>
                <a:cs typeface="Verdana"/>
              </a:rPr>
              <a:t>organi societari.</a:t>
            </a:r>
            <a:endParaRPr lang="it-IT" sz="1600" dirty="0">
              <a:latin typeface="Georgia" panose="02040502050405020303" pitchFamily="18" charset="0"/>
              <a:cs typeface="Verdana"/>
            </a:endParaRPr>
          </a:p>
          <a:p>
            <a:pPr marL="114300" indent="0">
              <a:buNone/>
            </a:pPr>
            <a:endParaRPr lang="it-IT" dirty="0"/>
          </a:p>
        </p:txBody>
      </p:sp>
      <p:sp>
        <p:nvSpPr>
          <p:cNvPr id="4" name="Segnaposto numero diapositiva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it-IT" smtClean="0"/>
              <a:t>9</a:t>
            </a:fld>
            <a:endParaRPr lang="it-IT"/>
          </a:p>
        </p:txBody>
      </p:sp>
    </p:spTree>
    <p:extLst>
      <p:ext uri="{BB962C8B-B14F-4D97-AF65-F5344CB8AC3E}">
        <p14:creationId xmlns:p14="http://schemas.microsoft.com/office/powerpoint/2010/main" val="2858777435"/>
      </p:ext>
    </p:extLst>
  </p:cSld>
  <p:clrMapOvr>
    <a:masterClrMapping/>
  </p:clrMapOvr>
  <p:transition spd="med">
    <p:fade/>
  </p:transition>
</p:sld>
</file>

<file path=ppt/theme/theme1.xml><?xml version="1.0" encoding="utf-8"?>
<a:theme xmlns:a="http://schemas.openxmlformats.org/drawingml/2006/main" name="Tema Studio">
  <a:themeElements>
    <a:clrScheme name="Tramonto">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1878</TotalTime>
  <Words>13414</Words>
  <Application>Microsoft Office PowerPoint</Application>
  <PresentationFormat>A4 (21x29,7 cm)</PresentationFormat>
  <Paragraphs>942</Paragraphs>
  <Slides>74</Slides>
  <Notes>28</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74</vt:i4>
      </vt:variant>
    </vt:vector>
  </HeadingPairs>
  <TitlesOfParts>
    <vt:vector size="84" baseType="lpstr">
      <vt:lpstr>Arial</vt:lpstr>
      <vt:lpstr>Book Antiqua</vt:lpstr>
      <vt:lpstr>Georgia</vt:lpstr>
      <vt:lpstr>Times New Roman</vt:lpstr>
      <vt:lpstr>Verdana</vt:lpstr>
      <vt:lpstr>Calibri</vt:lpstr>
      <vt:lpstr>Trebuchet MS</vt:lpstr>
      <vt:lpstr>Wingdings</vt:lpstr>
      <vt:lpstr>Arial MT</vt:lpstr>
      <vt:lpstr>Tema Studio</vt:lpstr>
      <vt:lpstr>ADEGUATI ASSETTI ORGANIZZATIVI, AMMINISTRATIVI E CONTABILI:  IL NUOVO APPROCCIO IMPOSTO DAL CCII RIFLESSIONI ECONOMICO AZIENDALISTICHE A MARGINE DELLA RIFORMA DEL CCII E SUL RAPPORTO BANCA IMPRESA IN RELAZIONE ALL’ACCESSO AL CREDITO  </vt:lpstr>
      <vt:lpstr>DALLA LEGGE FALLIMENTARE AL CODICE DELLA CRISI </vt:lpstr>
      <vt:lpstr>DALLA LEGGE FALLIMENTARE AL CODICE DELLA CRISI </vt:lpstr>
      <vt:lpstr>ADEGUATI ASSETTI E CODICE DELLA CRISI DI IMPRESA – la normativa </vt:lpstr>
      <vt:lpstr>Presentazione standard di PowerPoint</vt:lpstr>
      <vt:lpstr>La normativa – 2 comma art. 2086 cc </vt:lpstr>
      <vt:lpstr>Presentazione standard di PowerPoint</vt:lpstr>
      <vt:lpstr>Presentazione standard di PowerPoint</vt:lpstr>
      <vt:lpstr>La gestione dei segnali di crisi</vt:lpstr>
      <vt:lpstr>L’obbligo di istituire adeguati assetti organizzativi amministrativi e contabili</vt:lpstr>
      <vt:lpstr>Art. 3 comma 1 ccii - L’imprenditore individuale</vt:lpstr>
      <vt:lpstr>Art. 3 comma 2 ccii L’imprenditore collettivo   </vt:lpstr>
      <vt:lpstr>Presentazione standard di PowerPoint</vt:lpstr>
      <vt:lpstr>Presentazione standard di PowerPoint</vt:lpstr>
      <vt:lpstr>Flussi di cassa di cui all’art. 3 comma 3 lett. b) ccii </vt:lpstr>
      <vt:lpstr>Presentazione standard di PowerPoint</vt:lpstr>
      <vt:lpstr>OBBLIGHI DI SEGNALAZIONE  </vt:lpstr>
      <vt:lpstr>Art. 25 novies – Segnalazione dei creditori pubblici qualificati</vt:lpstr>
      <vt:lpstr>Presentazione standard di PowerPoint</vt:lpstr>
      <vt:lpstr>Presentazione standard di PowerPoint</vt:lpstr>
      <vt:lpstr>Presentazione standard di PowerPoint</vt:lpstr>
      <vt:lpstr>Presentazione standard di PowerPoint</vt:lpstr>
      <vt:lpstr>Flusso informativo – sindaci </vt:lpstr>
      <vt:lpstr>Flusso informativo – sindaci </vt:lpstr>
      <vt:lpstr>Presentazione standard di PowerPoint</vt:lpstr>
      <vt:lpstr>Flusso informativo – sindaci </vt:lpstr>
      <vt:lpstr>Flusso informativo – sindaci </vt:lpstr>
      <vt:lpstr>Flusso informativo – sindaci </vt:lpstr>
      <vt:lpstr>Presentazione standard di PowerPoint</vt:lpstr>
      <vt:lpstr>Presentazione standard di PowerPoint</vt:lpstr>
      <vt:lpstr>Presentazione standard di PowerPoint</vt:lpstr>
      <vt:lpstr>“Norme di comportamento del collegio sindacale di società non quotate” </vt:lpstr>
      <vt:lpstr>Norme di Comportamento del collegio sindacale </vt:lpstr>
      <vt:lpstr>  Art. 25 decies – obblighi di comunicazione per banche ed intermediari finanziari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ASSETTO ORGANIZZATIVO</vt:lpstr>
      <vt:lpstr>ASSETTO AMMINISTRATIVO</vt:lpstr>
      <vt:lpstr>ASSETTO CONTABILE</vt:lpstr>
      <vt:lpstr>Quando un assetto è adeguato?</vt:lpstr>
      <vt:lpstr>La realizzazione di un adeguato assetto organizzativo amministrativo e contabile</vt:lpstr>
      <vt:lpstr>La realizzazione di un adeguato assetto organizzativo amministrativo e contabile</vt:lpstr>
      <vt:lpstr>KPI – key performer indicators  </vt:lpstr>
      <vt:lpstr>Presentazione standard di PowerPoint</vt:lpstr>
      <vt:lpstr>FNC - “L’informativa economico-finanziaria e la bancabilità delle PMI: indicazioni EBA-GL Lom e spunti operativi</vt:lpstr>
      <vt:lpstr>Presentazione standard di PowerPoint</vt:lpstr>
      <vt:lpstr>Presentazione standard di PowerPoint</vt:lpstr>
      <vt:lpstr>Presentazione standard di PowerPoint</vt:lpstr>
      <vt:lpstr>La Balance Scorecard di Kaplan e Norton</vt:lpstr>
      <vt:lpstr>Analisi qualitativa dei dati :Balance scorecard</vt:lpstr>
      <vt:lpstr>Presentazione standard di PowerPoint</vt:lpstr>
      <vt:lpstr>Presentazione standard di PowerPoint</vt:lpstr>
      <vt:lpstr>Presentazione standard di PowerPoint</vt:lpstr>
      <vt:lpstr>Presentazione standard di PowerPoint</vt:lpstr>
      <vt:lpstr>ESG e sostenibilità ambientale </vt:lpstr>
      <vt:lpstr>ESG e sostenibilità ambientale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GIURISPRUDENZA</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ADEGUATI ASSETTI ORGANIZZATIVI, AMMINISTRATIVI E CONTABILI:  IL NUOVO APPROCCIO IMPOSTO DAL CCII; RIFLESSIONI ECONOMICO AZIENDALISTICHE A MARGINE DELLA RIFORMA DEL CCII E SUL RAPPORTO BANCA IMPRESA IN RELAZIONE ALL’ACCESSO AL CREDITO</dc:title>
  <dc:creator>pamela.lombardo</dc:creator>
  <cp:lastModifiedBy>Segreteria</cp:lastModifiedBy>
  <cp:revision>290</cp:revision>
  <cp:lastPrinted>2024-05-16T06:40:28Z</cp:lastPrinted>
  <dcterms:created xsi:type="dcterms:W3CDTF">2000-04-05T18:28:36Z</dcterms:created>
  <dcterms:modified xsi:type="dcterms:W3CDTF">2024-05-21T10:16:17Z</dcterms:modified>
</cp:coreProperties>
</file>