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0688638" cy="15124113"/>
  <p:notesSz cx="6858000" cy="9144000"/>
  <p:defaultTextStyle>
    <a:defPPr>
      <a:defRPr lang="it-IT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6AB1B-7D86-40D9-8353-29658C53F71E}" v="1" dt="2022-10-11T06:25:0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5"/>
    <p:restoredTop sz="94494"/>
  </p:normalViewPr>
  <p:slideViewPr>
    <p:cSldViewPr snapToGrid="0" snapToObjects="1" showGuides="1">
      <p:cViewPr varScale="1">
        <p:scale>
          <a:sx n="22" d="100"/>
          <a:sy n="22" d="100"/>
        </p:scale>
        <p:origin x="2297" y="79"/>
      </p:cViewPr>
      <p:guideLst>
        <p:guide orient="horz" pos="4763"/>
        <p:guide pos="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Eugenio Ermenegildo Pirni" userId="d5a0e7c4-5f70-41bf-8456-8f45d32adb81" providerId="ADAL" clId="{8B46AB1B-7D86-40D9-8353-29658C53F71E}"/>
    <pc:docChg chg="custSel modSld">
      <pc:chgData name="Alberto Eugenio Ermenegildo Pirni" userId="d5a0e7c4-5f70-41bf-8456-8f45d32adb81" providerId="ADAL" clId="{8B46AB1B-7D86-40D9-8353-29658C53F71E}" dt="2022-10-11T06:26:57.963" v="277"/>
      <pc:docMkLst>
        <pc:docMk/>
      </pc:docMkLst>
      <pc:sldChg chg="addSp delSp modSp mod">
        <pc:chgData name="Alberto Eugenio Ermenegildo Pirni" userId="d5a0e7c4-5f70-41bf-8456-8f45d32adb81" providerId="ADAL" clId="{8B46AB1B-7D86-40D9-8353-29658C53F71E}" dt="2022-10-11T06:26:57.963" v="277"/>
        <pc:sldMkLst>
          <pc:docMk/>
          <pc:sldMk cId="0" sldId="258"/>
        </pc:sldMkLst>
        <pc:spChg chg="add del mod">
          <ac:chgData name="Alberto Eugenio Ermenegildo Pirni" userId="d5a0e7c4-5f70-41bf-8456-8f45d32adb81" providerId="ADAL" clId="{8B46AB1B-7D86-40D9-8353-29658C53F71E}" dt="2022-10-11T06:26:57.963" v="277"/>
          <ac:spMkLst>
            <pc:docMk/>
            <pc:sldMk cId="0" sldId="258"/>
            <ac:spMk id="4" creationId="{8B093A0B-7639-5495-F174-BB6ECE080AA7}"/>
          </ac:spMkLst>
        </pc:spChg>
        <pc:spChg chg="mod">
          <ac:chgData name="Alberto Eugenio Ermenegildo Pirni" userId="d5a0e7c4-5f70-41bf-8456-8f45d32adb81" providerId="ADAL" clId="{8B46AB1B-7D86-40D9-8353-29658C53F71E}" dt="2022-10-11T06:26:53.981" v="275" actId="108"/>
          <ac:spMkLst>
            <pc:docMk/>
            <pc:sldMk cId="0" sldId="258"/>
            <ac:spMk id="7" creationId="{EAC9FC11-ABB6-D9AD-4A49-E853306B2A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E623A-55BA-8F4C-99E3-C6767D6F353D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FA31E-0D7C-924A-80A7-AB6743A916F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18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AFA31E-0D7C-924A-80A7-AB6743A916F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01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059363" y="1337363"/>
            <a:ext cx="2809479" cy="28455739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5361" y="1337363"/>
            <a:ext cx="8255859" cy="2845573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5361" y="7782617"/>
            <a:ext cx="5531741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35245" y="7782617"/>
            <a:ext cx="5533597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432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20C2-0E71-9E43-ADBA-276942C4B776}" type="datetimeFigureOut">
              <a:rPr lang="it-IT" smtClean="0"/>
              <a:pPr/>
              <a:t>11/10/2022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51952" y="14017813"/>
            <a:ext cx="3384735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660190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5E64-61FC-814B-B39E-4AAEE8EFCB4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berto.pirni@santannapisa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alessandro.chiessi@santannapis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-27432" y="2491066"/>
            <a:ext cx="1077093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Scuola di Alta Formazione Filosofica di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Acqui Terme – XX Edizione</a:t>
            </a:r>
          </a:p>
          <a:p>
            <a:pPr algn="ctr"/>
            <a:r>
              <a:rPr lang="it-IT" sz="4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Etica per le Istituzioni: il concetto di interesse e i relativi conflitti, tra pubblico e privato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81573" y="5365113"/>
            <a:ext cx="4413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0000"/>
                </a:solidFill>
                <a:latin typeface="Arial"/>
                <a:cs typeface="Arial"/>
              </a:rPr>
              <a:t>Acqui Terme, </a:t>
            </a:r>
          </a:p>
          <a:p>
            <a:r>
              <a:rPr lang="it-IT" sz="2000" b="1" dirty="0">
                <a:solidFill>
                  <a:srgbClr val="000000"/>
                </a:solidFill>
                <a:latin typeface="Arial"/>
                <a:cs typeface="Arial"/>
              </a:rPr>
              <a:t>Palazzi Levi, Sala del Consiglio</a:t>
            </a:r>
          </a:p>
          <a:p>
            <a:r>
              <a:rPr lang="it-IT" sz="2000" b="1" dirty="0">
                <a:solidFill>
                  <a:srgbClr val="000000"/>
                </a:solidFill>
                <a:latin typeface="Arial"/>
                <a:cs typeface="Arial"/>
              </a:rPr>
              <a:t>Piazza Levi, 3</a:t>
            </a:r>
          </a:p>
          <a:p>
            <a:r>
              <a:rPr lang="it-IT" sz="2000" b="1" dirty="0">
                <a:solidFill>
                  <a:srgbClr val="000000"/>
                </a:solidFill>
                <a:latin typeface="Arial"/>
                <a:cs typeface="Arial"/>
              </a:rPr>
              <a:t>12-14 ottobre 2022</a:t>
            </a:r>
          </a:p>
        </p:txBody>
      </p:sp>
      <p:sp>
        <p:nvSpPr>
          <p:cNvPr id="9" name="Rettangolo 8"/>
          <p:cNvSpPr/>
          <p:nvPr/>
        </p:nvSpPr>
        <p:spPr>
          <a:xfrm>
            <a:off x="781573" y="6812445"/>
            <a:ext cx="4859373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Arial"/>
                <a:cs typeface="Arial"/>
              </a:rPr>
              <a:t>Mercoledì 12 ottobre, </a:t>
            </a:r>
            <a:r>
              <a:rPr lang="it-IT" sz="1400" i="1" dirty="0">
                <a:latin typeface="Arial"/>
                <a:cs typeface="Arial"/>
              </a:rPr>
              <a:t>ore 9.00 – 13.00 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dirty="0">
                <a:latin typeface="Arial"/>
                <a:cs typeface="Arial"/>
              </a:rPr>
              <a:t>Registrazione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dirty="0">
                <a:latin typeface="Arial"/>
                <a:cs typeface="Arial"/>
              </a:rPr>
              <a:t>Ore 9.30 – Saluto del Sindaco di Acqui Terme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Prof. Alberto </a:t>
            </a:r>
            <a:r>
              <a:rPr lang="it-IT" sz="1400" b="1" dirty="0" err="1">
                <a:latin typeface="Arial"/>
                <a:cs typeface="Arial"/>
              </a:rPr>
              <a:t>Pirni</a:t>
            </a:r>
            <a:r>
              <a:rPr lang="it-IT" sz="1400" b="1" dirty="0">
                <a:latin typeface="Arial"/>
                <a:cs typeface="Arial"/>
              </a:rPr>
              <a:t> (Scuola Superiore Sant’Anna – Pisa)</a:t>
            </a:r>
          </a:p>
          <a:p>
            <a:r>
              <a:rPr lang="it-IT" sz="1400" dirty="0">
                <a:latin typeface="Arial"/>
                <a:cs typeface="Arial"/>
              </a:rPr>
              <a:t>Introduzione ai lavori</a:t>
            </a:r>
          </a:p>
          <a:p>
            <a:r>
              <a:rPr lang="it-IT" sz="1400" i="1" dirty="0">
                <a:latin typeface="Arial"/>
                <a:cs typeface="Arial"/>
              </a:rPr>
              <a:t>Che cos’è “interesse”? Profili definitori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Prof. Guido Sirianni (University of Perugia)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Il conflitto di interessi dei politici: come riportare nell’agenda democratica del nostro Paese una questione rimossa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Dott. Gabriele </a:t>
            </a:r>
            <a:r>
              <a:rPr lang="it-IT" sz="1400" b="1" dirty="0" err="1">
                <a:latin typeface="Arial"/>
                <a:cs typeface="Arial"/>
              </a:rPr>
              <a:t>Panteghini</a:t>
            </a:r>
            <a:r>
              <a:rPr lang="it-IT" sz="1400" b="1" dirty="0">
                <a:latin typeface="Arial"/>
                <a:cs typeface="Arial"/>
              </a:rPr>
              <a:t> (Università di Pavia)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Verso un’etica della riconciliazione: interesse e istituzione nella Filosofia del diritto di Hegel</a:t>
            </a:r>
          </a:p>
          <a:p>
            <a:endParaRPr lang="it-IT" sz="1400" dirty="0">
              <a:latin typeface="Arial"/>
              <a:cs typeface="Arial"/>
            </a:endParaRP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Giovedì 13 ottobre, </a:t>
            </a:r>
            <a:r>
              <a:rPr lang="it-IT" sz="1400" i="1" dirty="0">
                <a:latin typeface="Arial"/>
                <a:cs typeface="Arial"/>
              </a:rPr>
              <a:t>ore 9.30 – 13.00 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Prof. Francesco Merloni (Università di Perugia, già Presidente ANAC – Roma)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Il conflitto di interessi: cos’è e come si risolve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Dott.ssa Rossella </a:t>
            </a:r>
            <a:r>
              <a:rPr lang="it-IT" sz="1400" b="1" dirty="0" err="1">
                <a:latin typeface="Arial"/>
                <a:cs typeface="Arial"/>
              </a:rPr>
              <a:t>Screpanti</a:t>
            </a:r>
            <a:r>
              <a:rPr lang="it-IT" sz="1400" b="1" dirty="0">
                <a:latin typeface="Arial"/>
                <a:cs typeface="Arial"/>
              </a:rPr>
              <a:t> (già funzionaria ANAC – Roma)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La gestione del conflitto di interessi nel quadro del Piano Nazionale Anticorruzione</a:t>
            </a:r>
          </a:p>
          <a:p>
            <a:endParaRPr lang="it-IT" sz="1400" i="1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Dott. Francesco Merenda (Università di Perugia)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L’integrità del funzionario pubblico a presidio dell’interesse pubblico. Codici di comportamento, leggi e misure organizzative</a:t>
            </a:r>
            <a:r>
              <a:rPr lang="it-IT" sz="1400" dirty="0">
                <a:latin typeface="Arial"/>
                <a:cs typeface="Arial"/>
              </a:rPr>
              <a:t>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81573" y="14331961"/>
            <a:ext cx="269572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700" b="1" dirty="0">
                <a:solidFill>
                  <a:schemeClr val="bg1"/>
                </a:solidFill>
                <a:latin typeface="Arial"/>
                <a:cs typeface="Arial"/>
              </a:rPr>
              <a:t>Contatti: </a:t>
            </a:r>
          </a:p>
          <a:p>
            <a:r>
              <a:rPr lang="it-IT" sz="1000" b="1" dirty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alberto.pirni@santannapisa.it</a:t>
            </a:r>
            <a:endParaRPr lang="it-IT" sz="10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it-IT" sz="1000" b="1" dirty="0">
                <a:solidFill>
                  <a:schemeClr val="bg1"/>
                </a:solidFill>
                <a:latin typeface="Arial"/>
                <a:cs typeface="Arial"/>
                <a:hlinkClick r:id="rId4"/>
              </a:rPr>
              <a:t>alessandro.chiessi@santannapisa.it</a:t>
            </a:r>
            <a:r>
              <a:rPr lang="it-IT" sz="1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1629E375-6A8E-A8CD-4C4E-D274F6EC9673}"/>
              </a:ext>
            </a:extLst>
          </p:cNvPr>
          <p:cNvSpPr/>
          <p:nvPr/>
        </p:nvSpPr>
        <p:spPr>
          <a:xfrm>
            <a:off x="5735105" y="6812445"/>
            <a:ext cx="485937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Arial"/>
                <a:cs typeface="Arial"/>
              </a:rPr>
              <a:t>Venerdì 14 ottobre</a:t>
            </a:r>
            <a:r>
              <a:rPr lang="it-IT" sz="1400" dirty="0">
                <a:latin typeface="Arial"/>
                <a:cs typeface="Arial"/>
              </a:rPr>
              <a:t>, 9.30 – 13.00</a:t>
            </a: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Prof. David M.C. Mitchell (</a:t>
            </a:r>
            <a:r>
              <a:rPr lang="it-IT" sz="1400" b="1" dirty="0" err="1">
                <a:latin typeface="Arial"/>
                <a:cs typeface="Arial"/>
              </a:rPr>
              <a:t>Northeastern</a:t>
            </a:r>
            <a:r>
              <a:rPr lang="it-IT" sz="1400" b="1" dirty="0">
                <a:latin typeface="Arial"/>
                <a:cs typeface="Arial"/>
              </a:rPr>
              <a:t> University – London)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Scenes of </a:t>
            </a:r>
            <a:r>
              <a:rPr lang="it-IT" sz="1400" i="1" dirty="0" err="1">
                <a:latin typeface="Arial"/>
                <a:cs typeface="Arial"/>
              </a:rPr>
              <a:t>Corruption</a:t>
            </a:r>
            <a:r>
              <a:rPr lang="it-IT" sz="1400" i="1" dirty="0">
                <a:latin typeface="Arial"/>
                <a:cs typeface="Arial"/>
              </a:rPr>
              <a:t>: Public Office and </a:t>
            </a:r>
            <a:r>
              <a:rPr lang="it-IT" sz="1400" i="1" dirty="0" err="1">
                <a:latin typeface="Arial"/>
                <a:cs typeface="Arial"/>
              </a:rPr>
              <a:t>Other</a:t>
            </a:r>
            <a:r>
              <a:rPr lang="it-IT" sz="1400" i="1" dirty="0">
                <a:latin typeface="Arial"/>
                <a:cs typeface="Arial"/>
              </a:rPr>
              <a:t> </a:t>
            </a:r>
            <a:r>
              <a:rPr lang="it-IT" sz="1400" i="1" dirty="0" err="1">
                <a:latin typeface="Arial"/>
                <a:cs typeface="Arial"/>
              </a:rPr>
              <a:t>Institutional</a:t>
            </a:r>
            <a:r>
              <a:rPr lang="it-IT" sz="1400" i="1" dirty="0">
                <a:latin typeface="Arial"/>
                <a:cs typeface="Arial"/>
              </a:rPr>
              <a:t> </a:t>
            </a:r>
            <a:r>
              <a:rPr lang="it-IT" sz="1400" i="1" dirty="0" err="1">
                <a:latin typeface="Arial"/>
                <a:cs typeface="Arial"/>
              </a:rPr>
              <a:t>Roles</a:t>
            </a:r>
            <a:endParaRPr lang="it-IT" sz="1400" i="1" dirty="0">
              <a:latin typeface="Arial"/>
              <a:cs typeface="Arial"/>
            </a:endParaRP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Dott. Daniele Santoro (University of </a:t>
            </a:r>
            <a:r>
              <a:rPr lang="it-IT" sz="1400" b="1" dirty="0" err="1">
                <a:latin typeface="Arial"/>
                <a:cs typeface="Arial"/>
              </a:rPr>
              <a:t>Minho</a:t>
            </a:r>
            <a:r>
              <a:rPr lang="it-IT" sz="1400" b="1" dirty="0">
                <a:latin typeface="Arial"/>
                <a:cs typeface="Arial"/>
              </a:rPr>
              <a:t> – Portugal)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On the </a:t>
            </a:r>
            <a:r>
              <a:rPr lang="it-IT" sz="1400" i="1" dirty="0" err="1">
                <a:latin typeface="Arial"/>
                <a:cs typeface="Arial"/>
              </a:rPr>
              <a:t>Constitution</a:t>
            </a:r>
            <a:r>
              <a:rPr lang="it-IT" sz="1400" i="1" dirty="0">
                <a:latin typeface="Arial"/>
                <a:cs typeface="Arial"/>
              </a:rPr>
              <a:t> of the Public </a:t>
            </a:r>
            <a:r>
              <a:rPr lang="it-IT" sz="1400" i="1" dirty="0" err="1">
                <a:latin typeface="Arial"/>
                <a:cs typeface="Arial"/>
              </a:rPr>
              <a:t>Interest</a:t>
            </a:r>
            <a:endParaRPr lang="it-IT" sz="1400" i="1" dirty="0">
              <a:latin typeface="Arial"/>
              <a:cs typeface="Arial"/>
            </a:endParaRP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b="1" dirty="0">
                <a:latin typeface="Arial"/>
                <a:cs typeface="Arial"/>
              </a:rPr>
              <a:t>Prof.ssa Gaetana Morgante (Scuola Superiore Sant’Anna – Pisa)</a:t>
            </a:r>
            <a:r>
              <a:rPr lang="it-IT" sz="1400" dirty="0">
                <a:latin typeface="Arial"/>
                <a:cs typeface="Arial"/>
              </a:rPr>
              <a:t>, </a:t>
            </a:r>
            <a:r>
              <a:rPr lang="it-IT" sz="1400" i="1" dirty="0">
                <a:latin typeface="Arial"/>
                <a:cs typeface="Arial"/>
              </a:rPr>
              <a:t>Conflitto d’interessi e corruzione: dalla radice alla mala pianta</a:t>
            </a:r>
          </a:p>
          <a:p>
            <a:endParaRPr lang="it-IT" sz="1400" dirty="0">
              <a:latin typeface="Arial"/>
              <a:cs typeface="Arial"/>
            </a:endParaRPr>
          </a:p>
          <a:p>
            <a:endParaRPr lang="it-IT" sz="1400" dirty="0">
              <a:latin typeface="Arial"/>
              <a:cs typeface="Arial"/>
            </a:endParaRPr>
          </a:p>
          <a:p>
            <a:r>
              <a:rPr lang="it-IT" sz="1400" dirty="0">
                <a:latin typeface="Arial"/>
                <a:cs typeface="Arial"/>
              </a:rPr>
              <a:t>Ore 13.00 – Termine dei lavori</a:t>
            </a:r>
          </a:p>
          <a:p>
            <a:endParaRPr lang="it-IT" sz="1400" dirty="0">
              <a:solidFill>
                <a:srgbClr val="C2172B"/>
              </a:solidFill>
              <a:latin typeface="Arial"/>
              <a:cs typeface="Arial"/>
            </a:endParaRPr>
          </a:p>
          <a:p>
            <a:endParaRPr lang="it-IT" sz="1400" dirty="0">
              <a:latin typeface="Arial"/>
              <a:cs typeface="Arial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AC9FC11-ABB6-D9AD-4A49-E853306B2AA0}"/>
              </a:ext>
            </a:extLst>
          </p:cNvPr>
          <p:cNvSpPr/>
          <p:nvPr/>
        </p:nvSpPr>
        <p:spPr>
          <a:xfrm>
            <a:off x="3477296" y="14191024"/>
            <a:ext cx="71171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latin typeface="Arial"/>
                <a:cs typeface="Arial"/>
              </a:rPr>
              <a:t>La XX Edizione della Scuola di Alta Formazione Filosofica di Acqui Terme è realizzata </a:t>
            </a:r>
            <a:r>
              <a:rPr lang="it-IT" sz="1400" b="1" dirty="0">
                <a:solidFill>
                  <a:srgbClr val="92D050"/>
                </a:solidFill>
                <a:latin typeface="Arial"/>
                <a:cs typeface="Arial"/>
              </a:rPr>
              <a:t>con il contributo della Scuola Superiore Sant’Anna e del Comune di Acqui Terme</a:t>
            </a:r>
            <a:r>
              <a:rPr lang="it-IT" sz="1400" dirty="0">
                <a:latin typeface="Arial"/>
                <a:cs typeface="Arial"/>
              </a:rPr>
              <a:t>. La stessa è accreditata presso l’</a:t>
            </a:r>
            <a:r>
              <a:rPr lang="it-IT" sz="1400" b="1" dirty="0">
                <a:solidFill>
                  <a:srgbClr val="92D050"/>
                </a:solidFill>
                <a:latin typeface="Arial"/>
                <a:cs typeface="Arial"/>
              </a:rPr>
              <a:t>Ordine degli Avvocati di Alessandria </a:t>
            </a:r>
            <a:r>
              <a:rPr lang="it-IT" sz="1400" dirty="0">
                <a:latin typeface="Arial"/>
                <a:cs typeface="Arial"/>
              </a:rPr>
              <a:t>per 10 Crediti formativi.</a:t>
            </a:r>
            <a:endParaRPr lang="it-IT" sz="1400" i="1" dirty="0">
              <a:latin typeface="Arial"/>
              <a:cs typeface="Arial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4DD081E-1BA7-87C8-2F90-A37E8A730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6886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6FC4465-26D6-98E9-7216-CCE157C8F8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8409" y="263470"/>
            <a:ext cx="1760562" cy="19214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353</Words>
  <Application>Microsoft Office PowerPoint</Application>
  <PresentationFormat>Personalizzato</PresentationFormat>
  <Paragraphs>44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Mac</dc:creator>
  <cp:lastModifiedBy>Alberto Eugenio Ermenegildo Pirni</cp:lastModifiedBy>
  <cp:revision>19</cp:revision>
  <dcterms:created xsi:type="dcterms:W3CDTF">2016-09-26T11:06:51Z</dcterms:created>
  <dcterms:modified xsi:type="dcterms:W3CDTF">2022-10-11T06:29:03Z</dcterms:modified>
</cp:coreProperties>
</file>